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sldIdLst>
    <p:sldId id="263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2" r:id="rId10"/>
    <p:sldId id="270" r:id="rId11"/>
    <p:sldId id="273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7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92" y="17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93C9E-AB49-4EDB-80EA-A6B3C9D13B14}" type="datetimeFigureOut">
              <a:rPr lang="fr-FR" smtClean="0"/>
              <a:t>12/07/2019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65D34-3D7D-431A-94BD-58E4615FC8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5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www.u-psud.fr/skins/skinzee/resources/img/logo-psud-saclay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603861"/>
            <a:ext cx="9144000" cy="825139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Title of your presentation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42900"/>
            <a:ext cx="1809750" cy="150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10" descr="Aller à l'accueil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" y="969991"/>
            <a:ext cx="110339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>
            <a:off x="1524000" y="4465811"/>
            <a:ext cx="9371682" cy="17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" altLang="fr-FR" sz="1800" kern="0" dirty="0">
                <a:solidFill>
                  <a:srgbClr val="002060"/>
                </a:solidFill>
                <a:latin typeface="Arial"/>
                <a:cs typeface="Arial"/>
              </a:rPr>
              <a:t>Artificial intelligence and the next generation of competences :</a:t>
            </a:r>
            <a:r>
              <a:rPr lang="en-US" altLang="fr-FR" sz="1800" kern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br>
              <a:rPr lang="fr-FR" altLang="fr-FR" sz="1800" kern="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" altLang="fr-FR" sz="1800" i="1" kern="0" dirty="0">
                <a:solidFill>
                  <a:srgbClr val="002060"/>
                </a:solidFill>
                <a:latin typeface="Arial"/>
                <a:cs typeface="Arial"/>
              </a:rPr>
              <a:t>How Digital – and Artificial Intelligence will impact jobs and competences profiles?</a:t>
            </a:r>
            <a:br>
              <a:rPr lang="fr-FR" altLang="fr-FR" sz="1800" kern="0" dirty="0">
                <a:solidFill>
                  <a:srgbClr val="000000"/>
                </a:solidFill>
                <a:latin typeface="Arial"/>
                <a:cs typeface="Arial"/>
              </a:rPr>
            </a:br>
            <a:br>
              <a:rPr lang="fr-FR" altLang="fr-FR" sz="1800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altLang="fr-FR" sz="1800" kern="0" dirty="0">
                <a:solidFill>
                  <a:srgbClr val="000000"/>
                </a:solidFill>
                <a:latin typeface="Arial"/>
                <a:cs typeface="Arial"/>
              </a:rPr>
              <a:t>The World Conference on Intellectual Capital for Communities</a:t>
            </a:r>
            <a:br>
              <a:rPr lang="fr-FR" altLang="fr-FR" sz="1800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altLang="fr-FR" sz="1800" kern="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br>
              <a:rPr lang="en-US" altLang="en-US" b="0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en-US" sz="2400" b="0" kern="0" dirty="0">
                <a:solidFill>
                  <a:srgbClr val="000000"/>
                </a:solidFill>
                <a:latin typeface="Arial"/>
                <a:cs typeface="Arial"/>
              </a:rPr>
              <a:t>UNESCO, 11 &amp; 12 July 2019</a:t>
            </a:r>
            <a:br>
              <a:rPr lang="en-US" altLang="en-US" sz="2400" b="0" kern="0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US" altLang="fr-FR" sz="18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81025" y="6223000"/>
            <a:ext cx="7565231" cy="556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49202" y="765341"/>
            <a:ext cx="2246020" cy="1285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51037" y="910279"/>
            <a:ext cx="1654056" cy="9957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63193"/>
            <a:ext cx="9144000" cy="64452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Your name / organisation</a:t>
            </a:r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C6FDC9-3575-3841-81A4-5BDE869229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24774" y="910279"/>
            <a:ext cx="1324428" cy="11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26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7295"/>
            <a:ext cx="10515600" cy="41896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F5AFB10-F325-4EC2-A266-88903CE7570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20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AFB10-F325-4EC2-A266-88903CE75705}" type="slidenum">
              <a:rPr lang="fr-FR" smtClean="0"/>
              <a:t>‹#›</a:t>
            </a:fld>
            <a:endParaRPr lang="fr-FR"/>
          </a:p>
        </p:txBody>
      </p:sp>
      <p:sp>
        <p:nvSpPr>
          <p:cNvPr id="5" name="Organigramme : Décision 9">
            <a:extLst>
              <a:ext uri="{FF2B5EF4-FFF2-40B4-BE49-F238E27FC236}">
                <a16:creationId xmlns:a16="http://schemas.microsoft.com/office/drawing/2014/main" id="{07CAB2D8-0EB3-45A6-B63F-C71D61BFA2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14642" y="8474681"/>
            <a:ext cx="661987" cy="393700"/>
          </a:xfrm>
          <a:prstGeom prst="flowChartDecision">
            <a:avLst/>
          </a:prstGeom>
          <a:gradFill rotWithShape="0">
            <a:gsLst>
              <a:gs pos="0">
                <a:srgbClr val="0070C0"/>
              </a:gs>
              <a:gs pos="100000">
                <a:srgbClr val="7F5F00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FFE599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14</a:t>
            </a:r>
            <a:endParaRPr kumimoji="0" lang="en-US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D5E312-1477-461A-883B-4A47EC5538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09829" y="7648306"/>
            <a:ext cx="1187450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iC</a:t>
            </a:r>
            <a:endParaRPr kumimoji="0" lang="en-US" altLang="fr-F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kumimoji="0" lang="en-US" altLang="fr-FR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kumimoji="0" lang="en-US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Intellectual Capital for Communities </a:t>
            </a:r>
            <a:endParaRPr kumimoji="0" lang="en-US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In the Knowledge Economy</a:t>
            </a:r>
            <a:r>
              <a:rPr kumimoji="0" lang="en-US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kumimoji="0" lang="en-US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8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AFB10-F325-4EC2-A266-88903CE757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64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AFB10-F325-4EC2-A266-88903CE757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7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5AFB10-F325-4EC2-A266-88903CE757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45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3050" y="500062"/>
            <a:ext cx="9810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0889" y="6356350"/>
            <a:ext cx="144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11 &amp; 12 July 2019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877059" y="6356350"/>
            <a:ext cx="4437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World Conference on Intellectual Capital for Communities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- 15th Edition -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2000249"/>
            <a:ext cx="105156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5AFB10-F325-4EC2-A266-88903CE7570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C945E3E-681D-4E72-9979-482FEC0995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916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B4BFA-260D-F84A-B47C-22A863E5FB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922" y="500062"/>
            <a:ext cx="1454555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6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39" Type="http://schemas.openxmlformats.org/officeDocument/2006/relationships/image" Target="../media/image48.emf"/><Relationship Id="rId21" Type="http://schemas.openxmlformats.org/officeDocument/2006/relationships/image" Target="../media/image30.emf"/><Relationship Id="rId34" Type="http://schemas.openxmlformats.org/officeDocument/2006/relationships/image" Target="../media/image43.emf"/><Relationship Id="rId42" Type="http://schemas.openxmlformats.org/officeDocument/2006/relationships/image" Target="../media/image51.emf"/><Relationship Id="rId47" Type="http://schemas.openxmlformats.org/officeDocument/2006/relationships/image" Target="../media/image56.emf"/><Relationship Id="rId50" Type="http://schemas.openxmlformats.org/officeDocument/2006/relationships/image" Target="../media/image59.emf"/><Relationship Id="rId55" Type="http://schemas.openxmlformats.org/officeDocument/2006/relationships/image" Target="../media/image64.png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6" Type="http://schemas.openxmlformats.org/officeDocument/2006/relationships/image" Target="../media/image25.emf"/><Relationship Id="rId29" Type="http://schemas.openxmlformats.org/officeDocument/2006/relationships/image" Target="../media/image38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emf"/><Relationship Id="rId37" Type="http://schemas.openxmlformats.org/officeDocument/2006/relationships/image" Target="../media/image46.emf"/><Relationship Id="rId40" Type="http://schemas.openxmlformats.org/officeDocument/2006/relationships/image" Target="../media/image49.emf"/><Relationship Id="rId45" Type="http://schemas.openxmlformats.org/officeDocument/2006/relationships/image" Target="../media/image54.emf"/><Relationship Id="rId53" Type="http://schemas.openxmlformats.org/officeDocument/2006/relationships/image" Target="../media/image62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4" Type="http://schemas.openxmlformats.org/officeDocument/2006/relationships/image" Target="../media/image53.emf"/><Relationship Id="rId52" Type="http://schemas.openxmlformats.org/officeDocument/2006/relationships/image" Target="../media/image61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emf"/><Relationship Id="rId43" Type="http://schemas.openxmlformats.org/officeDocument/2006/relationships/image" Target="../media/image52.emf"/><Relationship Id="rId48" Type="http://schemas.openxmlformats.org/officeDocument/2006/relationships/image" Target="../media/image57.emf"/><Relationship Id="rId56" Type="http://schemas.openxmlformats.org/officeDocument/2006/relationships/image" Target="../media/image65.png"/><Relationship Id="rId8" Type="http://schemas.openxmlformats.org/officeDocument/2006/relationships/image" Target="../media/image17.emf"/><Relationship Id="rId51" Type="http://schemas.openxmlformats.org/officeDocument/2006/relationships/image" Target="../media/image60.emf"/><Relationship Id="rId3" Type="http://schemas.openxmlformats.org/officeDocument/2006/relationships/image" Target="../media/image12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emf"/><Relationship Id="rId38" Type="http://schemas.openxmlformats.org/officeDocument/2006/relationships/image" Target="../media/image47.emf"/><Relationship Id="rId46" Type="http://schemas.openxmlformats.org/officeDocument/2006/relationships/image" Target="../media/image55.emf"/><Relationship Id="rId20" Type="http://schemas.openxmlformats.org/officeDocument/2006/relationships/image" Target="../media/image29.emf"/><Relationship Id="rId41" Type="http://schemas.openxmlformats.org/officeDocument/2006/relationships/image" Target="../media/image50.emf"/><Relationship Id="rId54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emf"/><Relationship Id="rId49" Type="http://schemas.openxmlformats.org/officeDocument/2006/relationships/image" Target="../media/image5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67" y="2252749"/>
            <a:ext cx="9800705" cy="117625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Japan’s AI Strategy toward Society 5.0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anchor="b"/>
          <a:lstStyle/>
          <a:p>
            <a:r>
              <a:rPr lang="fr-FR" dirty="0"/>
              <a:t>Takao Nitta / Cabinet Office of Japan</a:t>
            </a:r>
          </a:p>
        </p:txBody>
      </p:sp>
    </p:spTree>
    <p:extLst>
      <p:ext uri="{BB962C8B-B14F-4D97-AF65-F5344CB8AC3E}">
        <p14:creationId xmlns:p14="http://schemas.microsoft.com/office/powerpoint/2010/main" val="226069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864" y="375372"/>
            <a:ext cx="9810750" cy="663720"/>
          </a:xfrm>
        </p:spPr>
        <p:txBody>
          <a:bodyPr/>
          <a:lstStyle/>
          <a:p>
            <a:r>
              <a:rPr lang="fr-FR" dirty="0"/>
              <a:t>3  Deployment to Real-World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864" y="1039092"/>
            <a:ext cx="10515600" cy="730967"/>
          </a:xfrm>
        </p:spPr>
        <p:txBody>
          <a:bodyPr>
            <a:normAutofit/>
          </a:bodyPr>
          <a:lstStyle/>
          <a:p>
            <a:r>
              <a:rPr lang="en-US" altLang="ja-JP" sz="2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Fusion of AI and data in Japan's strong areas to address social issues and consequently realize diverse and sustainable society.</a:t>
            </a:r>
          </a:p>
          <a:p>
            <a:endParaRPr lang="fr-F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FB10-F325-4EC2-A266-88903CE75705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5" name="グループ化 4"/>
          <p:cNvGrpSpPr/>
          <p:nvPr/>
        </p:nvGrpSpPr>
        <p:grpSpPr>
          <a:xfrm>
            <a:off x="8138003" y="3549536"/>
            <a:ext cx="3883795" cy="1649268"/>
            <a:chOff x="1393446" y="5428079"/>
            <a:chExt cx="3319755" cy="1316913"/>
          </a:xfrm>
        </p:grpSpPr>
        <p:grpSp>
          <p:nvGrpSpPr>
            <p:cNvPr id="6" name="Group 406"/>
            <p:cNvGrpSpPr>
              <a:grpSpLocks/>
            </p:cNvGrpSpPr>
            <p:nvPr/>
          </p:nvGrpSpPr>
          <p:grpSpPr bwMode="auto">
            <a:xfrm>
              <a:off x="2031519" y="5601777"/>
              <a:ext cx="2681682" cy="801137"/>
              <a:chOff x="3973" y="2642"/>
              <a:chExt cx="1513" cy="452"/>
            </a:xfrm>
          </p:grpSpPr>
          <p:sp>
            <p:nvSpPr>
              <p:cNvPr id="3147" name="Line 206"/>
              <p:cNvSpPr>
                <a:spLocks noChangeShapeType="1"/>
              </p:cNvSpPr>
              <p:nvPr/>
            </p:nvSpPr>
            <p:spPr bwMode="auto">
              <a:xfrm flipV="1">
                <a:off x="4134" y="2861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8" name="Line 207"/>
              <p:cNvSpPr>
                <a:spLocks noChangeShapeType="1"/>
              </p:cNvSpPr>
              <p:nvPr/>
            </p:nvSpPr>
            <p:spPr bwMode="auto">
              <a:xfrm flipV="1">
                <a:off x="4134" y="2878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9" name="Rectangle 208"/>
              <p:cNvSpPr>
                <a:spLocks noChangeArrowheads="1"/>
              </p:cNvSpPr>
              <p:nvPr/>
            </p:nvSpPr>
            <p:spPr bwMode="auto">
              <a:xfrm>
                <a:off x="4023" y="2794"/>
                <a:ext cx="48" cy="1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0" name="Freeform 209"/>
              <p:cNvSpPr>
                <a:spLocks/>
              </p:cNvSpPr>
              <p:nvPr/>
            </p:nvSpPr>
            <p:spPr bwMode="auto">
              <a:xfrm>
                <a:off x="4071" y="2778"/>
                <a:ext cx="16" cy="139"/>
              </a:xfrm>
              <a:custGeom>
                <a:avLst/>
                <a:gdLst>
                  <a:gd name="T0" fmla="*/ 0 w 16"/>
                  <a:gd name="T1" fmla="*/ 16 h 139"/>
                  <a:gd name="T2" fmla="*/ 16 w 16"/>
                  <a:gd name="T3" fmla="*/ 0 h 139"/>
                  <a:gd name="T4" fmla="*/ 16 w 16"/>
                  <a:gd name="T5" fmla="*/ 123 h 139"/>
                  <a:gd name="T6" fmla="*/ 0 w 16"/>
                  <a:gd name="T7" fmla="*/ 139 h 139"/>
                  <a:gd name="T8" fmla="*/ 0 w 16"/>
                  <a:gd name="T9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9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3"/>
                    </a:lnTo>
                    <a:lnTo>
                      <a:pt x="0" y="13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1" name="Freeform 210"/>
              <p:cNvSpPr>
                <a:spLocks/>
              </p:cNvSpPr>
              <p:nvPr/>
            </p:nvSpPr>
            <p:spPr bwMode="auto">
              <a:xfrm>
                <a:off x="4023" y="2778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2" name="Freeform 211"/>
              <p:cNvSpPr>
                <a:spLocks/>
              </p:cNvSpPr>
              <p:nvPr/>
            </p:nvSpPr>
            <p:spPr bwMode="auto">
              <a:xfrm>
                <a:off x="4023" y="2778"/>
                <a:ext cx="64" cy="139"/>
              </a:xfrm>
              <a:custGeom>
                <a:avLst/>
                <a:gdLst>
                  <a:gd name="T0" fmla="*/ 0 w 64"/>
                  <a:gd name="T1" fmla="*/ 16 h 139"/>
                  <a:gd name="T2" fmla="*/ 16 w 64"/>
                  <a:gd name="T3" fmla="*/ 0 h 139"/>
                  <a:gd name="T4" fmla="*/ 64 w 64"/>
                  <a:gd name="T5" fmla="*/ 0 h 139"/>
                  <a:gd name="T6" fmla="*/ 64 w 64"/>
                  <a:gd name="T7" fmla="*/ 123 h 139"/>
                  <a:gd name="T8" fmla="*/ 48 w 64"/>
                  <a:gd name="T9" fmla="*/ 139 h 139"/>
                  <a:gd name="T10" fmla="*/ 0 w 64"/>
                  <a:gd name="T11" fmla="*/ 139 h 139"/>
                  <a:gd name="T12" fmla="*/ 0 w 64"/>
                  <a:gd name="T13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9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3"/>
                    </a:lnTo>
                    <a:lnTo>
                      <a:pt x="48" y="139"/>
                    </a:lnTo>
                    <a:lnTo>
                      <a:pt x="0" y="139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3" name="Freeform 212"/>
              <p:cNvSpPr>
                <a:spLocks/>
              </p:cNvSpPr>
              <p:nvPr/>
            </p:nvSpPr>
            <p:spPr bwMode="auto">
              <a:xfrm>
                <a:off x="4023" y="2778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4" name="Line 213"/>
              <p:cNvSpPr>
                <a:spLocks noChangeShapeType="1"/>
              </p:cNvSpPr>
              <p:nvPr/>
            </p:nvSpPr>
            <p:spPr bwMode="auto">
              <a:xfrm>
                <a:off x="4071" y="2794"/>
                <a:ext cx="0" cy="1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5" name="Line 214"/>
              <p:cNvSpPr>
                <a:spLocks noChangeShapeType="1"/>
              </p:cNvSpPr>
              <p:nvPr/>
            </p:nvSpPr>
            <p:spPr bwMode="auto">
              <a:xfrm>
                <a:off x="4023" y="290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6" name="Line 215"/>
              <p:cNvSpPr>
                <a:spLocks noChangeShapeType="1"/>
              </p:cNvSpPr>
              <p:nvPr/>
            </p:nvSpPr>
            <p:spPr bwMode="auto">
              <a:xfrm>
                <a:off x="4023" y="288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7" name="Line 216"/>
              <p:cNvSpPr>
                <a:spLocks noChangeShapeType="1"/>
              </p:cNvSpPr>
              <p:nvPr/>
            </p:nvSpPr>
            <p:spPr bwMode="auto">
              <a:xfrm>
                <a:off x="4023" y="286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8" name="Line 217"/>
              <p:cNvSpPr>
                <a:spLocks noChangeShapeType="1"/>
              </p:cNvSpPr>
              <p:nvPr/>
            </p:nvSpPr>
            <p:spPr bwMode="auto">
              <a:xfrm>
                <a:off x="4023" y="285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9" name="Line 218"/>
              <p:cNvSpPr>
                <a:spLocks noChangeShapeType="1"/>
              </p:cNvSpPr>
              <p:nvPr/>
            </p:nvSpPr>
            <p:spPr bwMode="auto">
              <a:xfrm>
                <a:off x="4023" y="283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0" name="Line 219"/>
              <p:cNvSpPr>
                <a:spLocks noChangeShapeType="1"/>
              </p:cNvSpPr>
              <p:nvPr/>
            </p:nvSpPr>
            <p:spPr bwMode="auto">
              <a:xfrm>
                <a:off x="4023" y="281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1" name="Line 220"/>
              <p:cNvSpPr>
                <a:spLocks noChangeShapeType="1"/>
              </p:cNvSpPr>
              <p:nvPr/>
            </p:nvSpPr>
            <p:spPr bwMode="auto">
              <a:xfrm flipV="1">
                <a:off x="4073" y="2795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2" name="Line 221"/>
              <p:cNvSpPr>
                <a:spLocks noChangeShapeType="1"/>
              </p:cNvSpPr>
              <p:nvPr/>
            </p:nvSpPr>
            <p:spPr bwMode="auto">
              <a:xfrm flipV="1">
                <a:off x="4073" y="2811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3" name="Line 222"/>
              <p:cNvSpPr>
                <a:spLocks noChangeShapeType="1"/>
              </p:cNvSpPr>
              <p:nvPr/>
            </p:nvSpPr>
            <p:spPr bwMode="auto">
              <a:xfrm flipV="1">
                <a:off x="4073" y="2828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4" name="Line 223"/>
              <p:cNvSpPr>
                <a:spLocks noChangeShapeType="1"/>
              </p:cNvSpPr>
              <p:nvPr/>
            </p:nvSpPr>
            <p:spPr bwMode="auto">
              <a:xfrm flipV="1">
                <a:off x="4073" y="2845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5" name="Line 224"/>
              <p:cNvSpPr>
                <a:spLocks noChangeShapeType="1"/>
              </p:cNvSpPr>
              <p:nvPr/>
            </p:nvSpPr>
            <p:spPr bwMode="auto">
              <a:xfrm flipV="1">
                <a:off x="4073" y="2861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6" name="Line 225"/>
              <p:cNvSpPr>
                <a:spLocks noChangeShapeType="1"/>
              </p:cNvSpPr>
              <p:nvPr/>
            </p:nvSpPr>
            <p:spPr bwMode="auto">
              <a:xfrm flipV="1">
                <a:off x="4073" y="2878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7" name="Rectangle 226"/>
              <p:cNvSpPr>
                <a:spLocks noChangeArrowheads="1"/>
              </p:cNvSpPr>
              <p:nvPr/>
            </p:nvSpPr>
            <p:spPr bwMode="auto">
              <a:xfrm>
                <a:off x="4070" y="2794"/>
                <a:ext cx="48" cy="1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8" name="Freeform 227"/>
              <p:cNvSpPr>
                <a:spLocks/>
              </p:cNvSpPr>
              <p:nvPr/>
            </p:nvSpPr>
            <p:spPr bwMode="auto">
              <a:xfrm>
                <a:off x="4118" y="2778"/>
                <a:ext cx="16" cy="139"/>
              </a:xfrm>
              <a:custGeom>
                <a:avLst/>
                <a:gdLst>
                  <a:gd name="T0" fmla="*/ 0 w 16"/>
                  <a:gd name="T1" fmla="*/ 16 h 139"/>
                  <a:gd name="T2" fmla="*/ 16 w 16"/>
                  <a:gd name="T3" fmla="*/ 0 h 139"/>
                  <a:gd name="T4" fmla="*/ 16 w 16"/>
                  <a:gd name="T5" fmla="*/ 123 h 139"/>
                  <a:gd name="T6" fmla="*/ 0 w 16"/>
                  <a:gd name="T7" fmla="*/ 139 h 139"/>
                  <a:gd name="T8" fmla="*/ 0 w 16"/>
                  <a:gd name="T9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9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3"/>
                    </a:lnTo>
                    <a:lnTo>
                      <a:pt x="0" y="13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9" name="Freeform 228"/>
              <p:cNvSpPr>
                <a:spLocks/>
              </p:cNvSpPr>
              <p:nvPr/>
            </p:nvSpPr>
            <p:spPr bwMode="auto">
              <a:xfrm>
                <a:off x="4070" y="2778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0" name="Freeform 229"/>
              <p:cNvSpPr>
                <a:spLocks/>
              </p:cNvSpPr>
              <p:nvPr/>
            </p:nvSpPr>
            <p:spPr bwMode="auto">
              <a:xfrm>
                <a:off x="4070" y="2778"/>
                <a:ext cx="64" cy="139"/>
              </a:xfrm>
              <a:custGeom>
                <a:avLst/>
                <a:gdLst>
                  <a:gd name="T0" fmla="*/ 0 w 64"/>
                  <a:gd name="T1" fmla="*/ 16 h 139"/>
                  <a:gd name="T2" fmla="*/ 16 w 64"/>
                  <a:gd name="T3" fmla="*/ 0 h 139"/>
                  <a:gd name="T4" fmla="*/ 64 w 64"/>
                  <a:gd name="T5" fmla="*/ 0 h 139"/>
                  <a:gd name="T6" fmla="*/ 64 w 64"/>
                  <a:gd name="T7" fmla="*/ 123 h 139"/>
                  <a:gd name="T8" fmla="*/ 48 w 64"/>
                  <a:gd name="T9" fmla="*/ 139 h 139"/>
                  <a:gd name="T10" fmla="*/ 0 w 64"/>
                  <a:gd name="T11" fmla="*/ 139 h 139"/>
                  <a:gd name="T12" fmla="*/ 0 w 64"/>
                  <a:gd name="T13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9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3"/>
                    </a:lnTo>
                    <a:lnTo>
                      <a:pt x="48" y="139"/>
                    </a:lnTo>
                    <a:lnTo>
                      <a:pt x="0" y="139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1" name="Freeform 230"/>
              <p:cNvSpPr>
                <a:spLocks/>
              </p:cNvSpPr>
              <p:nvPr/>
            </p:nvSpPr>
            <p:spPr bwMode="auto">
              <a:xfrm>
                <a:off x="4070" y="2778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2" name="Line 231"/>
              <p:cNvSpPr>
                <a:spLocks noChangeShapeType="1"/>
              </p:cNvSpPr>
              <p:nvPr/>
            </p:nvSpPr>
            <p:spPr bwMode="auto">
              <a:xfrm>
                <a:off x="4118" y="2794"/>
                <a:ext cx="0" cy="1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3" name="Line 232"/>
              <p:cNvSpPr>
                <a:spLocks noChangeShapeType="1"/>
              </p:cNvSpPr>
              <p:nvPr/>
            </p:nvSpPr>
            <p:spPr bwMode="auto">
              <a:xfrm>
                <a:off x="4070" y="290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4" name="Line 233"/>
              <p:cNvSpPr>
                <a:spLocks noChangeShapeType="1"/>
              </p:cNvSpPr>
              <p:nvPr/>
            </p:nvSpPr>
            <p:spPr bwMode="auto">
              <a:xfrm>
                <a:off x="4070" y="288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5" name="Line 234"/>
              <p:cNvSpPr>
                <a:spLocks noChangeShapeType="1"/>
              </p:cNvSpPr>
              <p:nvPr/>
            </p:nvSpPr>
            <p:spPr bwMode="auto">
              <a:xfrm>
                <a:off x="4070" y="286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6" name="Line 235"/>
              <p:cNvSpPr>
                <a:spLocks noChangeShapeType="1"/>
              </p:cNvSpPr>
              <p:nvPr/>
            </p:nvSpPr>
            <p:spPr bwMode="auto">
              <a:xfrm>
                <a:off x="4070" y="285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7" name="Line 236"/>
              <p:cNvSpPr>
                <a:spLocks noChangeShapeType="1"/>
              </p:cNvSpPr>
              <p:nvPr/>
            </p:nvSpPr>
            <p:spPr bwMode="auto">
              <a:xfrm>
                <a:off x="4070" y="283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8" name="Line 237"/>
              <p:cNvSpPr>
                <a:spLocks noChangeShapeType="1"/>
              </p:cNvSpPr>
              <p:nvPr/>
            </p:nvSpPr>
            <p:spPr bwMode="auto">
              <a:xfrm>
                <a:off x="4070" y="281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9" name="Line 238"/>
              <p:cNvSpPr>
                <a:spLocks noChangeShapeType="1"/>
              </p:cNvSpPr>
              <p:nvPr/>
            </p:nvSpPr>
            <p:spPr bwMode="auto">
              <a:xfrm flipV="1">
                <a:off x="4120" y="2806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0" name="Line 239"/>
              <p:cNvSpPr>
                <a:spLocks noChangeShapeType="1"/>
              </p:cNvSpPr>
              <p:nvPr/>
            </p:nvSpPr>
            <p:spPr bwMode="auto">
              <a:xfrm flipV="1">
                <a:off x="4120" y="2822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1" name="Line 240"/>
              <p:cNvSpPr>
                <a:spLocks noChangeShapeType="1"/>
              </p:cNvSpPr>
              <p:nvPr/>
            </p:nvSpPr>
            <p:spPr bwMode="auto">
              <a:xfrm flipV="1">
                <a:off x="4120" y="2839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2" name="Line 241"/>
              <p:cNvSpPr>
                <a:spLocks noChangeShapeType="1"/>
              </p:cNvSpPr>
              <p:nvPr/>
            </p:nvSpPr>
            <p:spPr bwMode="auto">
              <a:xfrm flipV="1">
                <a:off x="4120" y="2856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3" name="Line 242"/>
              <p:cNvSpPr>
                <a:spLocks noChangeShapeType="1"/>
              </p:cNvSpPr>
              <p:nvPr/>
            </p:nvSpPr>
            <p:spPr bwMode="auto">
              <a:xfrm flipV="1">
                <a:off x="4120" y="2873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4" name="Line 243"/>
              <p:cNvSpPr>
                <a:spLocks noChangeShapeType="1"/>
              </p:cNvSpPr>
              <p:nvPr/>
            </p:nvSpPr>
            <p:spPr bwMode="auto">
              <a:xfrm flipV="1">
                <a:off x="4120" y="2889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5" name="Rectangle 244"/>
              <p:cNvSpPr>
                <a:spLocks noChangeArrowheads="1"/>
              </p:cNvSpPr>
              <p:nvPr/>
            </p:nvSpPr>
            <p:spPr bwMode="auto">
              <a:xfrm>
                <a:off x="4037" y="2658"/>
                <a:ext cx="48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6" name="Freeform 245"/>
              <p:cNvSpPr>
                <a:spLocks/>
              </p:cNvSpPr>
              <p:nvPr/>
            </p:nvSpPr>
            <p:spPr bwMode="auto">
              <a:xfrm>
                <a:off x="4085" y="2642"/>
                <a:ext cx="16" cy="142"/>
              </a:xfrm>
              <a:custGeom>
                <a:avLst/>
                <a:gdLst>
                  <a:gd name="T0" fmla="*/ 0 w 16"/>
                  <a:gd name="T1" fmla="*/ 16 h 142"/>
                  <a:gd name="T2" fmla="*/ 16 w 16"/>
                  <a:gd name="T3" fmla="*/ 0 h 142"/>
                  <a:gd name="T4" fmla="*/ 16 w 16"/>
                  <a:gd name="T5" fmla="*/ 126 h 142"/>
                  <a:gd name="T6" fmla="*/ 0 w 16"/>
                  <a:gd name="T7" fmla="*/ 142 h 142"/>
                  <a:gd name="T8" fmla="*/ 0 w 16"/>
                  <a:gd name="T9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2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6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7" name="Freeform 246"/>
              <p:cNvSpPr>
                <a:spLocks/>
              </p:cNvSpPr>
              <p:nvPr/>
            </p:nvSpPr>
            <p:spPr bwMode="auto">
              <a:xfrm>
                <a:off x="4037" y="2642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8" name="Freeform 247"/>
              <p:cNvSpPr>
                <a:spLocks/>
              </p:cNvSpPr>
              <p:nvPr/>
            </p:nvSpPr>
            <p:spPr bwMode="auto">
              <a:xfrm>
                <a:off x="4037" y="2642"/>
                <a:ext cx="64" cy="142"/>
              </a:xfrm>
              <a:custGeom>
                <a:avLst/>
                <a:gdLst>
                  <a:gd name="T0" fmla="*/ 0 w 64"/>
                  <a:gd name="T1" fmla="*/ 16 h 142"/>
                  <a:gd name="T2" fmla="*/ 16 w 64"/>
                  <a:gd name="T3" fmla="*/ 0 h 142"/>
                  <a:gd name="T4" fmla="*/ 64 w 64"/>
                  <a:gd name="T5" fmla="*/ 0 h 142"/>
                  <a:gd name="T6" fmla="*/ 64 w 64"/>
                  <a:gd name="T7" fmla="*/ 126 h 142"/>
                  <a:gd name="T8" fmla="*/ 48 w 64"/>
                  <a:gd name="T9" fmla="*/ 142 h 142"/>
                  <a:gd name="T10" fmla="*/ 0 w 64"/>
                  <a:gd name="T11" fmla="*/ 142 h 142"/>
                  <a:gd name="T12" fmla="*/ 0 w 64"/>
                  <a:gd name="T13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2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6"/>
                    </a:lnTo>
                    <a:lnTo>
                      <a:pt x="48" y="142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9" name="Freeform 248"/>
              <p:cNvSpPr>
                <a:spLocks/>
              </p:cNvSpPr>
              <p:nvPr/>
            </p:nvSpPr>
            <p:spPr bwMode="auto">
              <a:xfrm>
                <a:off x="4037" y="2642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0" name="Line 249"/>
              <p:cNvSpPr>
                <a:spLocks noChangeShapeType="1"/>
              </p:cNvSpPr>
              <p:nvPr/>
            </p:nvSpPr>
            <p:spPr bwMode="auto">
              <a:xfrm>
                <a:off x="4085" y="2658"/>
                <a:ext cx="0" cy="12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1" name="Line 250"/>
              <p:cNvSpPr>
                <a:spLocks noChangeShapeType="1"/>
              </p:cNvSpPr>
              <p:nvPr/>
            </p:nvSpPr>
            <p:spPr bwMode="auto">
              <a:xfrm>
                <a:off x="4037" y="276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2" name="Line 251"/>
              <p:cNvSpPr>
                <a:spLocks noChangeShapeType="1"/>
              </p:cNvSpPr>
              <p:nvPr/>
            </p:nvSpPr>
            <p:spPr bwMode="auto">
              <a:xfrm>
                <a:off x="4037" y="275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3" name="Line 252"/>
              <p:cNvSpPr>
                <a:spLocks noChangeShapeType="1"/>
              </p:cNvSpPr>
              <p:nvPr/>
            </p:nvSpPr>
            <p:spPr bwMode="auto">
              <a:xfrm>
                <a:off x="4037" y="273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4" name="Line 253"/>
              <p:cNvSpPr>
                <a:spLocks noChangeShapeType="1"/>
              </p:cNvSpPr>
              <p:nvPr/>
            </p:nvSpPr>
            <p:spPr bwMode="auto">
              <a:xfrm>
                <a:off x="4037" y="271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5" name="Line 254"/>
              <p:cNvSpPr>
                <a:spLocks noChangeShapeType="1"/>
              </p:cNvSpPr>
              <p:nvPr/>
            </p:nvSpPr>
            <p:spPr bwMode="auto">
              <a:xfrm>
                <a:off x="4037" y="270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6" name="Line 255"/>
              <p:cNvSpPr>
                <a:spLocks noChangeShapeType="1"/>
              </p:cNvSpPr>
              <p:nvPr/>
            </p:nvSpPr>
            <p:spPr bwMode="auto">
              <a:xfrm>
                <a:off x="4037" y="268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7" name="Line 256"/>
              <p:cNvSpPr>
                <a:spLocks noChangeShapeType="1"/>
              </p:cNvSpPr>
              <p:nvPr/>
            </p:nvSpPr>
            <p:spPr bwMode="auto">
              <a:xfrm flipV="1">
                <a:off x="4087" y="2661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8" name="Line 257"/>
              <p:cNvSpPr>
                <a:spLocks noChangeShapeType="1"/>
              </p:cNvSpPr>
              <p:nvPr/>
            </p:nvSpPr>
            <p:spPr bwMode="auto">
              <a:xfrm flipV="1">
                <a:off x="4087" y="2675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9" name="Line 258"/>
              <p:cNvSpPr>
                <a:spLocks noChangeShapeType="1"/>
              </p:cNvSpPr>
              <p:nvPr/>
            </p:nvSpPr>
            <p:spPr bwMode="auto">
              <a:xfrm flipV="1">
                <a:off x="4087" y="2692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0" name="Line 259"/>
              <p:cNvSpPr>
                <a:spLocks noChangeShapeType="1"/>
              </p:cNvSpPr>
              <p:nvPr/>
            </p:nvSpPr>
            <p:spPr bwMode="auto">
              <a:xfrm flipV="1">
                <a:off x="4087" y="2711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1" name="Line 260"/>
              <p:cNvSpPr>
                <a:spLocks noChangeShapeType="1"/>
              </p:cNvSpPr>
              <p:nvPr/>
            </p:nvSpPr>
            <p:spPr bwMode="auto">
              <a:xfrm flipV="1">
                <a:off x="4087" y="2725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2" name="Line 261"/>
              <p:cNvSpPr>
                <a:spLocks noChangeShapeType="1"/>
              </p:cNvSpPr>
              <p:nvPr/>
            </p:nvSpPr>
            <p:spPr bwMode="auto">
              <a:xfrm flipV="1">
                <a:off x="4087" y="2742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3" name="Rectangle 262"/>
              <p:cNvSpPr>
                <a:spLocks noChangeArrowheads="1"/>
              </p:cNvSpPr>
              <p:nvPr/>
            </p:nvSpPr>
            <p:spPr bwMode="auto">
              <a:xfrm>
                <a:off x="4084" y="2658"/>
                <a:ext cx="48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4" name="Freeform 263"/>
              <p:cNvSpPr>
                <a:spLocks/>
              </p:cNvSpPr>
              <p:nvPr/>
            </p:nvSpPr>
            <p:spPr bwMode="auto">
              <a:xfrm>
                <a:off x="4132" y="2642"/>
                <a:ext cx="16" cy="142"/>
              </a:xfrm>
              <a:custGeom>
                <a:avLst/>
                <a:gdLst>
                  <a:gd name="T0" fmla="*/ 0 w 16"/>
                  <a:gd name="T1" fmla="*/ 16 h 142"/>
                  <a:gd name="T2" fmla="*/ 16 w 16"/>
                  <a:gd name="T3" fmla="*/ 0 h 142"/>
                  <a:gd name="T4" fmla="*/ 16 w 16"/>
                  <a:gd name="T5" fmla="*/ 126 h 142"/>
                  <a:gd name="T6" fmla="*/ 0 w 16"/>
                  <a:gd name="T7" fmla="*/ 142 h 142"/>
                  <a:gd name="T8" fmla="*/ 0 w 16"/>
                  <a:gd name="T9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2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6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5" name="Freeform 264"/>
              <p:cNvSpPr>
                <a:spLocks/>
              </p:cNvSpPr>
              <p:nvPr/>
            </p:nvSpPr>
            <p:spPr bwMode="auto">
              <a:xfrm>
                <a:off x="4084" y="2642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6" name="Freeform 265"/>
              <p:cNvSpPr>
                <a:spLocks/>
              </p:cNvSpPr>
              <p:nvPr/>
            </p:nvSpPr>
            <p:spPr bwMode="auto">
              <a:xfrm>
                <a:off x="4084" y="2642"/>
                <a:ext cx="64" cy="142"/>
              </a:xfrm>
              <a:custGeom>
                <a:avLst/>
                <a:gdLst>
                  <a:gd name="T0" fmla="*/ 0 w 64"/>
                  <a:gd name="T1" fmla="*/ 16 h 142"/>
                  <a:gd name="T2" fmla="*/ 16 w 64"/>
                  <a:gd name="T3" fmla="*/ 0 h 142"/>
                  <a:gd name="T4" fmla="*/ 64 w 64"/>
                  <a:gd name="T5" fmla="*/ 0 h 142"/>
                  <a:gd name="T6" fmla="*/ 64 w 64"/>
                  <a:gd name="T7" fmla="*/ 126 h 142"/>
                  <a:gd name="T8" fmla="*/ 48 w 64"/>
                  <a:gd name="T9" fmla="*/ 142 h 142"/>
                  <a:gd name="T10" fmla="*/ 0 w 64"/>
                  <a:gd name="T11" fmla="*/ 142 h 142"/>
                  <a:gd name="T12" fmla="*/ 0 w 64"/>
                  <a:gd name="T13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2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6"/>
                    </a:lnTo>
                    <a:lnTo>
                      <a:pt x="48" y="142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7" name="Freeform 266"/>
              <p:cNvSpPr>
                <a:spLocks/>
              </p:cNvSpPr>
              <p:nvPr/>
            </p:nvSpPr>
            <p:spPr bwMode="auto">
              <a:xfrm>
                <a:off x="4084" y="2642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8" name="Line 267"/>
              <p:cNvSpPr>
                <a:spLocks noChangeShapeType="1"/>
              </p:cNvSpPr>
              <p:nvPr/>
            </p:nvSpPr>
            <p:spPr bwMode="auto">
              <a:xfrm>
                <a:off x="4132" y="2658"/>
                <a:ext cx="0" cy="12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9" name="Line 268"/>
              <p:cNvSpPr>
                <a:spLocks noChangeShapeType="1"/>
              </p:cNvSpPr>
              <p:nvPr/>
            </p:nvSpPr>
            <p:spPr bwMode="auto">
              <a:xfrm>
                <a:off x="4084" y="276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0" name="Line 269"/>
              <p:cNvSpPr>
                <a:spLocks noChangeShapeType="1"/>
              </p:cNvSpPr>
              <p:nvPr/>
            </p:nvSpPr>
            <p:spPr bwMode="auto">
              <a:xfrm>
                <a:off x="4084" y="275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1" name="Line 270"/>
              <p:cNvSpPr>
                <a:spLocks noChangeShapeType="1"/>
              </p:cNvSpPr>
              <p:nvPr/>
            </p:nvSpPr>
            <p:spPr bwMode="auto">
              <a:xfrm>
                <a:off x="4084" y="273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2" name="Line 271"/>
              <p:cNvSpPr>
                <a:spLocks noChangeShapeType="1"/>
              </p:cNvSpPr>
              <p:nvPr/>
            </p:nvSpPr>
            <p:spPr bwMode="auto">
              <a:xfrm>
                <a:off x="4084" y="271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3" name="Line 272"/>
              <p:cNvSpPr>
                <a:spLocks noChangeShapeType="1"/>
              </p:cNvSpPr>
              <p:nvPr/>
            </p:nvSpPr>
            <p:spPr bwMode="auto">
              <a:xfrm>
                <a:off x="4084" y="270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4" name="Line 273"/>
              <p:cNvSpPr>
                <a:spLocks noChangeShapeType="1"/>
              </p:cNvSpPr>
              <p:nvPr/>
            </p:nvSpPr>
            <p:spPr bwMode="auto">
              <a:xfrm>
                <a:off x="4084" y="268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5" name="Line 274"/>
              <p:cNvSpPr>
                <a:spLocks noChangeShapeType="1"/>
              </p:cNvSpPr>
              <p:nvPr/>
            </p:nvSpPr>
            <p:spPr bwMode="auto">
              <a:xfrm flipV="1">
                <a:off x="4134" y="2672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6" name="Line 275"/>
              <p:cNvSpPr>
                <a:spLocks noChangeShapeType="1"/>
              </p:cNvSpPr>
              <p:nvPr/>
            </p:nvSpPr>
            <p:spPr bwMode="auto">
              <a:xfrm flipV="1">
                <a:off x="4134" y="2686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7" name="Line 276"/>
              <p:cNvSpPr>
                <a:spLocks noChangeShapeType="1"/>
              </p:cNvSpPr>
              <p:nvPr/>
            </p:nvSpPr>
            <p:spPr bwMode="auto">
              <a:xfrm flipV="1">
                <a:off x="4134" y="2703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8" name="Line 277"/>
              <p:cNvSpPr>
                <a:spLocks noChangeShapeType="1"/>
              </p:cNvSpPr>
              <p:nvPr/>
            </p:nvSpPr>
            <p:spPr bwMode="auto">
              <a:xfrm flipV="1">
                <a:off x="4134" y="2720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9" name="Line 278"/>
              <p:cNvSpPr>
                <a:spLocks noChangeShapeType="1"/>
              </p:cNvSpPr>
              <p:nvPr/>
            </p:nvSpPr>
            <p:spPr bwMode="auto">
              <a:xfrm flipV="1">
                <a:off x="4134" y="2739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0" name="Line 279"/>
              <p:cNvSpPr>
                <a:spLocks noChangeShapeType="1"/>
              </p:cNvSpPr>
              <p:nvPr/>
            </p:nvSpPr>
            <p:spPr bwMode="auto">
              <a:xfrm flipV="1">
                <a:off x="4134" y="2756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1" name="Rectangle 280"/>
              <p:cNvSpPr>
                <a:spLocks noChangeArrowheads="1"/>
              </p:cNvSpPr>
              <p:nvPr/>
            </p:nvSpPr>
            <p:spPr bwMode="auto">
              <a:xfrm>
                <a:off x="4023" y="2669"/>
                <a:ext cx="48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2" name="Freeform 281"/>
              <p:cNvSpPr>
                <a:spLocks/>
              </p:cNvSpPr>
              <p:nvPr/>
            </p:nvSpPr>
            <p:spPr bwMode="auto">
              <a:xfrm>
                <a:off x="4071" y="2653"/>
                <a:ext cx="16" cy="142"/>
              </a:xfrm>
              <a:custGeom>
                <a:avLst/>
                <a:gdLst>
                  <a:gd name="T0" fmla="*/ 0 w 16"/>
                  <a:gd name="T1" fmla="*/ 16 h 142"/>
                  <a:gd name="T2" fmla="*/ 16 w 16"/>
                  <a:gd name="T3" fmla="*/ 0 h 142"/>
                  <a:gd name="T4" fmla="*/ 16 w 16"/>
                  <a:gd name="T5" fmla="*/ 126 h 142"/>
                  <a:gd name="T6" fmla="*/ 0 w 16"/>
                  <a:gd name="T7" fmla="*/ 142 h 142"/>
                  <a:gd name="T8" fmla="*/ 0 w 16"/>
                  <a:gd name="T9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2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6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3" name="Freeform 282"/>
              <p:cNvSpPr>
                <a:spLocks/>
              </p:cNvSpPr>
              <p:nvPr/>
            </p:nvSpPr>
            <p:spPr bwMode="auto">
              <a:xfrm>
                <a:off x="4023" y="2653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4" name="Freeform 283"/>
              <p:cNvSpPr>
                <a:spLocks/>
              </p:cNvSpPr>
              <p:nvPr/>
            </p:nvSpPr>
            <p:spPr bwMode="auto">
              <a:xfrm>
                <a:off x="4023" y="2653"/>
                <a:ext cx="64" cy="142"/>
              </a:xfrm>
              <a:custGeom>
                <a:avLst/>
                <a:gdLst>
                  <a:gd name="T0" fmla="*/ 0 w 64"/>
                  <a:gd name="T1" fmla="*/ 16 h 142"/>
                  <a:gd name="T2" fmla="*/ 16 w 64"/>
                  <a:gd name="T3" fmla="*/ 0 h 142"/>
                  <a:gd name="T4" fmla="*/ 64 w 64"/>
                  <a:gd name="T5" fmla="*/ 0 h 142"/>
                  <a:gd name="T6" fmla="*/ 64 w 64"/>
                  <a:gd name="T7" fmla="*/ 126 h 142"/>
                  <a:gd name="T8" fmla="*/ 48 w 64"/>
                  <a:gd name="T9" fmla="*/ 142 h 142"/>
                  <a:gd name="T10" fmla="*/ 0 w 64"/>
                  <a:gd name="T11" fmla="*/ 142 h 142"/>
                  <a:gd name="T12" fmla="*/ 0 w 64"/>
                  <a:gd name="T13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2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6"/>
                    </a:lnTo>
                    <a:lnTo>
                      <a:pt x="48" y="142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5" name="Freeform 284"/>
              <p:cNvSpPr>
                <a:spLocks/>
              </p:cNvSpPr>
              <p:nvPr/>
            </p:nvSpPr>
            <p:spPr bwMode="auto">
              <a:xfrm>
                <a:off x="4023" y="2653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6" name="Line 285"/>
              <p:cNvSpPr>
                <a:spLocks noChangeShapeType="1"/>
              </p:cNvSpPr>
              <p:nvPr/>
            </p:nvSpPr>
            <p:spPr bwMode="auto">
              <a:xfrm>
                <a:off x="4071" y="2669"/>
                <a:ext cx="0" cy="12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7" name="Line 286"/>
              <p:cNvSpPr>
                <a:spLocks noChangeShapeType="1"/>
              </p:cNvSpPr>
              <p:nvPr/>
            </p:nvSpPr>
            <p:spPr bwMode="auto">
              <a:xfrm>
                <a:off x="4023" y="2778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8" name="Line 287"/>
              <p:cNvSpPr>
                <a:spLocks noChangeShapeType="1"/>
              </p:cNvSpPr>
              <p:nvPr/>
            </p:nvSpPr>
            <p:spPr bwMode="auto">
              <a:xfrm>
                <a:off x="4023" y="2761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9" name="Line 288"/>
              <p:cNvSpPr>
                <a:spLocks noChangeShapeType="1"/>
              </p:cNvSpPr>
              <p:nvPr/>
            </p:nvSpPr>
            <p:spPr bwMode="auto">
              <a:xfrm>
                <a:off x="4023" y="2745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0" name="Line 289"/>
              <p:cNvSpPr>
                <a:spLocks noChangeShapeType="1"/>
              </p:cNvSpPr>
              <p:nvPr/>
            </p:nvSpPr>
            <p:spPr bwMode="auto">
              <a:xfrm>
                <a:off x="4023" y="2728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1" name="Line 290"/>
              <p:cNvSpPr>
                <a:spLocks noChangeShapeType="1"/>
              </p:cNvSpPr>
              <p:nvPr/>
            </p:nvSpPr>
            <p:spPr bwMode="auto">
              <a:xfrm>
                <a:off x="4023" y="2711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2" name="Line 291"/>
              <p:cNvSpPr>
                <a:spLocks noChangeShapeType="1"/>
              </p:cNvSpPr>
              <p:nvPr/>
            </p:nvSpPr>
            <p:spPr bwMode="auto">
              <a:xfrm>
                <a:off x="4023" y="2695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3" name="Line 292"/>
              <p:cNvSpPr>
                <a:spLocks noChangeShapeType="1"/>
              </p:cNvSpPr>
              <p:nvPr/>
            </p:nvSpPr>
            <p:spPr bwMode="auto">
              <a:xfrm flipV="1">
                <a:off x="4073" y="2672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4" name="Line 293"/>
              <p:cNvSpPr>
                <a:spLocks noChangeShapeType="1"/>
              </p:cNvSpPr>
              <p:nvPr/>
            </p:nvSpPr>
            <p:spPr bwMode="auto">
              <a:xfrm flipV="1">
                <a:off x="4073" y="2686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5" name="Line 294"/>
              <p:cNvSpPr>
                <a:spLocks noChangeShapeType="1"/>
              </p:cNvSpPr>
              <p:nvPr/>
            </p:nvSpPr>
            <p:spPr bwMode="auto">
              <a:xfrm flipV="1">
                <a:off x="4073" y="2703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6" name="Line 295"/>
              <p:cNvSpPr>
                <a:spLocks noChangeShapeType="1"/>
              </p:cNvSpPr>
              <p:nvPr/>
            </p:nvSpPr>
            <p:spPr bwMode="auto">
              <a:xfrm flipV="1">
                <a:off x="4073" y="2722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7" name="Line 296"/>
              <p:cNvSpPr>
                <a:spLocks noChangeShapeType="1"/>
              </p:cNvSpPr>
              <p:nvPr/>
            </p:nvSpPr>
            <p:spPr bwMode="auto">
              <a:xfrm flipV="1">
                <a:off x="4073" y="2736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8" name="Line 297"/>
              <p:cNvSpPr>
                <a:spLocks noChangeShapeType="1"/>
              </p:cNvSpPr>
              <p:nvPr/>
            </p:nvSpPr>
            <p:spPr bwMode="auto">
              <a:xfrm flipV="1">
                <a:off x="4073" y="2753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9" name="Rectangle 298"/>
              <p:cNvSpPr>
                <a:spLocks noChangeArrowheads="1"/>
              </p:cNvSpPr>
              <p:nvPr/>
            </p:nvSpPr>
            <p:spPr bwMode="auto">
              <a:xfrm>
                <a:off x="4070" y="2669"/>
                <a:ext cx="48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0" name="Freeform 299"/>
              <p:cNvSpPr>
                <a:spLocks/>
              </p:cNvSpPr>
              <p:nvPr/>
            </p:nvSpPr>
            <p:spPr bwMode="auto">
              <a:xfrm>
                <a:off x="4118" y="2653"/>
                <a:ext cx="16" cy="142"/>
              </a:xfrm>
              <a:custGeom>
                <a:avLst/>
                <a:gdLst>
                  <a:gd name="T0" fmla="*/ 0 w 16"/>
                  <a:gd name="T1" fmla="*/ 16 h 142"/>
                  <a:gd name="T2" fmla="*/ 16 w 16"/>
                  <a:gd name="T3" fmla="*/ 0 h 142"/>
                  <a:gd name="T4" fmla="*/ 16 w 16"/>
                  <a:gd name="T5" fmla="*/ 126 h 142"/>
                  <a:gd name="T6" fmla="*/ 0 w 16"/>
                  <a:gd name="T7" fmla="*/ 142 h 142"/>
                  <a:gd name="T8" fmla="*/ 0 w 16"/>
                  <a:gd name="T9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2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6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1" name="Freeform 300"/>
              <p:cNvSpPr>
                <a:spLocks/>
              </p:cNvSpPr>
              <p:nvPr/>
            </p:nvSpPr>
            <p:spPr bwMode="auto">
              <a:xfrm>
                <a:off x="4070" y="2653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2" name="Freeform 301"/>
              <p:cNvSpPr>
                <a:spLocks/>
              </p:cNvSpPr>
              <p:nvPr/>
            </p:nvSpPr>
            <p:spPr bwMode="auto">
              <a:xfrm>
                <a:off x="4070" y="2653"/>
                <a:ext cx="64" cy="142"/>
              </a:xfrm>
              <a:custGeom>
                <a:avLst/>
                <a:gdLst>
                  <a:gd name="T0" fmla="*/ 0 w 64"/>
                  <a:gd name="T1" fmla="*/ 16 h 142"/>
                  <a:gd name="T2" fmla="*/ 16 w 64"/>
                  <a:gd name="T3" fmla="*/ 0 h 142"/>
                  <a:gd name="T4" fmla="*/ 64 w 64"/>
                  <a:gd name="T5" fmla="*/ 0 h 142"/>
                  <a:gd name="T6" fmla="*/ 64 w 64"/>
                  <a:gd name="T7" fmla="*/ 126 h 142"/>
                  <a:gd name="T8" fmla="*/ 48 w 64"/>
                  <a:gd name="T9" fmla="*/ 142 h 142"/>
                  <a:gd name="T10" fmla="*/ 0 w 64"/>
                  <a:gd name="T11" fmla="*/ 142 h 142"/>
                  <a:gd name="T12" fmla="*/ 0 w 64"/>
                  <a:gd name="T13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2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6"/>
                    </a:lnTo>
                    <a:lnTo>
                      <a:pt x="48" y="142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3" name="Freeform 302"/>
              <p:cNvSpPr>
                <a:spLocks/>
              </p:cNvSpPr>
              <p:nvPr/>
            </p:nvSpPr>
            <p:spPr bwMode="auto">
              <a:xfrm>
                <a:off x="4070" y="2653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4" name="Line 303"/>
              <p:cNvSpPr>
                <a:spLocks noChangeShapeType="1"/>
              </p:cNvSpPr>
              <p:nvPr/>
            </p:nvSpPr>
            <p:spPr bwMode="auto">
              <a:xfrm>
                <a:off x="4118" y="2669"/>
                <a:ext cx="0" cy="12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5" name="Line 304"/>
              <p:cNvSpPr>
                <a:spLocks noChangeShapeType="1"/>
              </p:cNvSpPr>
              <p:nvPr/>
            </p:nvSpPr>
            <p:spPr bwMode="auto">
              <a:xfrm>
                <a:off x="4070" y="2778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6" name="Line 305"/>
              <p:cNvSpPr>
                <a:spLocks noChangeShapeType="1"/>
              </p:cNvSpPr>
              <p:nvPr/>
            </p:nvSpPr>
            <p:spPr bwMode="auto">
              <a:xfrm>
                <a:off x="4070" y="2761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7" name="Line 306"/>
              <p:cNvSpPr>
                <a:spLocks noChangeShapeType="1"/>
              </p:cNvSpPr>
              <p:nvPr/>
            </p:nvSpPr>
            <p:spPr bwMode="auto">
              <a:xfrm>
                <a:off x="4070" y="2745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8" name="Line 307"/>
              <p:cNvSpPr>
                <a:spLocks noChangeShapeType="1"/>
              </p:cNvSpPr>
              <p:nvPr/>
            </p:nvSpPr>
            <p:spPr bwMode="auto">
              <a:xfrm>
                <a:off x="4070" y="2728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9" name="Line 308"/>
              <p:cNvSpPr>
                <a:spLocks noChangeShapeType="1"/>
              </p:cNvSpPr>
              <p:nvPr/>
            </p:nvSpPr>
            <p:spPr bwMode="auto">
              <a:xfrm>
                <a:off x="4070" y="2711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0" name="Line 309"/>
              <p:cNvSpPr>
                <a:spLocks noChangeShapeType="1"/>
              </p:cNvSpPr>
              <p:nvPr/>
            </p:nvSpPr>
            <p:spPr bwMode="auto">
              <a:xfrm>
                <a:off x="4070" y="2695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1" name="Line 310"/>
              <p:cNvSpPr>
                <a:spLocks noChangeShapeType="1"/>
              </p:cNvSpPr>
              <p:nvPr/>
            </p:nvSpPr>
            <p:spPr bwMode="auto">
              <a:xfrm flipV="1">
                <a:off x="4120" y="2683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2" name="Line 311"/>
              <p:cNvSpPr>
                <a:spLocks noChangeShapeType="1"/>
              </p:cNvSpPr>
              <p:nvPr/>
            </p:nvSpPr>
            <p:spPr bwMode="auto">
              <a:xfrm flipV="1">
                <a:off x="4120" y="2697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3" name="Line 312"/>
              <p:cNvSpPr>
                <a:spLocks noChangeShapeType="1"/>
              </p:cNvSpPr>
              <p:nvPr/>
            </p:nvSpPr>
            <p:spPr bwMode="auto">
              <a:xfrm flipV="1">
                <a:off x="4120" y="2714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4" name="Line 313"/>
              <p:cNvSpPr>
                <a:spLocks noChangeShapeType="1"/>
              </p:cNvSpPr>
              <p:nvPr/>
            </p:nvSpPr>
            <p:spPr bwMode="auto">
              <a:xfrm flipV="1">
                <a:off x="4120" y="2731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5" name="Line 314"/>
              <p:cNvSpPr>
                <a:spLocks noChangeShapeType="1"/>
              </p:cNvSpPr>
              <p:nvPr/>
            </p:nvSpPr>
            <p:spPr bwMode="auto">
              <a:xfrm flipV="1">
                <a:off x="4120" y="2750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6" name="Line 315"/>
              <p:cNvSpPr>
                <a:spLocks noChangeShapeType="1"/>
              </p:cNvSpPr>
              <p:nvPr/>
            </p:nvSpPr>
            <p:spPr bwMode="auto">
              <a:xfrm flipV="1">
                <a:off x="4120" y="2767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7" name="Freeform 316"/>
              <p:cNvSpPr>
                <a:spLocks/>
              </p:cNvSpPr>
              <p:nvPr/>
            </p:nvSpPr>
            <p:spPr bwMode="auto">
              <a:xfrm>
                <a:off x="5406" y="2802"/>
                <a:ext cx="80" cy="80"/>
              </a:xfrm>
              <a:custGeom>
                <a:avLst/>
                <a:gdLst>
                  <a:gd name="T0" fmla="*/ 0 w 80"/>
                  <a:gd name="T1" fmla="*/ 80 h 80"/>
                  <a:gd name="T2" fmla="*/ 80 w 80"/>
                  <a:gd name="T3" fmla="*/ 0 h 80"/>
                  <a:gd name="T4" fmla="*/ 80 w 80"/>
                  <a:gd name="T5" fmla="*/ 0 h 80"/>
                  <a:gd name="T6" fmla="*/ 0 w 80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0">
                    <a:moveTo>
                      <a:pt x="0" y="80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8" name="Freeform 317"/>
              <p:cNvSpPr>
                <a:spLocks/>
              </p:cNvSpPr>
              <p:nvPr/>
            </p:nvSpPr>
            <p:spPr bwMode="auto">
              <a:xfrm>
                <a:off x="5126" y="2802"/>
                <a:ext cx="360" cy="80"/>
              </a:xfrm>
              <a:custGeom>
                <a:avLst/>
                <a:gdLst>
                  <a:gd name="T0" fmla="*/ 0 w 360"/>
                  <a:gd name="T1" fmla="*/ 80 h 80"/>
                  <a:gd name="T2" fmla="*/ 80 w 360"/>
                  <a:gd name="T3" fmla="*/ 0 h 80"/>
                  <a:gd name="T4" fmla="*/ 360 w 360"/>
                  <a:gd name="T5" fmla="*/ 0 h 80"/>
                  <a:gd name="T6" fmla="*/ 280 w 360"/>
                  <a:gd name="T7" fmla="*/ 80 h 80"/>
                  <a:gd name="T8" fmla="*/ 0 w 360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80">
                    <a:moveTo>
                      <a:pt x="0" y="80"/>
                    </a:moveTo>
                    <a:lnTo>
                      <a:pt x="80" y="0"/>
                    </a:lnTo>
                    <a:lnTo>
                      <a:pt x="360" y="0"/>
                    </a:lnTo>
                    <a:lnTo>
                      <a:pt x="28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9" name="Freeform 318"/>
              <p:cNvSpPr>
                <a:spLocks/>
              </p:cNvSpPr>
              <p:nvPr/>
            </p:nvSpPr>
            <p:spPr bwMode="auto">
              <a:xfrm>
                <a:off x="4970" y="2888"/>
                <a:ext cx="39" cy="39"/>
              </a:xfrm>
              <a:custGeom>
                <a:avLst/>
                <a:gdLst>
                  <a:gd name="T0" fmla="*/ 0 w 39"/>
                  <a:gd name="T1" fmla="*/ 39 h 39"/>
                  <a:gd name="T2" fmla="*/ 39 w 39"/>
                  <a:gd name="T3" fmla="*/ 0 h 39"/>
                  <a:gd name="T4" fmla="*/ 39 w 39"/>
                  <a:gd name="T5" fmla="*/ 0 h 39"/>
                  <a:gd name="T6" fmla="*/ 0 w 39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9">
                    <a:moveTo>
                      <a:pt x="0" y="39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0" name="Freeform 319"/>
              <p:cNvSpPr>
                <a:spLocks/>
              </p:cNvSpPr>
              <p:nvPr/>
            </p:nvSpPr>
            <p:spPr bwMode="auto">
              <a:xfrm>
                <a:off x="4945" y="2888"/>
                <a:ext cx="64" cy="39"/>
              </a:xfrm>
              <a:custGeom>
                <a:avLst/>
                <a:gdLst>
                  <a:gd name="T0" fmla="*/ 0 w 64"/>
                  <a:gd name="T1" fmla="*/ 39 h 39"/>
                  <a:gd name="T2" fmla="*/ 39 w 64"/>
                  <a:gd name="T3" fmla="*/ 0 h 39"/>
                  <a:gd name="T4" fmla="*/ 64 w 64"/>
                  <a:gd name="T5" fmla="*/ 0 h 39"/>
                  <a:gd name="T6" fmla="*/ 25 w 64"/>
                  <a:gd name="T7" fmla="*/ 39 h 39"/>
                  <a:gd name="T8" fmla="*/ 0 w 64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9">
                    <a:moveTo>
                      <a:pt x="0" y="39"/>
                    </a:moveTo>
                    <a:lnTo>
                      <a:pt x="39" y="0"/>
                    </a:lnTo>
                    <a:lnTo>
                      <a:pt x="64" y="0"/>
                    </a:lnTo>
                    <a:lnTo>
                      <a:pt x="25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1" name="Freeform 320"/>
              <p:cNvSpPr>
                <a:spLocks/>
              </p:cNvSpPr>
              <p:nvPr/>
            </p:nvSpPr>
            <p:spPr bwMode="auto">
              <a:xfrm>
                <a:off x="4956" y="2888"/>
                <a:ext cx="25" cy="25"/>
              </a:xfrm>
              <a:custGeom>
                <a:avLst/>
                <a:gdLst>
                  <a:gd name="T0" fmla="*/ 0 w 25"/>
                  <a:gd name="T1" fmla="*/ 25 h 25"/>
                  <a:gd name="T2" fmla="*/ 25 w 25"/>
                  <a:gd name="T3" fmla="*/ 0 h 25"/>
                  <a:gd name="T4" fmla="*/ 25 w 25"/>
                  <a:gd name="T5" fmla="*/ 0 h 25"/>
                  <a:gd name="T6" fmla="*/ 0 w 25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">
                    <a:moveTo>
                      <a:pt x="0" y="25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2" name="Freeform 321"/>
              <p:cNvSpPr>
                <a:spLocks/>
              </p:cNvSpPr>
              <p:nvPr/>
            </p:nvSpPr>
            <p:spPr bwMode="auto">
              <a:xfrm>
                <a:off x="4715" y="2888"/>
                <a:ext cx="266" cy="25"/>
              </a:xfrm>
              <a:custGeom>
                <a:avLst/>
                <a:gdLst>
                  <a:gd name="T0" fmla="*/ 0 w 266"/>
                  <a:gd name="T1" fmla="*/ 25 h 25"/>
                  <a:gd name="T2" fmla="*/ 25 w 266"/>
                  <a:gd name="T3" fmla="*/ 0 h 25"/>
                  <a:gd name="T4" fmla="*/ 266 w 266"/>
                  <a:gd name="T5" fmla="*/ 0 h 25"/>
                  <a:gd name="T6" fmla="*/ 241 w 266"/>
                  <a:gd name="T7" fmla="*/ 25 h 25"/>
                  <a:gd name="T8" fmla="*/ 0 w 26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5">
                    <a:moveTo>
                      <a:pt x="0" y="25"/>
                    </a:moveTo>
                    <a:lnTo>
                      <a:pt x="25" y="0"/>
                    </a:lnTo>
                    <a:lnTo>
                      <a:pt x="266" y="0"/>
                    </a:lnTo>
                    <a:lnTo>
                      <a:pt x="241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3" name="Freeform 322"/>
              <p:cNvSpPr>
                <a:spLocks/>
              </p:cNvSpPr>
              <p:nvPr/>
            </p:nvSpPr>
            <p:spPr bwMode="auto">
              <a:xfrm>
                <a:off x="4546" y="2871"/>
                <a:ext cx="222" cy="223"/>
              </a:xfrm>
              <a:custGeom>
                <a:avLst/>
                <a:gdLst>
                  <a:gd name="T0" fmla="*/ 0 w 222"/>
                  <a:gd name="T1" fmla="*/ 223 h 223"/>
                  <a:gd name="T2" fmla="*/ 222 w 222"/>
                  <a:gd name="T3" fmla="*/ 0 h 223"/>
                  <a:gd name="T4" fmla="*/ 222 w 222"/>
                  <a:gd name="T5" fmla="*/ 0 h 223"/>
                  <a:gd name="T6" fmla="*/ 0 w 222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223">
                    <a:moveTo>
                      <a:pt x="0" y="223"/>
                    </a:moveTo>
                    <a:lnTo>
                      <a:pt x="222" y="0"/>
                    </a:lnTo>
                    <a:lnTo>
                      <a:pt x="222" y="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4" name="Freeform 323"/>
              <p:cNvSpPr>
                <a:spLocks/>
              </p:cNvSpPr>
              <p:nvPr/>
            </p:nvSpPr>
            <p:spPr bwMode="auto">
              <a:xfrm>
                <a:off x="4429" y="2871"/>
                <a:ext cx="339" cy="223"/>
              </a:xfrm>
              <a:custGeom>
                <a:avLst/>
                <a:gdLst>
                  <a:gd name="T0" fmla="*/ 0 w 339"/>
                  <a:gd name="T1" fmla="*/ 223 h 223"/>
                  <a:gd name="T2" fmla="*/ 222 w 339"/>
                  <a:gd name="T3" fmla="*/ 0 h 223"/>
                  <a:gd name="T4" fmla="*/ 339 w 339"/>
                  <a:gd name="T5" fmla="*/ 0 h 223"/>
                  <a:gd name="T6" fmla="*/ 117 w 339"/>
                  <a:gd name="T7" fmla="*/ 223 h 223"/>
                  <a:gd name="T8" fmla="*/ 0 w 339"/>
                  <a:gd name="T9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223">
                    <a:moveTo>
                      <a:pt x="0" y="223"/>
                    </a:moveTo>
                    <a:lnTo>
                      <a:pt x="222" y="0"/>
                    </a:lnTo>
                    <a:lnTo>
                      <a:pt x="339" y="0"/>
                    </a:lnTo>
                    <a:lnTo>
                      <a:pt x="117" y="223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5" name="Rectangle 324"/>
              <p:cNvSpPr>
                <a:spLocks noChangeArrowheads="1"/>
              </p:cNvSpPr>
              <p:nvPr/>
            </p:nvSpPr>
            <p:spPr bwMode="auto">
              <a:xfrm>
                <a:off x="3987" y="2853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6" name="Freeform 325"/>
              <p:cNvSpPr>
                <a:spLocks/>
              </p:cNvSpPr>
              <p:nvPr/>
            </p:nvSpPr>
            <p:spPr bwMode="auto">
              <a:xfrm>
                <a:off x="4029" y="2839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7" name="Freeform 326"/>
              <p:cNvSpPr>
                <a:spLocks/>
              </p:cNvSpPr>
              <p:nvPr/>
            </p:nvSpPr>
            <p:spPr bwMode="auto">
              <a:xfrm>
                <a:off x="3987" y="283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8" name="Freeform 327"/>
              <p:cNvSpPr>
                <a:spLocks/>
              </p:cNvSpPr>
              <p:nvPr/>
            </p:nvSpPr>
            <p:spPr bwMode="auto">
              <a:xfrm>
                <a:off x="3987" y="2839"/>
                <a:ext cx="56" cy="120"/>
              </a:xfrm>
              <a:custGeom>
                <a:avLst/>
                <a:gdLst>
                  <a:gd name="T0" fmla="*/ 0 w 56"/>
                  <a:gd name="T1" fmla="*/ 14 h 120"/>
                  <a:gd name="T2" fmla="*/ 14 w 56"/>
                  <a:gd name="T3" fmla="*/ 0 h 120"/>
                  <a:gd name="T4" fmla="*/ 56 w 56"/>
                  <a:gd name="T5" fmla="*/ 0 h 120"/>
                  <a:gd name="T6" fmla="*/ 56 w 56"/>
                  <a:gd name="T7" fmla="*/ 106 h 120"/>
                  <a:gd name="T8" fmla="*/ 42 w 56"/>
                  <a:gd name="T9" fmla="*/ 120 h 120"/>
                  <a:gd name="T10" fmla="*/ 0 w 56"/>
                  <a:gd name="T11" fmla="*/ 120 h 120"/>
                  <a:gd name="T12" fmla="*/ 0 w 56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9" name="Freeform 328"/>
              <p:cNvSpPr>
                <a:spLocks/>
              </p:cNvSpPr>
              <p:nvPr/>
            </p:nvSpPr>
            <p:spPr bwMode="auto">
              <a:xfrm>
                <a:off x="3987" y="283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0" name="Line 329"/>
              <p:cNvSpPr>
                <a:spLocks noChangeShapeType="1"/>
              </p:cNvSpPr>
              <p:nvPr/>
            </p:nvSpPr>
            <p:spPr bwMode="auto">
              <a:xfrm>
                <a:off x="4029" y="2853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1" name="Line 330"/>
              <p:cNvSpPr>
                <a:spLocks noChangeShapeType="1"/>
              </p:cNvSpPr>
              <p:nvPr/>
            </p:nvSpPr>
            <p:spPr bwMode="auto">
              <a:xfrm>
                <a:off x="3987" y="294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2" name="Line 331"/>
              <p:cNvSpPr>
                <a:spLocks noChangeShapeType="1"/>
              </p:cNvSpPr>
              <p:nvPr/>
            </p:nvSpPr>
            <p:spPr bwMode="auto">
              <a:xfrm>
                <a:off x="3987" y="293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3" name="Line 332"/>
              <p:cNvSpPr>
                <a:spLocks noChangeShapeType="1"/>
              </p:cNvSpPr>
              <p:nvPr/>
            </p:nvSpPr>
            <p:spPr bwMode="auto">
              <a:xfrm>
                <a:off x="3987" y="291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4" name="Line 333"/>
              <p:cNvSpPr>
                <a:spLocks noChangeShapeType="1"/>
              </p:cNvSpPr>
              <p:nvPr/>
            </p:nvSpPr>
            <p:spPr bwMode="auto">
              <a:xfrm>
                <a:off x="3987" y="290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5" name="Line 334"/>
              <p:cNvSpPr>
                <a:spLocks noChangeShapeType="1"/>
              </p:cNvSpPr>
              <p:nvPr/>
            </p:nvSpPr>
            <p:spPr bwMode="auto">
              <a:xfrm>
                <a:off x="3987" y="288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6" name="Line 335"/>
              <p:cNvSpPr>
                <a:spLocks noChangeShapeType="1"/>
              </p:cNvSpPr>
              <p:nvPr/>
            </p:nvSpPr>
            <p:spPr bwMode="auto">
              <a:xfrm>
                <a:off x="3987" y="287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7" name="Line 336"/>
              <p:cNvSpPr>
                <a:spLocks noChangeShapeType="1"/>
              </p:cNvSpPr>
              <p:nvPr/>
            </p:nvSpPr>
            <p:spPr bwMode="auto">
              <a:xfrm flipV="1">
                <a:off x="4029" y="2856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8" name="Line 337"/>
              <p:cNvSpPr>
                <a:spLocks noChangeShapeType="1"/>
              </p:cNvSpPr>
              <p:nvPr/>
            </p:nvSpPr>
            <p:spPr bwMode="auto">
              <a:xfrm flipV="1">
                <a:off x="4029" y="2867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9" name="Line 338"/>
              <p:cNvSpPr>
                <a:spLocks noChangeShapeType="1"/>
              </p:cNvSpPr>
              <p:nvPr/>
            </p:nvSpPr>
            <p:spPr bwMode="auto">
              <a:xfrm flipV="1">
                <a:off x="4029" y="2884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0" name="Line 339"/>
              <p:cNvSpPr>
                <a:spLocks noChangeShapeType="1"/>
              </p:cNvSpPr>
              <p:nvPr/>
            </p:nvSpPr>
            <p:spPr bwMode="auto">
              <a:xfrm flipV="1">
                <a:off x="4029" y="2898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1" name="Line 340"/>
              <p:cNvSpPr>
                <a:spLocks noChangeShapeType="1"/>
              </p:cNvSpPr>
              <p:nvPr/>
            </p:nvSpPr>
            <p:spPr bwMode="auto">
              <a:xfrm flipV="1">
                <a:off x="4029" y="2911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2" name="Line 341"/>
              <p:cNvSpPr>
                <a:spLocks noChangeShapeType="1"/>
              </p:cNvSpPr>
              <p:nvPr/>
            </p:nvSpPr>
            <p:spPr bwMode="auto">
              <a:xfrm flipV="1">
                <a:off x="4029" y="2925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3" name="Rectangle 342"/>
              <p:cNvSpPr>
                <a:spLocks noChangeArrowheads="1"/>
              </p:cNvSpPr>
              <p:nvPr/>
            </p:nvSpPr>
            <p:spPr bwMode="auto">
              <a:xfrm>
                <a:off x="4026" y="2853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4" name="Freeform 343"/>
              <p:cNvSpPr>
                <a:spLocks/>
              </p:cNvSpPr>
              <p:nvPr/>
            </p:nvSpPr>
            <p:spPr bwMode="auto">
              <a:xfrm>
                <a:off x="4068" y="2839"/>
                <a:ext cx="13" cy="120"/>
              </a:xfrm>
              <a:custGeom>
                <a:avLst/>
                <a:gdLst>
                  <a:gd name="T0" fmla="*/ 0 w 13"/>
                  <a:gd name="T1" fmla="*/ 14 h 120"/>
                  <a:gd name="T2" fmla="*/ 13 w 13"/>
                  <a:gd name="T3" fmla="*/ 0 h 120"/>
                  <a:gd name="T4" fmla="*/ 13 w 13"/>
                  <a:gd name="T5" fmla="*/ 106 h 120"/>
                  <a:gd name="T6" fmla="*/ 0 w 13"/>
                  <a:gd name="T7" fmla="*/ 120 h 120"/>
                  <a:gd name="T8" fmla="*/ 0 w 13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0">
                    <a:moveTo>
                      <a:pt x="0" y="14"/>
                    </a:moveTo>
                    <a:lnTo>
                      <a:pt x="13" y="0"/>
                    </a:lnTo>
                    <a:lnTo>
                      <a:pt x="13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5" name="Freeform 344"/>
              <p:cNvSpPr>
                <a:spLocks/>
              </p:cNvSpPr>
              <p:nvPr/>
            </p:nvSpPr>
            <p:spPr bwMode="auto">
              <a:xfrm>
                <a:off x="4026" y="283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6" name="Freeform 345"/>
              <p:cNvSpPr>
                <a:spLocks/>
              </p:cNvSpPr>
              <p:nvPr/>
            </p:nvSpPr>
            <p:spPr bwMode="auto">
              <a:xfrm>
                <a:off x="4026" y="2839"/>
                <a:ext cx="55" cy="120"/>
              </a:xfrm>
              <a:custGeom>
                <a:avLst/>
                <a:gdLst>
                  <a:gd name="T0" fmla="*/ 0 w 55"/>
                  <a:gd name="T1" fmla="*/ 14 h 120"/>
                  <a:gd name="T2" fmla="*/ 14 w 55"/>
                  <a:gd name="T3" fmla="*/ 0 h 120"/>
                  <a:gd name="T4" fmla="*/ 55 w 55"/>
                  <a:gd name="T5" fmla="*/ 0 h 120"/>
                  <a:gd name="T6" fmla="*/ 55 w 55"/>
                  <a:gd name="T7" fmla="*/ 106 h 120"/>
                  <a:gd name="T8" fmla="*/ 42 w 55"/>
                  <a:gd name="T9" fmla="*/ 120 h 120"/>
                  <a:gd name="T10" fmla="*/ 0 w 55"/>
                  <a:gd name="T11" fmla="*/ 120 h 120"/>
                  <a:gd name="T12" fmla="*/ 0 w 55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7" name="Freeform 346"/>
              <p:cNvSpPr>
                <a:spLocks/>
              </p:cNvSpPr>
              <p:nvPr/>
            </p:nvSpPr>
            <p:spPr bwMode="auto">
              <a:xfrm>
                <a:off x="4026" y="283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8" name="Line 347"/>
              <p:cNvSpPr>
                <a:spLocks noChangeShapeType="1"/>
              </p:cNvSpPr>
              <p:nvPr/>
            </p:nvSpPr>
            <p:spPr bwMode="auto">
              <a:xfrm>
                <a:off x="4068" y="2853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9" name="Line 348"/>
              <p:cNvSpPr>
                <a:spLocks noChangeShapeType="1"/>
              </p:cNvSpPr>
              <p:nvPr/>
            </p:nvSpPr>
            <p:spPr bwMode="auto">
              <a:xfrm>
                <a:off x="4026" y="29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0" name="Line 349"/>
              <p:cNvSpPr>
                <a:spLocks noChangeShapeType="1"/>
              </p:cNvSpPr>
              <p:nvPr/>
            </p:nvSpPr>
            <p:spPr bwMode="auto">
              <a:xfrm>
                <a:off x="4026" y="293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1" name="Line 350"/>
              <p:cNvSpPr>
                <a:spLocks noChangeShapeType="1"/>
              </p:cNvSpPr>
              <p:nvPr/>
            </p:nvSpPr>
            <p:spPr bwMode="auto">
              <a:xfrm>
                <a:off x="4026" y="291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2" name="Line 351"/>
              <p:cNvSpPr>
                <a:spLocks noChangeShapeType="1"/>
              </p:cNvSpPr>
              <p:nvPr/>
            </p:nvSpPr>
            <p:spPr bwMode="auto">
              <a:xfrm>
                <a:off x="4026" y="290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3" name="Line 352"/>
              <p:cNvSpPr>
                <a:spLocks noChangeShapeType="1"/>
              </p:cNvSpPr>
              <p:nvPr/>
            </p:nvSpPr>
            <p:spPr bwMode="auto">
              <a:xfrm>
                <a:off x="4026" y="288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4" name="Line 353"/>
              <p:cNvSpPr>
                <a:spLocks noChangeShapeType="1"/>
              </p:cNvSpPr>
              <p:nvPr/>
            </p:nvSpPr>
            <p:spPr bwMode="auto">
              <a:xfrm>
                <a:off x="4026" y="287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5" name="Line 354"/>
              <p:cNvSpPr>
                <a:spLocks noChangeShapeType="1"/>
              </p:cNvSpPr>
              <p:nvPr/>
            </p:nvSpPr>
            <p:spPr bwMode="auto">
              <a:xfrm flipV="1">
                <a:off x="4068" y="2864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6" name="Line 355"/>
              <p:cNvSpPr>
                <a:spLocks noChangeShapeType="1"/>
              </p:cNvSpPr>
              <p:nvPr/>
            </p:nvSpPr>
            <p:spPr bwMode="auto">
              <a:xfrm flipV="1">
                <a:off x="4068" y="2878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7" name="Line 356"/>
              <p:cNvSpPr>
                <a:spLocks noChangeShapeType="1"/>
              </p:cNvSpPr>
              <p:nvPr/>
            </p:nvSpPr>
            <p:spPr bwMode="auto">
              <a:xfrm flipV="1">
                <a:off x="4068" y="2892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8" name="Line 357"/>
              <p:cNvSpPr>
                <a:spLocks noChangeShapeType="1"/>
              </p:cNvSpPr>
              <p:nvPr/>
            </p:nvSpPr>
            <p:spPr bwMode="auto">
              <a:xfrm flipV="1">
                <a:off x="4068" y="2906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9" name="Line 358"/>
              <p:cNvSpPr>
                <a:spLocks noChangeShapeType="1"/>
              </p:cNvSpPr>
              <p:nvPr/>
            </p:nvSpPr>
            <p:spPr bwMode="auto">
              <a:xfrm flipV="1">
                <a:off x="4068" y="2920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0" name="Line 359"/>
              <p:cNvSpPr>
                <a:spLocks noChangeShapeType="1"/>
              </p:cNvSpPr>
              <p:nvPr/>
            </p:nvSpPr>
            <p:spPr bwMode="auto">
              <a:xfrm flipV="1">
                <a:off x="4068" y="2934"/>
                <a:ext cx="12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1" name="Rectangle 360"/>
              <p:cNvSpPr>
                <a:spLocks noChangeArrowheads="1"/>
              </p:cNvSpPr>
              <p:nvPr/>
            </p:nvSpPr>
            <p:spPr bwMode="auto">
              <a:xfrm>
                <a:off x="3973" y="2864"/>
                <a:ext cx="42" cy="1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2" name="Freeform 361"/>
              <p:cNvSpPr>
                <a:spLocks/>
              </p:cNvSpPr>
              <p:nvPr/>
            </p:nvSpPr>
            <p:spPr bwMode="auto">
              <a:xfrm>
                <a:off x="4015" y="2850"/>
                <a:ext cx="14" cy="117"/>
              </a:xfrm>
              <a:custGeom>
                <a:avLst/>
                <a:gdLst>
                  <a:gd name="T0" fmla="*/ 0 w 14"/>
                  <a:gd name="T1" fmla="*/ 14 h 117"/>
                  <a:gd name="T2" fmla="*/ 14 w 14"/>
                  <a:gd name="T3" fmla="*/ 0 h 117"/>
                  <a:gd name="T4" fmla="*/ 14 w 14"/>
                  <a:gd name="T5" fmla="*/ 103 h 117"/>
                  <a:gd name="T6" fmla="*/ 0 w 14"/>
                  <a:gd name="T7" fmla="*/ 117 h 117"/>
                  <a:gd name="T8" fmla="*/ 0 w 14"/>
                  <a:gd name="T9" fmla="*/ 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7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3"/>
                    </a:lnTo>
                    <a:lnTo>
                      <a:pt x="0" y="1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3" name="Freeform 362"/>
              <p:cNvSpPr>
                <a:spLocks/>
              </p:cNvSpPr>
              <p:nvPr/>
            </p:nvSpPr>
            <p:spPr bwMode="auto">
              <a:xfrm>
                <a:off x="3973" y="2850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4" name="Freeform 363"/>
              <p:cNvSpPr>
                <a:spLocks/>
              </p:cNvSpPr>
              <p:nvPr/>
            </p:nvSpPr>
            <p:spPr bwMode="auto">
              <a:xfrm>
                <a:off x="3973" y="2850"/>
                <a:ext cx="56" cy="117"/>
              </a:xfrm>
              <a:custGeom>
                <a:avLst/>
                <a:gdLst>
                  <a:gd name="T0" fmla="*/ 0 w 56"/>
                  <a:gd name="T1" fmla="*/ 14 h 117"/>
                  <a:gd name="T2" fmla="*/ 14 w 56"/>
                  <a:gd name="T3" fmla="*/ 0 h 117"/>
                  <a:gd name="T4" fmla="*/ 56 w 56"/>
                  <a:gd name="T5" fmla="*/ 0 h 117"/>
                  <a:gd name="T6" fmla="*/ 56 w 56"/>
                  <a:gd name="T7" fmla="*/ 103 h 117"/>
                  <a:gd name="T8" fmla="*/ 42 w 56"/>
                  <a:gd name="T9" fmla="*/ 117 h 117"/>
                  <a:gd name="T10" fmla="*/ 0 w 56"/>
                  <a:gd name="T11" fmla="*/ 117 h 117"/>
                  <a:gd name="T12" fmla="*/ 0 w 56"/>
                  <a:gd name="T13" fmla="*/ 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7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3"/>
                    </a:lnTo>
                    <a:lnTo>
                      <a:pt x="42" y="117"/>
                    </a:lnTo>
                    <a:lnTo>
                      <a:pt x="0" y="117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5" name="Freeform 364"/>
              <p:cNvSpPr>
                <a:spLocks/>
              </p:cNvSpPr>
              <p:nvPr/>
            </p:nvSpPr>
            <p:spPr bwMode="auto">
              <a:xfrm>
                <a:off x="3973" y="2850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6" name="Line 365"/>
              <p:cNvSpPr>
                <a:spLocks noChangeShapeType="1"/>
              </p:cNvSpPr>
              <p:nvPr/>
            </p:nvSpPr>
            <p:spPr bwMode="auto">
              <a:xfrm>
                <a:off x="4015" y="2864"/>
                <a:ext cx="0" cy="10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7" name="Line 366"/>
              <p:cNvSpPr>
                <a:spLocks noChangeShapeType="1"/>
              </p:cNvSpPr>
              <p:nvPr/>
            </p:nvSpPr>
            <p:spPr bwMode="auto">
              <a:xfrm>
                <a:off x="3973" y="295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8" name="Line 367"/>
              <p:cNvSpPr>
                <a:spLocks noChangeShapeType="1"/>
              </p:cNvSpPr>
              <p:nvPr/>
            </p:nvSpPr>
            <p:spPr bwMode="auto">
              <a:xfrm>
                <a:off x="3973" y="293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9" name="Line 368"/>
              <p:cNvSpPr>
                <a:spLocks noChangeShapeType="1"/>
              </p:cNvSpPr>
              <p:nvPr/>
            </p:nvSpPr>
            <p:spPr bwMode="auto">
              <a:xfrm>
                <a:off x="3973" y="292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0" name="Line 369"/>
              <p:cNvSpPr>
                <a:spLocks noChangeShapeType="1"/>
              </p:cNvSpPr>
              <p:nvPr/>
            </p:nvSpPr>
            <p:spPr bwMode="auto">
              <a:xfrm>
                <a:off x="3973" y="291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1" name="Line 370"/>
              <p:cNvSpPr>
                <a:spLocks noChangeShapeType="1"/>
              </p:cNvSpPr>
              <p:nvPr/>
            </p:nvSpPr>
            <p:spPr bwMode="auto">
              <a:xfrm>
                <a:off x="3973" y="289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2" name="Line 371"/>
              <p:cNvSpPr>
                <a:spLocks noChangeShapeType="1"/>
              </p:cNvSpPr>
              <p:nvPr/>
            </p:nvSpPr>
            <p:spPr bwMode="auto">
              <a:xfrm>
                <a:off x="3973" y="288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3" name="Line 372"/>
              <p:cNvSpPr>
                <a:spLocks noChangeShapeType="1"/>
              </p:cNvSpPr>
              <p:nvPr/>
            </p:nvSpPr>
            <p:spPr bwMode="auto">
              <a:xfrm flipV="1">
                <a:off x="4015" y="2864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4" name="Line 373"/>
              <p:cNvSpPr>
                <a:spLocks noChangeShapeType="1"/>
              </p:cNvSpPr>
              <p:nvPr/>
            </p:nvSpPr>
            <p:spPr bwMode="auto">
              <a:xfrm flipV="1">
                <a:off x="4015" y="2878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5" name="Line 374"/>
              <p:cNvSpPr>
                <a:spLocks noChangeShapeType="1"/>
              </p:cNvSpPr>
              <p:nvPr/>
            </p:nvSpPr>
            <p:spPr bwMode="auto">
              <a:xfrm flipV="1">
                <a:off x="4015" y="2892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6" name="Line 375"/>
              <p:cNvSpPr>
                <a:spLocks noChangeShapeType="1"/>
              </p:cNvSpPr>
              <p:nvPr/>
            </p:nvSpPr>
            <p:spPr bwMode="auto">
              <a:xfrm flipV="1">
                <a:off x="4015" y="2906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7" name="Line 376"/>
              <p:cNvSpPr>
                <a:spLocks noChangeShapeType="1"/>
              </p:cNvSpPr>
              <p:nvPr/>
            </p:nvSpPr>
            <p:spPr bwMode="auto">
              <a:xfrm flipV="1">
                <a:off x="4015" y="2920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8" name="Line 377"/>
              <p:cNvSpPr>
                <a:spLocks noChangeShapeType="1"/>
              </p:cNvSpPr>
              <p:nvPr/>
            </p:nvSpPr>
            <p:spPr bwMode="auto">
              <a:xfrm flipV="1">
                <a:off x="4015" y="2934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9" name="Rectangle 378"/>
              <p:cNvSpPr>
                <a:spLocks noChangeArrowheads="1"/>
              </p:cNvSpPr>
              <p:nvPr/>
            </p:nvSpPr>
            <p:spPr bwMode="auto">
              <a:xfrm>
                <a:off x="4015" y="2864"/>
                <a:ext cx="41" cy="1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0" name="Freeform 379"/>
              <p:cNvSpPr>
                <a:spLocks/>
              </p:cNvSpPr>
              <p:nvPr/>
            </p:nvSpPr>
            <p:spPr bwMode="auto">
              <a:xfrm>
                <a:off x="4056" y="2850"/>
                <a:ext cx="14" cy="117"/>
              </a:xfrm>
              <a:custGeom>
                <a:avLst/>
                <a:gdLst>
                  <a:gd name="T0" fmla="*/ 0 w 14"/>
                  <a:gd name="T1" fmla="*/ 14 h 117"/>
                  <a:gd name="T2" fmla="*/ 14 w 14"/>
                  <a:gd name="T3" fmla="*/ 0 h 117"/>
                  <a:gd name="T4" fmla="*/ 14 w 14"/>
                  <a:gd name="T5" fmla="*/ 103 h 117"/>
                  <a:gd name="T6" fmla="*/ 0 w 14"/>
                  <a:gd name="T7" fmla="*/ 117 h 117"/>
                  <a:gd name="T8" fmla="*/ 0 w 14"/>
                  <a:gd name="T9" fmla="*/ 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7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3"/>
                    </a:lnTo>
                    <a:lnTo>
                      <a:pt x="0" y="1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1" name="Freeform 380"/>
              <p:cNvSpPr>
                <a:spLocks/>
              </p:cNvSpPr>
              <p:nvPr/>
            </p:nvSpPr>
            <p:spPr bwMode="auto">
              <a:xfrm>
                <a:off x="4015" y="2850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2" name="Freeform 381"/>
              <p:cNvSpPr>
                <a:spLocks/>
              </p:cNvSpPr>
              <p:nvPr/>
            </p:nvSpPr>
            <p:spPr bwMode="auto">
              <a:xfrm>
                <a:off x="4015" y="2850"/>
                <a:ext cx="55" cy="117"/>
              </a:xfrm>
              <a:custGeom>
                <a:avLst/>
                <a:gdLst>
                  <a:gd name="T0" fmla="*/ 0 w 55"/>
                  <a:gd name="T1" fmla="*/ 14 h 117"/>
                  <a:gd name="T2" fmla="*/ 14 w 55"/>
                  <a:gd name="T3" fmla="*/ 0 h 117"/>
                  <a:gd name="T4" fmla="*/ 55 w 55"/>
                  <a:gd name="T5" fmla="*/ 0 h 117"/>
                  <a:gd name="T6" fmla="*/ 55 w 55"/>
                  <a:gd name="T7" fmla="*/ 103 h 117"/>
                  <a:gd name="T8" fmla="*/ 41 w 55"/>
                  <a:gd name="T9" fmla="*/ 117 h 117"/>
                  <a:gd name="T10" fmla="*/ 0 w 55"/>
                  <a:gd name="T11" fmla="*/ 117 h 117"/>
                  <a:gd name="T12" fmla="*/ 0 w 55"/>
                  <a:gd name="T13" fmla="*/ 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7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3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3" name="Freeform 382"/>
              <p:cNvSpPr>
                <a:spLocks/>
              </p:cNvSpPr>
              <p:nvPr/>
            </p:nvSpPr>
            <p:spPr bwMode="auto">
              <a:xfrm>
                <a:off x="4015" y="2850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4" name="Line 383"/>
              <p:cNvSpPr>
                <a:spLocks noChangeShapeType="1"/>
              </p:cNvSpPr>
              <p:nvPr/>
            </p:nvSpPr>
            <p:spPr bwMode="auto">
              <a:xfrm>
                <a:off x="4056" y="2864"/>
                <a:ext cx="0" cy="10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5" name="Line 384"/>
              <p:cNvSpPr>
                <a:spLocks noChangeShapeType="1"/>
              </p:cNvSpPr>
              <p:nvPr/>
            </p:nvSpPr>
            <p:spPr bwMode="auto">
              <a:xfrm>
                <a:off x="4015" y="295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6" name="Line 385"/>
              <p:cNvSpPr>
                <a:spLocks noChangeShapeType="1"/>
              </p:cNvSpPr>
              <p:nvPr/>
            </p:nvSpPr>
            <p:spPr bwMode="auto">
              <a:xfrm>
                <a:off x="4015" y="293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7" name="Line 386"/>
              <p:cNvSpPr>
                <a:spLocks noChangeShapeType="1"/>
              </p:cNvSpPr>
              <p:nvPr/>
            </p:nvSpPr>
            <p:spPr bwMode="auto">
              <a:xfrm>
                <a:off x="4015" y="292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8" name="Line 387"/>
              <p:cNvSpPr>
                <a:spLocks noChangeShapeType="1"/>
              </p:cNvSpPr>
              <p:nvPr/>
            </p:nvSpPr>
            <p:spPr bwMode="auto">
              <a:xfrm>
                <a:off x="4015" y="291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9" name="Line 388"/>
              <p:cNvSpPr>
                <a:spLocks noChangeShapeType="1"/>
              </p:cNvSpPr>
              <p:nvPr/>
            </p:nvSpPr>
            <p:spPr bwMode="auto">
              <a:xfrm>
                <a:off x="4015" y="289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0" name="Line 389"/>
              <p:cNvSpPr>
                <a:spLocks noChangeShapeType="1"/>
              </p:cNvSpPr>
              <p:nvPr/>
            </p:nvSpPr>
            <p:spPr bwMode="auto">
              <a:xfrm>
                <a:off x="4015" y="288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1" name="Line 390"/>
              <p:cNvSpPr>
                <a:spLocks noChangeShapeType="1"/>
              </p:cNvSpPr>
              <p:nvPr/>
            </p:nvSpPr>
            <p:spPr bwMode="auto">
              <a:xfrm flipV="1">
                <a:off x="4056" y="2873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2" name="Line 391"/>
              <p:cNvSpPr>
                <a:spLocks noChangeShapeType="1"/>
              </p:cNvSpPr>
              <p:nvPr/>
            </p:nvSpPr>
            <p:spPr bwMode="auto">
              <a:xfrm flipV="1">
                <a:off x="4056" y="288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3" name="Line 392"/>
              <p:cNvSpPr>
                <a:spLocks noChangeShapeType="1"/>
              </p:cNvSpPr>
              <p:nvPr/>
            </p:nvSpPr>
            <p:spPr bwMode="auto">
              <a:xfrm flipV="1">
                <a:off x="4056" y="290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4" name="Line 393"/>
              <p:cNvSpPr>
                <a:spLocks noChangeShapeType="1"/>
              </p:cNvSpPr>
              <p:nvPr/>
            </p:nvSpPr>
            <p:spPr bwMode="auto">
              <a:xfrm flipV="1">
                <a:off x="4056" y="291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5" name="Line 394"/>
              <p:cNvSpPr>
                <a:spLocks noChangeShapeType="1"/>
              </p:cNvSpPr>
              <p:nvPr/>
            </p:nvSpPr>
            <p:spPr bwMode="auto">
              <a:xfrm flipV="1">
                <a:off x="4056" y="293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6" name="Line 395"/>
              <p:cNvSpPr>
                <a:spLocks noChangeShapeType="1"/>
              </p:cNvSpPr>
              <p:nvPr/>
            </p:nvSpPr>
            <p:spPr bwMode="auto">
              <a:xfrm flipV="1">
                <a:off x="4056" y="294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7" name="Freeform 396"/>
              <p:cNvSpPr>
                <a:spLocks/>
              </p:cNvSpPr>
              <p:nvPr/>
            </p:nvSpPr>
            <p:spPr bwMode="auto">
              <a:xfrm>
                <a:off x="4762" y="2863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14 w 14"/>
                  <a:gd name="T3" fmla="*/ 0 h 14"/>
                  <a:gd name="T4" fmla="*/ 14 w 14"/>
                  <a:gd name="T5" fmla="*/ 0 h 14"/>
                  <a:gd name="T6" fmla="*/ 0 w 14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8" name="Freeform 397"/>
              <p:cNvSpPr>
                <a:spLocks/>
              </p:cNvSpPr>
              <p:nvPr/>
            </p:nvSpPr>
            <p:spPr bwMode="auto">
              <a:xfrm>
                <a:off x="4687" y="2863"/>
                <a:ext cx="89" cy="14"/>
              </a:xfrm>
              <a:custGeom>
                <a:avLst/>
                <a:gdLst>
                  <a:gd name="T0" fmla="*/ 0 w 89"/>
                  <a:gd name="T1" fmla="*/ 14 h 14"/>
                  <a:gd name="T2" fmla="*/ 14 w 89"/>
                  <a:gd name="T3" fmla="*/ 0 h 14"/>
                  <a:gd name="T4" fmla="*/ 89 w 89"/>
                  <a:gd name="T5" fmla="*/ 0 h 14"/>
                  <a:gd name="T6" fmla="*/ 75 w 89"/>
                  <a:gd name="T7" fmla="*/ 14 h 14"/>
                  <a:gd name="T8" fmla="*/ 0 w 8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4">
                    <a:moveTo>
                      <a:pt x="0" y="14"/>
                    </a:moveTo>
                    <a:lnTo>
                      <a:pt x="14" y="0"/>
                    </a:lnTo>
                    <a:lnTo>
                      <a:pt x="89" y="0"/>
                    </a:lnTo>
                    <a:lnTo>
                      <a:pt x="75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9" name="Rectangle 398"/>
              <p:cNvSpPr>
                <a:spLocks noChangeArrowheads="1"/>
              </p:cNvSpPr>
              <p:nvPr/>
            </p:nvSpPr>
            <p:spPr bwMode="auto">
              <a:xfrm>
                <a:off x="4741" y="2853"/>
                <a:ext cx="40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0" name="Freeform 399"/>
              <p:cNvSpPr>
                <a:spLocks/>
              </p:cNvSpPr>
              <p:nvPr/>
            </p:nvSpPr>
            <p:spPr bwMode="auto">
              <a:xfrm>
                <a:off x="4781" y="2839"/>
                <a:ext cx="13" cy="120"/>
              </a:xfrm>
              <a:custGeom>
                <a:avLst/>
                <a:gdLst>
                  <a:gd name="T0" fmla="*/ 0 w 13"/>
                  <a:gd name="T1" fmla="*/ 14 h 120"/>
                  <a:gd name="T2" fmla="*/ 13 w 13"/>
                  <a:gd name="T3" fmla="*/ 0 h 120"/>
                  <a:gd name="T4" fmla="*/ 13 w 13"/>
                  <a:gd name="T5" fmla="*/ 107 h 120"/>
                  <a:gd name="T6" fmla="*/ 0 w 13"/>
                  <a:gd name="T7" fmla="*/ 120 h 120"/>
                  <a:gd name="T8" fmla="*/ 0 w 13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0">
                    <a:moveTo>
                      <a:pt x="0" y="14"/>
                    </a:moveTo>
                    <a:lnTo>
                      <a:pt x="13" y="0"/>
                    </a:lnTo>
                    <a:lnTo>
                      <a:pt x="13" y="107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1" name="Freeform 400"/>
              <p:cNvSpPr>
                <a:spLocks/>
              </p:cNvSpPr>
              <p:nvPr/>
            </p:nvSpPr>
            <p:spPr bwMode="auto">
              <a:xfrm>
                <a:off x="4741" y="2839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14 w 53"/>
                  <a:gd name="T3" fmla="*/ 0 h 14"/>
                  <a:gd name="T4" fmla="*/ 53 w 53"/>
                  <a:gd name="T5" fmla="*/ 0 h 14"/>
                  <a:gd name="T6" fmla="*/ 40 w 53"/>
                  <a:gd name="T7" fmla="*/ 14 h 14"/>
                  <a:gd name="T8" fmla="*/ 0 w 5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14" y="0"/>
                    </a:lnTo>
                    <a:lnTo>
                      <a:pt x="53" y="0"/>
                    </a:lnTo>
                    <a:lnTo>
                      <a:pt x="4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2" name="Freeform 401"/>
              <p:cNvSpPr>
                <a:spLocks/>
              </p:cNvSpPr>
              <p:nvPr/>
            </p:nvSpPr>
            <p:spPr bwMode="auto">
              <a:xfrm>
                <a:off x="4741" y="2839"/>
                <a:ext cx="53" cy="120"/>
              </a:xfrm>
              <a:custGeom>
                <a:avLst/>
                <a:gdLst>
                  <a:gd name="T0" fmla="*/ 0 w 53"/>
                  <a:gd name="T1" fmla="*/ 14 h 120"/>
                  <a:gd name="T2" fmla="*/ 14 w 53"/>
                  <a:gd name="T3" fmla="*/ 0 h 120"/>
                  <a:gd name="T4" fmla="*/ 53 w 53"/>
                  <a:gd name="T5" fmla="*/ 0 h 120"/>
                  <a:gd name="T6" fmla="*/ 53 w 53"/>
                  <a:gd name="T7" fmla="*/ 107 h 120"/>
                  <a:gd name="T8" fmla="*/ 40 w 53"/>
                  <a:gd name="T9" fmla="*/ 120 h 120"/>
                  <a:gd name="T10" fmla="*/ 0 w 53"/>
                  <a:gd name="T11" fmla="*/ 120 h 120"/>
                  <a:gd name="T12" fmla="*/ 0 w 53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3" y="0"/>
                    </a:lnTo>
                    <a:lnTo>
                      <a:pt x="53" y="107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3" name="Freeform 402"/>
              <p:cNvSpPr>
                <a:spLocks/>
              </p:cNvSpPr>
              <p:nvPr/>
            </p:nvSpPr>
            <p:spPr bwMode="auto">
              <a:xfrm>
                <a:off x="4741" y="2839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40 w 53"/>
                  <a:gd name="T3" fmla="*/ 14 h 14"/>
                  <a:gd name="T4" fmla="*/ 53 w 5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40" y="14"/>
                    </a:lnTo>
                    <a:lnTo>
                      <a:pt x="5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4" name="Line 403"/>
              <p:cNvSpPr>
                <a:spLocks noChangeShapeType="1"/>
              </p:cNvSpPr>
              <p:nvPr/>
            </p:nvSpPr>
            <p:spPr bwMode="auto">
              <a:xfrm>
                <a:off x="4781" y="2853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5" name="Line 404"/>
              <p:cNvSpPr>
                <a:spLocks noChangeShapeType="1"/>
              </p:cNvSpPr>
              <p:nvPr/>
            </p:nvSpPr>
            <p:spPr bwMode="auto">
              <a:xfrm>
                <a:off x="4741" y="294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6" name="Line 405"/>
              <p:cNvSpPr>
                <a:spLocks noChangeShapeType="1"/>
              </p:cNvSpPr>
              <p:nvPr/>
            </p:nvSpPr>
            <p:spPr bwMode="auto">
              <a:xfrm>
                <a:off x="4741" y="293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7" name="Group 607"/>
            <p:cNvGrpSpPr>
              <a:grpSpLocks/>
            </p:cNvGrpSpPr>
            <p:nvPr/>
          </p:nvGrpSpPr>
          <p:grpSpPr bwMode="auto">
            <a:xfrm>
              <a:off x="2423225" y="5787882"/>
              <a:ext cx="1332865" cy="395251"/>
              <a:chOff x="4194" y="2747"/>
              <a:chExt cx="752" cy="223"/>
            </a:xfrm>
          </p:grpSpPr>
          <p:sp>
            <p:nvSpPr>
              <p:cNvPr id="2947" name="Line 407"/>
              <p:cNvSpPr>
                <a:spLocks noChangeShapeType="1"/>
              </p:cNvSpPr>
              <p:nvPr/>
            </p:nvSpPr>
            <p:spPr bwMode="auto">
              <a:xfrm>
                <a:off x="4741" y="291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8" name="Line 408"/>
              <p:cNvSpPr>
                <a:spLocks noChangeShapeType="1"/>
              </p:cNvSpPr>
              <p:nvPr/>
            </p:nvSpPr>
            <p:spPr bwMode="auto">
              <a:xfrm>
                <a:off x="4741" y="290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9" name="Line 409"/>
              <p:cNvSpPr>
                <a:spLocks noChangeShapeType="1"/>
              </p:cNvSpPr>
              <p:nvPr/>
            </p:nvSpPr>
            <p:spPr bwMode="auto">
              <a:xfrm>
                <a:off x="4741" y="288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0" name="Line 410"/>
              <p:cNvSpPr>
                <a:spLocks noChangeShapeType="1"/>
              </p:cNvSpPr>
              <p:nvPr/>
            </p:nvSpPr>
            <p:spPr bwMode="auto">
              <a:xfrm>
                <a:off x="4741" y="287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1" name="Line 411"/>
              <p:cNvSpPr>
                <a:spLocks noChangeShapeType="1"/>
              </p:cNvSpPr>
              <p:nvPr/>
            </p:nvSpPr>
            <p:spPr bwMode="auto">
              <a:xfrm flipV="1">
                <a:off x="4780" y="2856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2" name="Line 412"/>
              <p:cNvSpPr>
                <a:spLocks noChangeShapeType="1"/>
              </p:cNvSpPr>
              <p:nvPr/>
            </p:nvSpPr>
            <p:spPr bwMode="auto">
              <a:xfrm flipV="1">
                <a:off x="4780" y="2867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3" name="Line 413"/>
              <p:cNvSpPr>
                <a:spLocks noChangeShapeType="1"/>
              </p:cNvSpPr>
              <p:nvPr/>
            </p:nvSpPr>
            <p:spPr bwMode="auto">
              <a:xfrm flipV="1">
                <a:off x="4780" y="2884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4" name="Line 414"/>
              <p:cNvSpPr>
                <a:spLocks noChangeShapeType="1"/>
              </p:cNvSpPr>
              <p:nvPr/>
            </p:nvSpPr>
            <p:spPr bwMode="auto">
              <a:xfrm flipV="1">
                <a:off x="4780" y="2898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5" name="Line 415"/>
              <p:cNvSpPr>
                <a:spLocks noChangeShapeType="1"/>
              </p:cNvSpPr>
              <p:nvPr/>
            </p:nvSpPr>
            <p:spPr bwMode="auto">
              <a:xfrm flipV="1">
                <a:off x="4780" y="2911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6" name="Line 416"/>
              <p:cNvSpPr>
                <a:spLocks noChangeShapeType="1"/>
              </p:cNvSpPr>
              <p:nvPr/>
            </p:nvSpPr>
            <p:spPr bwMode="auto">
              <a:xfrm flipV="1">
                <a:off x="4780" y="2925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7" name="Rectangle 417"/>
              <p:cNvSpPr>
                <a:spLocks noChangeArrowheads="1"/>
              </p:cNvSpPr>
              <p:nvPr/>
            </p:nvSpPr>
            <p:spPr bwMode="auto">
              <a:xfrm>
                <a:off x="4780" y="2853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8" name="Freeform 418"/>
              <p:cNvSpPr>
                <a:spLocks/>
              </p:cNvSpPr>
              <p:nvPr/>
            </p:nvSpPr>
            <p:spPr bwMode="auto">
              <a:xfrm>
                <a:off x="4822" y="2839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59" name="Freeform 419"/>
              <p:cNvSpPr>
                <a:spLocks/>
              </p:cNvSpPr>
              <p:nvPr/>
            </p:nvSpPr>
            <p:spPr bwMode="auto">
              <a:xfrm>
                <a:off x="4780" y="283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0" name="Freeform 420"/>
              <p:cNvSpPr>
                <a:spLocks/>
              </p:cNvSpPr>
              <p:nvPr/>
            </p:nvSpPr>
            <p:spPr bwMode="auto">
              <a:xfrm>
                <a:off x="4780" y="2839"/>
                <a:ext cx="56" cy="120"/>
              </a:xfrm>
              <a:custGeom>
                <a:avLst/>
                <a:gdLst>
                  <a:gd name="T0" fmla="*/ 0 w 56"/>
                  <a:gd name="T1" fmla="*/ 14 h 120"/>
                  <a:gd name="T2" fmla="*/ 14 w 56"/>
                  <a:gd name="T3" fmla="*/ 0 h 120"/>
                  <a:gd name="T4" fmla="*/ 56 w 56"/>
                  <a:gd name="T5" fmla="*/ 0 h 120"/>
                  <a:gd name="T6" fmla="*/ 56 w 56"/>
                  <a:gd name="T7" fmla="*/ 106 h 120"/>
                  <a:gd name="T8" fmla="*/ 42 w 56"/>
                  <a:gd name="T9" fmla="*/ 120 h 120"/>
                  <a:gd name="T10" fmla="*/ 0 w 56"/>
                  <a:gd name="T11" fmla="*/ 120 h 120"/>
                  <a:gd name="T12" fmla="*/ 0 w 56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1" name="Freeform 421"/>
              <p:cNvSpPr>
                <a:spLocks/>
              </p:cNvSpPr>
              <p:nvPr/>
            </p:nvSpPr>
            <p:spPr bwMode="auto">
              <a:xfrm>
                <a:off x="4780" y="283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2" name="Line 422"/>
              <p:cNvSpPr>
                <a:spLocks noChangeShapeType="1"/>
              </p:cNvSpPr>
              <p:nvPr/>
            </p:nvSpPr>
            <p:spPr bwMode="auto">
              <a:xfrm>
                <a:off x="4822" y="2853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3" name="Line 423"/>
              <p:cNvSpPr>
                <a:spLocks noChangeShapeType="1"/>
              </p:cNvSpPr>
              <p:nvPr/>
            </p:nvSpPr>
            <p:spPr bwMode="auto">
              <a:xfrm>
                <a:off x="4780" y="294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4" name="Line 424"/>
              <p:cNvSpPr>
                <a:spLocks noChangeShapeType="1"/>
              </p:cNvSpPr>
              <p:nvPr/>
            </p:nvSpPr>
            <p:spPr bwMode="auto">
              <a:xfrm>
                <a:off x="4780" y="293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5" name="Line 425"/>
              <p:cNvSpPr>
                <a:spLocks noChangeShapeType="1"/>
              </p:cNvSpPr>
              <p:nvPr/>
            </p:nvSpPr>
            <p:spPr bwMode="auto">
              <a:xfrm>
                <a:off x="4780" y="291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6" name="Line 426"/>
              <p:cNvSpPr>
                <a:spLocks noChangeShapeType="1"/>
              </p:cNvSpPr>
              <p:nvPr/>
            </p:nvSpPr>
            <p:spPr bwMode="auto">
              <a:xfrm>
                <a:off x="4780" y="290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7" name="Line 427"/>
              <p:cNvSpPr>
                <a:spLocks noChangeShapeType="1"/>
              </p:cNvSpPr>
              <p:nvPr/>
            </p:nvSpPr>
            <p:spPr bwMode="auto">
              <a:xfrm>
                <a:off x="4780" y="288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8" name="Line 428"/>
              <p:cNvSpPr>
                <a:spLocks noChangeShapeType="1"/>
              </p:cNvSpPr>
              <p:nvPr/>
            </p:nvSpPr>
            <p:spPr bwMode="auto">
              <a:xfrm>
                <a:off x="4780" y="287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69" name="Line 429"/>
              <p:cNvSpPr>
                <a:spLocks noChangeShapeType="1"/>
              </p:cNvSpPr>
              <p:nvPr/>
            </p:nvSpPr>
            <p:spPr bwMode="auto">
              <a:xfrm flipV="1">
                <a:off x="4822" y="286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0" name="Line 430"/>
              <p:cNvSpPr>
                <a:spLocks noChangeShapeType="1"/>
              </p:cNvSpPr>
              <p:nvPr/>
            </p:nvSpPr>
            <p:spPr bwMode="auto">
              <a:xfrm flipV="1">
                <a:off x="4822" y="287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1" name="Line 431"/>
              <p:cNvSpPr>
                <a:spLocks noChangeShapeType="1"/>
              </p:cNvSpPr>
              <p:nvPr/>
            </p:nvSpPr>
            <p:spPr bwMode="auto">
              <a:xfrm flipV="1">
                <a:off x="4822" y="289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2" name="Line 432"/>
              <p:cNvSpPr>
                <a:spLocks noChangeShapeType="1"/>
              </p:cNvSpPr>
              <p:nvPr/>
            </p:nvSpPr>
            <p:spPr bwMode="auto">
              <a:xfrm flipV="1">
                <a:off x="4822" y="290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3" name="Line 433"/>
              <p:cNvSpPr>
                <a:spLocks noChangeShapeType="1"/>
              </p:cNvSpPr>
              <p:nvPr/>
            </p:nvSpPr>
            <p:spPr bwMode="auto">
              <a:xfrm flipV="1">
                <a:off x="4822" y="292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4" name="Line 434"/>
              <p:cNvSpPr>
                <a:spLocks noChangeShapeType="1"/>
              </p:cNvSpPr>
              <p:nvPr/>
            </p:nvSpPr>
            <p:spPr bwMode="auto">
              <a:xfrm flipV="1">
                <a:off x="4822" y="2934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5" name="Rectangle 435"/>
              <p:cNvSpPr>
                <a:spLocks noChangeArrowheads="1"/>
              </p:cNvSpPr>
              <p:nvPr/>
            </p:nvSpPr>
            <p:spPr bwMode="auto">
              <a:xfrm>
                <a:off x="4686" y="2864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6" name="Freeform 436"/>
              <p:cNvSpPr>
                <a:spLocks/>
              </p:cNvSpPr>
              <p:nvPr/>
            </p:nvSpPr>
            <p:spPr bwMode="auto">
              <a:xfrm>
                <a:off x="4728" y="2850"/>
                <a:ext cx="13" cy="120"/>
              </a:xfrm>
              <a:custGeom>
                <a:avLst/>
                <a:gdLst>
                  <a:gd name="T0" fmla="*/ 0 w 13"/>
                  <a:gd name="T1" fmla="*/ 14 h 120"/>
                  <a:gd name="T2" fmla="*/ 13 w 13"/>
                  <a:gd name="T3" fmla="*/ 0 h 120"/>
                  <a:gd name="T4" fmla="*/ 13 w 13"/>
                  <a:gd name="T5" fmla="*/ 106 h 120"/>
                  <a:gd name="T6" fmla="*/ 0 w 13"/>
                  <a:gd name="T7" fmla="*/ 120 h 120"/>
                  <a:gd name="T8" fmla="*/ 0 w 13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0">
                    <a:moveTo>
                      <a:pt x="0" y="14"/>
                    </a:moveTo>
                    <a:lnTo>
                      <a:pt x="13" y="0"/>
                    </a:lnTo>
                    <a:lnTo>
                      <a:pt x="13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7" name="Freeform 437"/>
              <p:cNvSpPr>
                <a:spLocks/>
              </p:cNvSpPr>
              <p:nvPr/>
            </p:nvSpPr>
            <p:spPr bwMode="auto">
              <a:xfrm>
                <a:off x="4686" y="2850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8" name="Freeform 438"/>
              <p:cNvSpPr>
                <a:spLocks/>
              </p:cNvSpPr>
              <p:nvPr/>
            </p:nvSpPr>
            <p:spPr bwMode="auto">
              <a:xfrm>
                <a:off x="4686" y="2850"/>
                <a:ext cx="55" cy="120"/>
              </a:xfrm>
              <a:custGeom>
                <a:avLst/>
                <a:gdLst>
                  <a:gd name="T0" fmla="*/ 0 w 55"/>
                  <a:gd name="T1" fmla="*/ 14 h 120"/>
                  <a:gd name="T2" fmla="*/ 14 w 55"/>
                  <a:gd name="T3" fmla="*/ 0 h 120"/>
                  <a:gd name="T4" fmla="*/ 55 w 55"/>
                  <a:gd name="T5" fmla="*/ 0 h 120"/>
                  <a:gd name="T6" fmla="*/ 55 w 55"/>
                  <a:gd name="T7" fmla="*/ 106 h 120"/>
                  <a:gd name="T8" fmla="*/ 42 w 55"/>
                  <a:gd name="T9" fmla="*/ 120 h 120"/>
                  <a:gd name="T10" fmla="*/ 0 w 55"/>
                  <a:gd name="T11" fmla="*/ 120 h 120"/>
                  <a:gd name="T12" fmla="*/ 0 w 55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9" name="Freeform 439"/>
              <p:cNvSpPr>
                <a:spLocks/>
              </p:cNvSpPr>
              <p:nvPr/>
            </p:nvSpPr>
            <p:spPr bwMode="auto">
              <a:xfrm>
                <a:off x="4686" y="2850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0" name="Line 440"/>
              <p:cNvSpPr>
                <a:spLocks noChangeShapeType="1"/>
              </p:cNvSpPr>
              <p:nvPr/>
            </p:nvSpPr>
            <p:spPr bwMode="auto">
              <a:xfrm>
                <a:off x="4728" y="2864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1" name="Line 441"/>
              <p:cNvSpPr>
                <a:spLocks noChangeShapeType="1"/>
              </p:cNvSpPr>
              <p:nvPr/>
            </p:nvSpPr>
            <p:spPr bwMode="auto">
              <a:xfrm>
                <a:off x="4686" y="29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2" name="Line 442"/>
              <p:cNvSpPr>
                <a:spLocks noChangeShapeType="1"/>
              </p:cNvSpPr>
              <p:nvPr/>
            </p:nvSpPr>
            <p:spPr bwMode="auto">
              <a:xfrm>
                <a:off x="4686" y="29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3" name="Line 443"/>
              <p:cNvSpPr>
                <a:spLocks noChangeShapeType="1"/>
              </p:cNvSpPr>
              <p:nvPr/>
            </p:nvSpPr>
            <p:spPr bwMode="auto">
              <a:xfrm>
                <a:off x="4686" y="292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4" name="Line 444"/>
              <p:cNvSpPr>
                <a:spLocks noChangeShapeType="1"/>
              </p:cNvSpPr>
              <p:nvPr/>
            </p:nvSpPr>
            <p:spPr bwMode="auto">
              <a:xfrm>
                <a:off x="4686" y="291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5" name="Line 445"/>
              <p:cNvSpPr>
                <a:spLocks noChangeShapeType="1"/>
              </p:cNvSpPr>
              <p:nvPr/>
            </p:nvSpPr>
            <p:spPr bwMode="auto">
              <a:xfrm>
                <a:off x="4686" y="290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6" name="Line 446"/>
              <p:cNvSpPr>
                <a:spLocks noChangeShapeType="1"/>
              </p:cNvSpPr>
              <p:nvPr/>
            </p:nvSpPr>
            <p:spPr bwMode="auto">
              <a:xfrm>
                <a:off x="4686" y="288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7" name="Line 447"/>
              <p:cNvSpPr>
                <a:spLocks noChangeShapeType="1"/>
              </p:cNvSpPr>
              <p:nvPr/>
            </p:nvSpPr>
            <p:spPr bwMode="auto">
              <a:xfrm flipV="1">
                <a:off x="4728" y="2867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8" name="Line 448"/>
              <p:cNvSpPr>
                <a:spLocks noChangeShapeType="1"/>
              </p:cNvSpPr>
              <p:nvPr/>
            </p:nvSpPr>
            <p:spPr bwMode="auto">
              <a:xfrm flipV="1">
                <a:off x="4728" y="2881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9" name="Line 449"/>
              <p:cNvSpPr>
                <a:spLocks noChangeShapeType="1"/>
              </p:cNvSpPr>
              <p:nvPr/>
            </p:nvSpPr>
            <p:spPr bwMode="auto">
              <a:xfrm flipV="1">
                <a:off x="4728" y="2895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0" name="Line 450"/>
              <p:cNvSpPr>
                <a:spLocks noChangeShapeType="1"/>
              </p:cNvSpPr>
              <p:nvPr/>
            </p:nvSpPr>
            <p:spPr bwMode="auto">
              <a:xfrm flipV="1">
                <a:off x="4728" y="2909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1" name="Line 451"/>
              <p:cNvSpPr>
                <a:spLocks noChangeShapeType="1"/>
              </p:cNvSpPr>
              <p:nvPr/>
            </p:nvSpPr>
            <p:spPr bwMode="auto">
              <a:xfrm flipV="1">
                <a:off x="4728" y="2923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2" name="Line 452"/>
              <p:cNvSpPr>
                <a:spLocks noChangeShapeType="1"/>
              </p:cNvSpPr>
              <p:nvPr/>
            </p:nvSpPr>
            <p:spPr bwMode="auto">
              <a:xfrm flipV="1">
                <a:off x="4728" y="2936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3" name="Rectangle 453"/>
              <p:cNvSpPr>
                <a:spLocks noChangeArrowheads="1"/>
              </p:cNvSpPr>
              <p:nvPr/>
            </p:nvSpPr>
            <p:spPr bwMode="auto">
              <a:xfrm>
                <a:off x="4728" y="2864"/>
                <a:ext cx="39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4" name="Freeform 454"/>
              <p:cNvSpPr>
                <a:spLocks/>
              </p:cNvSpPr>
              <p:nvPr/>
            </p:nvSpPr>
            <p:spPr bwMode="auto">
              <a:xfrm>
                <a:off x="4767" y="2850"/>
                <a:ext cx="13" cy="120"/>
              </a:xfrm>
              <a:custGeom>
                <a:avLst/>
                <a:gdLst>
                  <a:gd name="T0" fmla="*/ 0 w 13"/>
                  <a:gd name="T1" fmla="*/ 14 h 120"/>
                  <a:gd name="T2" fmla="*/ 13 w 13"/>
                  <a:gd name="T3" fmla="*/ 0 h 120"/>
                  <a:gd name="T4" fmla="*/ 13 w 13"/>
                  <a:gd name="T5" fmla="*/ 107 h 120"/>
                  <a:gd name="T6" fmla="*/ 0 w 13"/>
                  <a:gd name="T7" fmla="*/ 120 h 120"/>
                  <a:gd name="T8" fmla="*/ 0 w 13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0">
                    <a:moveTo>
                      <a:pt x="0" y="14"/>
                    </a:moveTo>
                    <a:lnTo>
                      <a:pt x="13" y="0"/>
                    </a:lnTo>
                    <a:lnTo>
                      <a:pt x="13" y="107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5" name="Freeform 455"/>
              <p:cNvSpPr>
                <a:spLocks/>
              </p:cNvSpPr>
              <p:nvPr/>
            </p:nvSpPr>
            <p:spPr bwMode="auto">
              <a:xfrm>
                <a:off x="4728" y="2850"/>
                <a:ext cx="52" cy="14"/>
              </a:xfrm>
              <a:custGeom>
                <a:avLst/>
                <a:gdLst>
                  <a:gd name="T0" fmla="*/ 0 w 52"/>
                  <a:gd name="T1" fmla="*/ 14 h 14"/>
                  <a:gd name="T2" fmla="*/ 13 w 52"/>
                  <a:gd name="T3" fmla="*/ 0 h 14"/>
                  <a:gd name="T4" fmla="*/ 52 w 52"/>
                  <a:gd name="T5" fmla="*/ 0 h 14"/>
                  <a:gd name="T6" fmla="*/ 39 w 52"/>
                  <a:gd name="T7" fmla="*/ 14 h 14"/>
                  <a:gd name="T8" fmla="*/ 0 w 5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4">
                    <a:moveTo>
                      <a:pt x="0" y="14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39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6" name="Freeform 456"/>
              <p:cNvSpPr>
                <a:spLocks/>
              </p:cNvSpPr>
              <p:nvPr/>
            </p:nvSpPr>
            <p:spPr bwMode="auto">
              <a:xfrm>
                <a:off x="4728" y="2850"/>
                <a:ext cx="52" cy="120"/>
              </a:xfrm>
              <a:custGeom>
                <a:avLst/>
                <a:gdLst>
                  <a:gd name="T0" fmla="*/ 0 w 52"/>
                  <a:gd name="T1" fmla="*/ 14 h 120"/>
                  <a:gd name="T2" fmla="*/ 13 w 52"/>
                  <a:gd name="T3" fmla="*/ 0 h 120"/>
                  <a:gd name="T4" fmla="*/ 52 w 52"/>
                  <a:gd name="T5" fmla="*/ 0 h 120"/>
                  <a:gd name="T6" fmla="*/ 52 w 52"/>
                  <a:gd name="T7" fmla="*/ 107 h 120"/>
                  <a:gd name="T8" fmla="*/ 39 w 52"/>
                  <a:gd name="T9" fmla="*/ 120 h 120"/>
                  <a:gd name="T10" fmla="*/ 0 w 52"/>
                  <a:gd name="T11" fmla="*/ 120 h 120"/>
                  <a:gd name="T12" fmla="*/ 0 w 52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20">
                    <a:moveTo>
                      <a:pt x="0" y="14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52" y="107"/>
                    </a:lnTo>
                    <a:lnTo>
                      <a:pt x="39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7" name="Freeform 457"/>
              <p:cNvSpPr>
                <a:spLocks/>
              </p:cNvSpPr>
              <p:nvPr/>
            </p:nvSpPr>
            <p:spPr bwMode="auto">
              <a:xfrm>
                <a:off x="4728" y="2850"/>
                <a:ext cx="52" cy="14"/>
              </a:xfrm>
              <a:custGeom>
                <a:avLst/>
                <a:gdLst>
                  <a:gd name="T0" fmla="*/ 0 w 52"/>
                  <a:gd name="T1" fmla="*/ 14 h 14"/>
                  <a:gd name="T2" fmla="*/ 39 w 52"/>
                  <a:gd name="T3" fmla="*/ 14 h 14"/>
                  <a:gd name="T4" fmla="*/ 52 w 52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4">
                    <a:moveTo>
                      <a:pt x="0" y="14"/>
                    </a:moveTo>
                    <a:lnTo>
                      <a:pt x="39" y="14"/>
                    </a:lnTo>
                    <a:lnTo>
                      <a:pt x="52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8" name="Line 458"/>
              <p:cNvSpPr>
                <a:spLocks noChangeShapeType="1"/>
              </p:cNvSpPr>
              <p:nvPr/>
            </p:nvSpPr>
            <p:spPr bwMode="auto">
              <a:xfrm>
                <a:off x="4767" y="2864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9" name="Line 459"/>
              <p:cNvSpPr>
                <a:spLocks noChangeShapeType="1"/>
              </p:cNvSpPr>
              <p:nvPr/>
            </p:nvSpPr>
            <p:spPr bwMode="auto">
              <a:xfrm>
                <a:off x="4728" y="29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0" name="Line 460"/>
              <p:cNvSpPr>
                <a:spLocks noChangeShapeType="1"/>
              </p:cNvSpPr>
              <p:nvPr/>
            </p:nvSpPr>
            <p:spPr bwMode="auto">
              <a:xfrm>
                <a:off x="4728" y="29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1" name="Line 461"/>
              <p:cNvSpPr>
                <a:spLocks noChangeShapeType="1"/>
              </p:cNvSpPr>
              <p:nvPr/>
            </p:nvSpPr>
            <p:spPr bwMode="auto">
              <a:xfrm>
                <a:off x="4728" y="292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2" name="Line 462"/>
              <p:cNvSpPr>
                <a:spLocks noChangeShapeType="1"/>
              </p:cNvSpPr>
              <p:nvPr/>
            </p:nvSpPr>
            <p:spPr bwMode="auto">
              <a:xfrm>
                <a:off x="4728" y="291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3" name="Line 463"/>
              <p:cNvSpPr>
                <a:spLocks noChangeShapeType="1"/>
              </p:cNvSpPr>
              <p:nvPr/>
            </p:nvSpPr>
            <p:spPr bwMode="auto">
              <a:xfrm>
                <a:off x="4728" y="290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4" name="Line 464"/>
              <p:cNvSpPr>
                <a:spLocks noChangeShapeType="1"/>
              </p:cNvSpPr>
              <p:nvPr/>
            </p:nvSpPr>
            <p:spPr bwMode="auto">
              <a:xfrm>
                <a:off x="4728" y="288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5" name="Line 465"/>
              <p:cNvSpPr>
                <a:spLocks noChangeShapeType="1"/>
              </p:cNvSpPr>
              <p:nvPr/>
            </p:nvSpPr>
            <p:spPr bwMode="auto">
              <a:xfrm flipV="1">
                <a:off x="4769" y="287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6" name="Line 466"/>
              <p:cNvSpPr>
                <a:spLocks noChangeShapeType="1"/>
              </p:cNvSpPr>
              <p:nvPr/>
            </p:nvSpPr>
            <p:spPr bwMode="auto">
              <a:xfrm flipV="1">
                <a:off x="4769" y="288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7" name="Line 467"/>
              <p:cNvSpPr>
                <a:spLocks noChangeShapeType="1"/>
              </p:cNvSpPr>
              <p:nvPr/>
            </p:nvSpPr>
            <p:spPr bwMode="auto">
              <a:xfrm flipV="1">
                <a:off x="4769" y="290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8" name="Line 468"/>
              <p:cNvSpPr>
                <a:spLocks noChangeShapeType="1"/>
              </p:cNvSpPr>
              <p:nvPr/>
            </p:nvSpPr>
            <p:spPr bwMode="auto">
              <a:xfrm flipV="1">
                <a:off x="4769" y="2917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9" name="Line 469"/>
              <p:cNvSpPr>
                <a:spLocks noChangeShapeType="1"/>
              </p:cNvSpPr>
              <p:nvPr/>
            </p:nvSpPr>
            <p:spPr bwMode="auto">
              <a:xfrm flipV="1">
                <a:off x="4769" y="293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0" name="Line 470"/>
              <p:cNvSpPr>
                <a:spLocks noChangeShapeType="1"/>
              </p:cNvSpPr>
              <p:nvPr/>
            </p:nvSpPr>
            <p:spPr bwMode="auto">
              <a:xfrm flipV="1">
                <a:off x="4769" y="2948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1" name="Rectangle 471"/>
              <p:cNvSpPr>
                <a:spLocks noChangeArrowheads="1"/>
              </p:cNvSpPr>
              <p:nvPr/>
            </p:nvSpPr>
            <p:spPr bwMode="auto">
              <a:xfrm>
                <a:off x="4850" y="2856"/>
                <a:ext cx="41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2" name="Freeform 472"/>
              <p:cNvSpPr>
                <a:spLocks/>
              </p:cNvSpPr>
              <p:nvPr/>
            </p:nvSpPr>
            <p:spPr bwMode="auto">
              <a:xfrm>
                <a:off x="4891" y="2842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6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3" name="Freeform 473"/>
              <p:cNvSpPr>
                <a:spLocks/>
              </p:cNvSpPr>
              <p:nvPr/>
            </p:nvSpPr>
            <p:spPr bwMode="auto">
              <a:xfrm>
                <a:off x="4850" y="2842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4" name="Freeform 474"/>
              <p:cNvSpPr>
                <a:spLocks/>
              </p:cNvSpPr>
              <p:nvPr/>
            </p:nvSpPr>
            <p:spPr bwMode="auto">
              <a:xfrm>
                <a:off x="4850" y="2842"/>
                <a:ext cx="55" cy="119"/>
              </a:xfrm>
              <a:custGeom>
                <a:avLst/>
                <a:gdLst>
                  <a:gd name="T0" fmla="*/ 0 w 55"/>
                  <a:gd name="T1" fmla="*/ 14 h 119"/>
                  <a:gd name="T2" fmla="*/ 14 w 55"/>
                  <a:gd name="T3" fmla="*/ 0 h 119"/>
                  <a:gd name="T4" fmla="*/ 55 w 55"/>
                  <a:gd name="T5" fmla="*/ 0 h 119"/>
                  <a:gd name="T6" fmla="*/ 55 w 55"/>
                  <a:gd name="T7" fmla="*/ 106 h 119"/>
                  <a:gd name="T8" fmla="*/ 41 w 55"/>
                  <a:gd name="T9" fmla="*/ 119 h 119"/>
                  <a:gd name="T10" fmla="*/ 0 w 55"/>
                  <a:gd name="T11" fmla="*/ 119 h 119"/>
                  <a:gd name="T12" fmla="*/ 0 w 55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6"/>
                    </a:lnTo>
                    <a:lnTo>
                      <a:pt x="41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5" name="Freeform 475"/>
              <p:cNvSpPr>
                <a:spLocks/>
              </p:cNvSpPr>
              <p:nvPr/>
            </p:nvSpPr>
            <p:spPr bwMode="auto">
              <a:xfrm>
                <a:off x="4850" y="2842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6" name="Line 476"/>
              <p:cNvSpPr>
                <a:spLocks noChangeShapeType="1"/>
              </p:cNvSpPr>
              <p:nvPr/>
            </p:nvSpPr>
            <p:spPr bwMode="auto">
              <a:xfrm>
                <a:off x="4891" y="2856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7" name="Line 477"/>
              <p:cNvSpPr>
                <a:spLocks noChangeShapeType="1"/>
              </p:cNvSpPr>
              <p:nvPr/>
            </p:nvSpPr>
            <p:spPr bwMode="auto">
              <a:xfrm>
                <a:off x="4850" y="294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8" name="Line 478"/>
              <p:cNvSpPr>
                <a:spLocks noChangeShapeType="1"/>
              </p:cNvSpPr>
              <p:nvPr/>
            </p:nvSpPr>
            <p:spPr bwMode="auto">
              <a:xfrm>
                <a:off x="4850" y="293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9" name="Line 479"/>
              <p:cNvSpPr>
                <a:spLocks noChangeShapeType="1"/>
              </p:cNvSpPr>
              <p:nvPr/>
            </p:nvSpPr>
            <p:spPr bwMode="auto">
              <a:xfrm>
                <a:off x="4850" y="292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0" name="Line 480"/>
              <p:cNvSpPr>
                <a:spLocks noChangeShapeType="1"/>
              </p:cNvSpPr>
              <p:nvPr/>
            </p:nvSpPr>
            <p:spPr bwMode="auto">
              <a:xfrm>
                <a:off x="4850" y="290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1" name="Line 481"/>
              <p:cNvSpPr>
                <a:spLocks noChangeShapeType="1"/>
              </p:cNvSpPr>
              <p:nvPr/>
            </p:nvSpPr>
            <p:spPr bwMode="auto">
              <a:xfrm>
                <a:off x="4850" y="289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2" name="Line 482"/>
              <p:cNvSpPr>
                <a:spLocks noChangeShapeType="1"/>
              </p:cNvSpPr>
              <p:nvPr/>
            </p:nvSpPr>
            <p:spPr bwMode="auto">
              <a:xfrm>
                <a:off x="4850" y="287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3" name="Line 483"/>
              <p:cNvSpPr>
                <a:spLocks noChangeShapeType="1"/>
              </p:cNvSpPr>
              <p:nvPr/>
            </p:nvSpPr>
            <p:spPr bwMode="auto">
              <a:xfrm flipV="1">
                <a:off x="4891" y="2859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4" name="Line 484"/>
              <p:cNvSpPr>
                <a:spLocks noChangeShapeType="1"/>
              </p:cNvSpPr>
              <p:nvPr/>
            </p:nvSpPr>
            <p:spPr bwMode="auto">
              <a:xfrm flipV="1">
                <a:off x="4891" y="2870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5" name="Line 485"/>
              <p:cNvSpPr>
                <a:spLocks noChangeShapeType="1"/>
              </p:cNvSpPr>
              <p:nvPr/>
            </p:nvSpPr>
            <p:spPr bwMode="auto">
              <a:xfrm flipV="1">
                <a:off x="4891" y="2886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6" name="Line 486"/>
              <p:cNvSpPr>
                <a:spLocks noChangeShapeType="1"/>
              </p:cNvSpPr>
              <p:nvPr/>
            </p:nvSpPr>
            <p:spPr bwMode="auto">
              <a:xfrm flipV="1">
                <a:off x="4891" y="2900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7" name="Line 487"/>
              <p:cNvSpPr>
                <a:spLocks noChangeShapeType="1"/>
              </p:cNvSpPr>
              <p:nvPr/>
            </p:nvSpPr>
            <p:spPr bwMode="auto">
              <a:xfrm flipV="1">
                <a:off x="4891" y="2914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8" name="Line 488"/>
              <p:cNvSpPr>
                <a:spLocks noChangeShapeType="1"/>
              </p:cNvSpPr>
              <p:nvPr/>
            </p:nvSpPr>
            <p:spPr bwMode="auto">
              <a:xfrm flipV="1">
                <a:off x="4891" y="2928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9" name="Rectangle 489"/>
              <p:cNvSpPr>
                <a:spLocks noChangeArrowheads="1"/>
              </p:cNvSpPr>
              <p:nvPr/>
            </p:nvSpPr>
            <p:spPr bwMode="auto">
              <a:xfrm>
                <a:off x="4888" y="2856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0" name="Freeform 490"/>
              <p:cNvSpPr>
                <a:spLocks/>
              </p:cNvSpPr>
              <p:nvPr/>
            </p:nvSpPr>
            <p:spPr bwMode="auto">
              <a:xfrm>
                <a:off x="4930" y="2842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6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1" name="Freeform 491"/>
              <p:cNvSpPr>
                <a:spLocks/>
              </p:cNvSpPr>
              <p:nvPr/>
            </p:nvSpPr>
            <p:spPr bwMode="auto">
              <a:xfrm>
                <a:off x="4888" y="2842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5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5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2" name="Freeform 492"/>
              <p:cNvSpPr>
                <a:spLocks/>
              </p:cNvSpPr>
              <p:nvPr/>
            </p:nvSpPr>
            <p:spPr bwMode="auto">
              <a:xfrm>
                <a:off x="4888" y="2842"/>
                <a:ext cx="56" cy="119"/>
              </a:xfrm>
              <a:custGeom>
                <a:avLst/>
                <a:gdLst>
                  <a:gd name="T0" fmla="*/ 0 w 56"/>
                  <a:gd name="T1" fmla="*/ 14 h 119"/>
                  <a:gd name="T2" fmla="*/ 15 w 56"/>
                  <a:gd name="T3" fmla="*/ 0 h 119"/>
                  <a:gd name="T4" fmla="*/ 56 w 56"/>
                  <a:gd name="T5" fmla="*/ 0 h 119"/>
                  <a:gd name="T6" fmla="*/ 56 w 56"/>
                  <a:gd name="T7" fmla="*/ 106 h 119"/>
                  <a:gd name="T8" fmla="*/ 42 w 56"/>
                  <a:gd name="T9" fmla="*/ 119 h 119"/>
                  <a:gd name="T10" fmla="*/ 0 w 56"/>
                  <a:gd name="T11" fmla="*/ 119 h 119"/>
                  <a:gd name="T12" fmla="*/ 0 w 56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9">
                    <a:moveTo>
                      <a:pt x="0" y="14"/>
                    </a:moveTo>
                    <a:lnTo>
                      <a:pt x="15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3" name="Freeform 493"/>
              <p:cNvSpPr>
                <a:spLocks/>
              </p:cNvSpPr>
              <p:nvPr/>
            </p:nvSpPr>
            <p:spPr bwMode="auto">
              <a:xfrm>
                <a:off x="4888" y="2842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4" name="Line 494"/>
              <p:cNvSpPr>
                <a:spLocks noChangeShapeType="1"/>
              </p:cNvSpPr>
              <p:nvPr/>
            </p:nvSpPr>
            <p:spPr bwMode="auto">
              <a:xfrm>
                <a:off x="4930" y="2856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5" name="Line 495"/>
              <p:cNvSpPr>
                <a:spLocks noChangeShapeType="1"/>
              </p:cNvSpPr>
              <p:nvPr/>
            </p:nvSpPr>
            <p:spPr bwMode="auto">
              <a:xfrm>
                <a:off x="4888" y="294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6" name="Line 496"/>
              <p:cNvSpPr>
                <a:spLocks noChangeShapeType="1"/>
              </p:cNvSpPr>
              <p:nvPr/>
            </p:nvSpPr>
            <p:spPr bwMode="auto">
              <a:xfrm>
                <a:off x="4888" y="293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7" name="Line 497"/>
              <p:cNvSpPr>
                <a:spLocks noChangeShapeType="1"/>
              </p:cNvSpPr>
              <p:nvPr/>
            </p:nvSpPr>
            <p:spPr bwMode="auto">
              <a:xfrm>
                <a:off x="4888" y="292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8" name="Line 498"/>
              <p:cNvSpPr>
                <a:spLocks noChangeShapeType="1"/>
              </p:cNvSpPr>
              <p:nvPr/>
            </p:nvSpPr>
            <p:spPr bwMode="auto">
              <a:xfrm>
                <a:off x="4888" y="290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9" name="Line 499"/>
              <p:cNvSpPr>
                <a:spLocks noChangeShapeType="1"/>
              </p:cNvSpPr>
              <p:nvPr/>
            </p:nvSpPr>
            <p:spPr bwMode="auto">
              <a:xfrm>
                <a:off x="4888" y="2892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0" name="Line 500"/>
              <p:cNvSpPr>
                <a:spLocks noChangeShapeType="1"/>
              </p:cNvSpPr>
              <p:nvPr/>
            </p:nvSpPr>
            <p:spPr bwMode="auto">
              <a:xfrm>
                <a:off x="4888" y="287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1" name="Line 501"/>
              <p:cNvSpPr>
                <a:spLocks noChangeShapeType="1"/>
              </p:cNvSpPr>
              <p:nvPr/>
            </p:nvSpPr>
            <p:spPr bwMode="auto">
              <a:xfrm flipV="1">
                <a:off x="4933" y="2867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2" name="Line 502"/>
              <p:cNvSpPr>
                <a:spLocks noChangeShapeType="1"/>
              </p:cNvSpPr>
              <p:nvPr/>
            </p:nvSpPr>
            <p:spPr bwMode="auto">
              <a:xfrm flipV="1">
                <a:off x="4933" y="288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3" name="Line 503"/>
              <p:cNvSpPr>
                <a:spLocks noChangeShapeType="1"/>
              </p:cNvSpPr>
              <p:nvPr/>
            </p:nvSpPr>
            <p:spPr bwMode="auto">
              <a:xfrm flipV="1">
                <a:off x="4933" y="2895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4" name="Line 504"/>
              <p:cNvSpPr>
                <a:spLocks noChangeShapeType="1"/>
              </p:cNvSpPr>
              <p:nvPr/>
            </p:nvSpPr>
            <p:spPr bwMode="auto">
              <a:xfrm flipV="1">
                <a:off x="4933" y="2909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5" name="Line 505"/>
              <p:cNvSpPr>
                <a:spLocks noChangeShapeType="1"/>
              </p:cNvSpPr>
              <p:nvPr/>
            </p:nvSpPr>
            <p:spPr bwMode="auto">
              <a:xfrm flipV="1">
                <a:off x="4933" y="2923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6" name="Line 506"/>
              <p:cNvSpPr>
                <a:spLocks noChangeShapeType="1"/>
              </p:cNvSpPr>
              <p:nvPr/>
            </p:nvSpPr>
            <p:spPr bwMode="auto">
              <a:xfrm flipV="1">
                <a:off x="4933" y="293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7" name="Rectangle 507"/>
              <p:cNvSpPr>
                <a:spLocks noChangeArrowheads="1"/>
              </p:cNvSpPr>
              <p:nvPr/>
            </p:nvSpPr>
            <p:spPr bwMode="auto">
              <a:xfrm>
                <a:off x="4839" y="2867"/>
                <a:ext cx="41" cy="1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8" name="Freeform 508"/>
              <p:cNvSpPr>
                <a:spLocks/>
              </p:cNvSpPr>
              <p:nvPr/>
            </p:nvSpPr>
            <p:spPr bwMode="auto">
              <a:xfrm>
                <a:off x="4880" y="2853"/>
                <a:ext cx="14" cy="117"/>
              </a:xfrm>
              <a:custGeom>
                <a:avLst/>
                <a:gdLst>
                  <a:gd name="T0" fmla="*/ 0 w 14"/>
                  <a:gd name="T1" fmla="*/ 14 h 117"/>
                  <a:gd name="T2" fmla="*/ 14 w 14"/>
                  <a:gd name="T3" fmla="*/ 0 h 117"/>
                  <a:gd name="T4" fmla="*/ 14 w 14"/>
                  <a:gd name="T5" fmla="*/ 103 h 117"/>
                  <a:gd name="T6" fmla="*/ 0 w 14"/>
                  <a:gd name="T7" fmla="*/ 117 h 117"/>
                  <a:gd name="T8" fmla="*/ 0 w 14"/>
                  <a:gd name="T9" fmla="*/ 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7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3"/>
                    </a:lnTo>
                    <a:lnTo>
                      <a:pt x="0" y="1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9" name="Freeform 509"/>
              <p:cNvSpPr>
                <a:spLocks/>
              </p:cNvSpPr>
              <p:nvPr/>
            </p:nvSpPr>
            <p:spPr bwMode="auto">
              <a:xfrm>
                <a:off x="4839" y="285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0" name="Freeform 510"/>
              <p:cNvSpPr>
                <a:spLocks/>
              </p:cNvSpPr>
              <p:nvPr/>
            </p:nvSpPr>
            <p:spPr bwMode="auto">
              <a:xfrm>
                <a:off x="4839" y="2853"/>
                <a:ext cx="55" cy="117"/>
              </a:xfrm>
              <a:custGeom>
                <a:avLst/>
                <a:gdLst>
                  <a:gd name="T0" fmla="*/ 0 w 55"/>
                  <a:gd name="T1" fmla="*/ 14 h 117"/>
                  <a:gd name="T2" fmla="*/ 14 w 55"/>
                  <a:gd name="T3" fmla="*/ 0 h 117"/>
                  <a:gd name="T4" fmla="*/ 55 w 55"/>
                  <a:gd name="T5" fmla="*/ 0 h 117"/>
                  <a:gd name="T6" fmla="*/ 55 w 55"/>
                  <a:gd name="T7" fmla="*/ 103 h 117"/>
                  <a:gd name="T8" fmla="*/ 41 w 55"/>
                  <a:gd name="T9" fmla="*/ 117 h 117"/>
                  <a:gd name="T10" fmla="*/ 0 w 55"/>
                  <a:gd name="T11" fmla="*/ 117 h 117"/>
                  <a:gd name="T12" fmla="*/ 0 w 55"/>
                  <a:gd name="T13" fmla="*/ 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7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3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1" name="Freeform 511"/>
              <p:cNvSpPr>
                <a:spLocks/>
              </p:cNvSpPr>
              <p:nvPr/>
            </p:nvSpPr>
            <p:spPr bwMode="auto">
              <a:xfrm>
                <a:off x="4839" y="285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2" name="Line 512"/>
              <p:cNvSpPr>
                <a:spLocks noChangeShapeType="1"/>
              </p:cNvSpPr>
              <p:nvPr/>
            </p:nvSpPr>
            <p:spPr bwMode="auto">
              <a:xfrm>
                <a:off x="4880" y="2867"/>
                <a:ext cx="0" cy="10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3" name="Line 513"/>
              <p:cNvSpPr>
                <a:spLocks noChangeShapeType="1"/>
              </p:cNvSpPr>
              <p:nvPr/>
            </p:nvSpPr>
            <p:spPr bwMode="auto">
              <a:xfrm>
                <a:off x="4839" y="29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4" name="Line 514"/>
              <p:cNvSpPr>
                <a:spLocks noChangeShapeType="1"/>
              </p:cNvSpPr>
              <p:nvPr/>
            </p:nvSpPr>
            <p:spPr bwMode="auto">
              <a:xfrm>
                <a:off x="4839" y="29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5" name="Line 515"/>
              <p:cNvSpPr>
                <a:spLocks noChangeShapeType="1"/>
              </p:cNvSpPr>
              <p:nvPr/>
            </p:nvSpPr>
            <p:spPr bwMode="auto">
              <a:xfrm>
                <a:off x="4839" y="292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6" name="Line 516"/>
              <p:cNvSpPr>
                <a:spLocks noChangeShapeType="1"/>
              </p:cNvSpPr>
              <p:nvPr/>
            </p:nvSpPr>
            <p:spPr bwMode="auto">
              <a:xfrm>
                <a:off x="4839" y="291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7" name="Line 517"/>
              <p:cNvSpPr>
                <a:spLocks noChangeShapeType="1"/>
              </p:cNvSpPr>
              <p:nvPr/>
            </p:nvSpPr>
            <p:spPr bwMode="auto">
              <a:xfrm>
                <a:off x="4839" y="290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8" name="Line 518"/>
              <p:cNvSpPr>
                <a:spLocks noChangeShapeType="1"/>
              </p:cNvSpPr>
              <p:nvPr/>
            </p:nvSpPr>
            <p:spPr bwMode="auto">
              <a:xfrm>
                <a:off x="4839" y="288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9" name="Line 519"/>
              <p:cNvSpPr>
                <a:spLocks noChangeShapeType="1"/>
              </p:cNvSpPr>
              <p:nvPr/>
            </p:nvSpPr>
            <p:spPr bwMode="auto">
              <a:xfrm flipV="1">
                <a:off x="4880" y="2867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0" name="Line 520"/>
              <p:cNvSpPr>
                <a:spLocks noChangeShapeType="1"/>
              </p:cNvSpPr>
              <p:nvPr/>
            </p:nvSpPr>
            <p:spPr bwMode="auto">
              <a:xfrm flipV="1">
                <a:off x="4880" y="2881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1" name="Line 521"/>
              <p:cNvSpPr>
                <a:spLocks noChangeShapeType="1"/>
              </p:cNvSpPr>
              <p:nvPr/>
            </p:nvSpPr>
            <p:spPr bwMode="auto">
              <a:xfrm flipV="1">
                <a:off x="4880" y="2895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2" name="Line 522"/>
              <p:cNvSpPr>
                <a:spLocks noChangeShapeType="1"/>
              </p:cNvSpPr>
              <p:nvPr/>
            </p:nvSpPr>
            <p:spPr bwMode="auto">
              <a:xfrm flipV="1">
                <a:off x="4880" y="2909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3" name="Line 523"/>
              <p:cNvSpPr>
                <a:spLocks noChangeShapeType="1"/>
              </p:cNvSpPr>
              <p:nvPr/>
            </p:nvSpPr>
            <p:spPr bwMode="auto">
              <a:xfrm flipV="1">
                <a:off x="4880" y="2923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4" name="Line 524"/>
              <p:cNvSpPr>
                <a:spLocks noChangeShapeType="1"/>
              </p:cNvSpPr>
              <p:nvPr/>
            </p:nvSpPr>
            <p:spPr bwMode="auto">
              <a:xfrm flipV="1">
                <a:off x="4880" y="2936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5" name="Rectangle 525"/>
              <p:cNvSpPr>
                <a:spLocks noChangeArrowheads="1"/>
              </p:cNvSpPr>
              <p:nvPr/>
            </p:nvSpPr>
            <p:spPr bwMode="auto">
              <a:xfrm>
                <a:off x="4877" y="2867"/>
                <a:ext cx="42" cy="1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6" name="Freeform 526"/>
              <p:cNvSpPr>
                <a:spLocks/>
              </p:cNvSpPr>
              <p:nvPr/>
            </p:nvSpPr>
            <p:spPr bwMode="auto">
              <a:xfrm>
                <a:off x="4919" y="2853"/>
                <a:ext cx="14" cy="117"/>
              </a:xfrm>
              <a:custGeom>
                <a:avLst/>
                <a:gdLst>
                  <a:gd name="T0" fmla="*/ 0 w 14"/>
                  <a:gd name="T1" fmla="*/ 14 h 117"/>
                  <a:gd name="T2" fmla="*/ 14 w 14"/>
                  <a:gd name="T3" fmla="*/ 0 h 117"/>
                  <a:gd name="T4" fmla="*/ 14 w 14"/>
                  <a:gd name="T5" fmla="*/ 103 h 117"/>
                  <a:gd name="T6" fmla="*/ 0 w 14"/>
                  <a:gd name="T7" fmla="*/ 117 h 117"/>
                  <a:gd name="T8" fmla="*/ 0 w 14"/>
                  <a:gd name="T9" fmla="*/ 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7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3"/>
                    </a:lnTo>
                    <a:lnTo>
                      <a:pt x="0" y="1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7" name="Freeform 527"/>
              <p:cNvSpPr>
                <a:spLocks/>
              </p:cNvSpPr>
              <p:nvPr/>
            </p:nvSpPr>
            <p:spPr bwMode="auto">
              <a:xfrm>
                <a:off x="4877" y="2853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8" name="Freeform 528"/>
              <p:cNvSpPr>
                <a:spLocks/>
              </p:cNvSpPr>
              <p:nvPr/>
            </p:nvSpPr>
            <p:spPr bwMode="auto">
              <a:xfrm>
                <a:off x="4877" y="2853"/>
                <a:ext cx="56" cy="117"/>
              </a:xfrm>
              <a:custGeom>
                <a:avLst/>
                <a:gdLst>
                  <a:gd name="T0" fmla="*/ 0 w 56"/>
                  <a:gd name="T1" fmla="*/ 14 h 117"/>
                  <a:gd name="T2" fmla="*/ 14 w 56"/>
                  <a:gd name="T3" fmla="*/ 0 h 117"/>
                  <a:gd name="T4" fmla="*/ 56 w 56"/>
                  <a:gd name="T5" fmla="*/ 0 h 117"/>
                  <a:gd name="T6" fmla="*/ 56 w 56"/>
                  <a:gd name="T7" fmla="*/ 103 h 117"/>
                  <a:gd name="T8" fmla="*/ 42 w 56"/>
                  <a:gd name="T9" fmla="*/ 117 h 117"/>
                  <a:gd name="T10" fmla="*/ 0 w 56"/>
                  <a:gd name="T11" fmla="*/ 117 h 117"/>
                  <a:gd name="T12" fmla="*/ 0 w 56"/>
                  <a:gd name="T13" fmla="*/ 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7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3"/>
                    </a:lnTo>
                    <a:lnTo>
                      <a:pt x="42" y="117"/>
                    </a:lnTo>
                    <a:lnTo>
                      <a:pt x="0" y="117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9" name="Freeform 529"/>
              <p:cNvSpPr>
                <a:spLocks/>
              </p:cNvSpPr>
              <p:nvPr/>
            </p:nvSpPr>
            <p:spPr bwMode="auto">
              <a:xfrm>
                <a:off x="4877" y="2853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0" name="Line 530"/>
              <p:cNvSpPr>
                <a:spLocks noChangeShapeType="1"/>
              </p:cNvSpPr>
              <p:nvPr/>
            </p:nvSpPr>
            <p:spPr bwMode="auto">
              <a:xfrm>
                <a:off x="4919" y="2867"/>
                <a:ext cx="0" cy="10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1" name="Line 531"/>
              <p:cNvSpPr>
                <a:spLocks noChangeShapeType="1"/>
              </p:cNvSpPr>
              <p:nvPr/>
            </p:nvSpPr>
            <p:spPr bwMode="auto">
              <a:xfrm>
                <a:off x="4877" y="295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2" name="Line 532"/>
              <p:cNvSpPr>
                <a:spLocks noChangeShapeType="1"/>
              </p:cNvSpPr>
              <p:nvPr/>
            </p:nvSpPr>
            <p:spPr bwMode="auto">
              <a:xfrm>
                <a:off x="4877" y="2942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3" name="Line 533"/>
              <p:cNvSpPr>
                <a:spLocks noChangeShapeType="1"/>
              </p:cNvSpPr>
              <p:nvPr/>
            </p:nvSpPr>
            <p:spPr bwMode="auto">
              <a:xfrm>
                <a:off x="4877" y="292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4" name="Line 534"/>
              <p:cNvSpPr>
                <a:spLocks noChangeShapeType="1"/>
              </p:cNvSpPr>
              <p:nvPr/>
            </p:nvSpPr>
            <p:spPr bwMode="auto">
              <a:xfrm>
                <a:off x="4877" y="291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5" name="Line 535"/>
              <p:cNvSpPr>
                <a:spLocks noChangeShapeType="1"/>
              </p:cNvSpPr>
              <p:nvPr/>
            </p:nvSpPr>
            <p:spPr bwMode="auto">
              <a:xfrm>
                <a:off x="4877" y="290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6" name="Line 536"/>
              <p:cNvSpPr>
                <a:spLocks noChangeShapeType="1"/>
              </p:cNvSpPr>
              <p:nvPr/>
            </p:nvSpPr>
            <p:spPr bwMode="auto">
              <a:xfrm>
                <a:off x="4877" y="288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7" name="Line 537"/>
              <p:cNvSpPr>
                <a:spLocks noChangeShapeType="1"/>
              </p:cNvSpPr>
              <p:nvPr/>
            </p:nvSpPr>
            <p:spPr bwMode="auto">
              <a:xfrm flipV="1">
                <a:off x="4919" y="287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8" name="Line 538"/>
              <p:cNvSpPr>
                <a:spLocks noChangeShapeType="1"/>
              </p:cNvSpPr>
              <p:nvPr/>
            </p:nvSpPr>
            <p:spPr bwMode="auto">
              <a:xfrm flipV="1">
                <a:off x="4919" y="288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9" name="Line 539"/>
              <p:cNvSpPr>
                <a:spLocks noChangeShapeType="1"/>
              </p:cNvSpPr>
              <p:nvPr/>
            </p:nvSpPr>
            <p:spPr bwMode="auto">
              <a:xfrm flipV="1">
                <a:off x="4919" y="290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0" name="Line 540"/>
              <p:cNvSpPr>
                <a:spLocks noChangeShapeType="1"/>
              </p:cNvSpPr>
              <p:nvPr/>
            </p:nvSpPr>
            <p:spPr bwMode="auto">
              <a:xfrm flipV="1">
                <a:off x="4919" y="2917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1" name="Line 541"/>
              <p:cNvSpPr>
                <a:spLocks noChangeShapeType="1"/>
              </p:cNvSpPr>
              <p:nvPr/>
            </p:nvSpPr>
            <p:spPr bwMode="auto">
              <a:xfrm flipV="1">
                <a:off x="4919" y="2934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2" name="Line 542"/>
              <p:cNvSpPr>
                <a:spLocks noChangeShapeType="1"/>
              </p:cNvSpPr>
              <p:nvPr/>
            </p:nvSpPr>
            <p:spPr bwMode="auto">
              <a:xfrm flipV="1">
                <a:off x="4919" y="2948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3" name="Freeform 543"/>
              <p:cNvSpPr>
                <a:spLocks/>
              </p:cNvSpPr>
              <p:nvPr/>
            </p:nvSpPr>
            <p:spPr bwMode="auto">
              <a:xfrm>
                <a:off x="4299" y="2782"/>
                <a:ext cx="75" cy="75"/>
              </a:xfrm>
              <a:custGeom>
                <a:avLst/>
                <a:gdLst>
                  <a:gd name="T0" fmla="*/ 0 w 75"/>
                  <a:gd name="T1" fmla="*/ 75 h 75"/>
                  <a:gd name="T2" fmla="*/ 75 w 75"/>
                  <a:gd name="T3" fmla="*/ 0 h 75"/>
                  <a:gd name="T4" fmla="*/ 75 w 75"/>
                  <a:gd name="T5" fmla="*/ 0 h 75"/>
                  <a:gd name="T6" fmla="*/ 0 w 75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75">
                    <a:moveTo>
                      <a:pt x="0" y="75"/>
                    </a:moveTo>
                    <a:lnTo>
                      <a:pt x="75" y="0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4" name="Freeform 544"/>
              <p:cNvSpPr>
                <a:spLocks/>
              </p:cNvSpPr>
              <p:nvPr/>
            </p:nvSpPr>
            <p:spPr bwMode="auto">
              <a:xfrm>
                <a:off x="4216" y="2782"/>
                <a:ext cx="158" cy="75"/>
              </a:xfrm>
              <a:custGeom>
                <a:avLst/>
                <a:gdLst>
                  <a:gd name="T0" fmla="*/ 0 w 158"/>
                  <a:gd name="T1" fmla="*/ 75 h 75"/>
                  <a:gd name="T2" fmla="*/ 75 w 158"/>
                  <a:gd name="T3" fmla="*/ 0 h 75"/>
                  <a:gd name="T4" fmla="*/ 158 w 158"/>
                  <a:gd name="T5" fmla="*/ 0 h 75"/>
                  <a:gd name="T6" fmla="*/ 83 w 158"/>
                  <a:gd name="T7" fmla="*/ 75 h 75"/>
                  <a:gd name="T8" fmla="*/ 0 w 15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75">
                    <a:moveTo>
                      <a:pt x="0" y="75"/>
                    </a:moveTo>
                    <a:lnTo>
                      <a:pt x="75" y="0"/>
                    </a:lnTo>
                    <a:lnTo>
                      <a:pt x="158" y="0"/>
                    </a:lnTo>
                    <a:lnTo>
                      <a:pt x="83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5" name="Freeform 545"/>
              <p:cNvSpPr>
                <a:spLocks/>
              </p:cNvSpPr>
              <p:nvPr/>
            </p:nvSpPr>
            <p:spPr bwMode="auto">
              <a:xfrm>
                <a:off x="4269" y="2863"/>
                <a:ext cx="13" cy="14"/>
              </a:xfrm>
              <a:custGeom>
                <a:avLst/>
                <a:gdLst>
                  <a:gd name="T0" fmla="*/ 0 w 13"/>
                  <a:gd name="T1" fmla="*/ 14 h 14"/>
                  <a:gd name="T2" fmla="*/ 13 w 13"/>
                  <a:gd name="T3" fmla="*/ 0 h 14"/>
                  <a:gd name="T4" fmla="*/ 13 w 13"/>
                  <a:gd name="T5" fmla="*/ 0 h 14"/>
                  <a:gd name="T6" fmla="*/ 0 w 13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6" name="Freeform 546"/>
              <p:cNvSpPr>
                <a:spLocks/>
              </p:cNvSpPr>
              <p:nvPr/>
            </p:nvSpPr>
            <p:spPr bwMode="auto">
              <a:xfrm>
                <a:off x="4194" y="2863"/>
                <a:ext cx="88" cy="14"/>
              </a:xfrm>
              <a:custGeom>
                <a:avLst/>
                <a:gdLst>
                  <a:gd name="T0" fmla="*/ 0 w 88"/>
                  <a:gd name="T1" fmla="*/ 14 h 14"/>
                  <a:gd name="T2" fmla="*/ 14 w 88"/>
                  <a:gd name="T3" fmla="*/ 0 h 14"/>
                  <a:gd name="T4" fmla="*/ 88 w 88"/>
                  <a:gd name="T5" fmla="*/ 0 h 14"/>
                  <a:gd name="T6" fmla="*/ 75 w 88"/>
                  <a:gd name="T7" fmla="*/ 14 h 14"/>
                  <a:gd name="T8" fmla="*/ 0 w 88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4">
                    <a:moveTo>
                      <a:pt x="0" y="14"/>
                    </a:moveTo>
                    <a:lnTo>
                      <a:pt x="14" y="0"/>
                    </a:lnTo>
                    <a:lnTo>
                      <a:pt x="88" y="0"/>
                    </a:lnTo>
                    <a:lnTo>
                      <a:pt x="75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7" name="Rectangle 547"/>
              <p:cNvSpPr>
                <a:spLocks noChangeArrowheads="1"/>
              </p:cNvSpPr>
              <p:nvPr/>
            </p:nvSpPr>
            <p:spPr bwMode="auto">
              <a:xfrm>
                <a:off x="4306" y="2761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8" name="Freeform 548"/>
              <p:cNvSpPr>
                <a:spLocks/>
              </p:cNvSpPr>
              <p:nvPr/>
            </p:nvSpPr>
            <p:spPr bwMode="auto">
              <a:xfrm>
                <a:off x="4348" y="2747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9" name="Freeform 549"/>
              <p:cNvSpPr>
                <a:spLocks/>
              </p:cNvSpPr>
              <p:nvPr/>
            </p:nvSpPr>
            <p:spPr bwMode="auto">
              <a:xfrm>
                <a:off x="4306" y="2747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0" name="Freeform 550"/>
              <p:cNvSpPr>
                <a:spLocks/>
              </p:cNvSpPr>
              <p:nvPr/>
            </p:nvSpPr>
            <p:spPr bwMode="auto">
              <a:xfrm>
                <a:off x="4306" y="2747"/>
                <a:ext cx="56" cy="120"/>
              </a:xfrm>
              <a:custGeom>
                <a:avLst/>
                <a:gdLst>
                  <a:gd name="T0" fmla="*/ 0 w 56"/>
                  <a:gd name="T1" fmla="*/ 14 h 120"/>
                  <a:gd name="T2" fmla="*/ 14 w 56"/>
                  <a:gd name="T3" fmla="*/ 0 h 120"/>
                  <a:gd name="T4" fmla="*/ 56 w 56"/>
                  <a:gd name="T5" fmla="*/ 0 h 120"/>
                  <a:gd name="T6" fmla="*/ 56 w 56"/>
                  <a:gd name="T7" fmla="*/ 106 h 120"/>
                  <a:gd name="T8" fmla="*/ 42 w 56"/>
                  <a:gd name="T9" fmla="*/ 120 h 120"/>
                  <a:gd name="T10" fmla="*/ 0 w 56"/>
                  <a:gd name="T11" fmla="*/ 120 h 120"/>
                  <a:gd name="T12" fmla="*/ 0 w 56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1" name="Freeform 551"/>
              <p:cNvSpPr>
                <a:spLocks/>
              </p:cNvSpPr>
              <p:nvPr/>
            </p:nvSpPr>
            <p:spPr bwMode="auto">
              <a:xfrm>
                <a:off x="4306" y="2747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2" name="Line 552"/>
              <p:cNvSpPr>
                <a:spLocks noChangeShapeType="1"/>
              </p:cNvSpPr>
              <p:nvPr/>
            </p:nvSpPr>
            <p:spPr bwMode="auto">
              <a:xfrm>
                <a:off x="4348" y="2761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3" name="Line 553"/>
              <p:cNvSpPr>
                <a:spLocks noChangeShapeType="1"/>
              </p:cNvSpPr>
              <p:nvPr/>
            </p:nvSpPr>
            <p:spPr bwMode="auto">
              <a:xfrm>
                <a:off x="4306" y="28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4" name="Line 554"/>
              <p:cNvSpPr>
                <a:spLocks noChangeShapeType="1"/>
              </p:cNvSpPr>
              <p:nvPr/>
            </p:nvSpPr>
            <p:spPr bwMode="auto">
              <a:xfrm>
                <a:off x="4306" y="283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5" name="Line 555"/>
              <p:cNvSpPr>
                <a:spLocks noChangeShapeType="1"/>
              </p:cNvSpPr>
              <p:nvPr/>
            </p:nvSpPr>
            <p:spPr bwMode="auto">
              <a:xfrm>
                <a:off x="4306" y="282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6" name="Line 556"/>
              <p:cNvSpPr>
                <a:spLocks noChangeShapeType="1"/>
              </p:cNvSpPr>
              <p:nvPr/>
            </p:nvSpPr>
            <p:spPr bwMode="auto">
              <a:xfrm>
                <a:off x="4306" y="280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7" name="Line 557"/>
              <p:cNvSpPr>
                <a:spLocks noChangeShapeType="1"/>
              </p:cNvSpPr>
              <p:nvPr/>
            </p:nvSpPr>
            <p:spPr bwMode="auto">
              <a:xfrm>
                <a:off x="4306" y="279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8" name="Line 558"/>
              <p:cNvSpPr>
                <a:spLocks noChangeShapeType="1"/>
              </p:cNvSpPr>
              <p:nvPr/>
            </p:nvSpPr>
            <p:spPr bwMode="auto">
              <a:xfrm>
                <a:off x="4306" y="278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9" name="Line 559"/>
              <p:cNvSpPr>
                <a:spLocks noChangeShapeType="1"/>
              </p:cNvSpPr>
              <p:nvPr/>
            </p:nvSpPr>
            <p:spPr bwMode="auto">
              <a:xfrm flipV="1">
                <a:off x="4348" y="2761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0" name="Line 560"/>
              <p:cNvSpPr>
                <a:spLocks noChangeShapeType="1"/>
              </p:cNvSpPr>
              <p:nvPr/>
            </p:nvSpPr>
            <p:spPr bwMode="auto">
              <a:xfrm flipV="1">
                <a:off x="4348" y="2775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1" name="Line 561"/>
              <p:cNvSpPr>
                <a:spLocks noChangeShapeType="1"/>
              </p:cNvSpPr>
              <p:nvPr/>
            </p:nvSpPr>
            <p:spPr bwMode="auto">
              <a:xfrm flipV="1">
                <a:off x="4348" y="2789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2" name="Line 562"/>
              <p:cNvSpPr>
                <a:spLocks noChangeShapeType="1"/>
              </p:cNvSpPr>
              <p:nvPr/>
            </p:nvSpPr>
            <p:spPr bwMode="auto">
              <a:xfrm flipV="1">
                <a:off x="4348" y="2803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3" name="Line 563"/>
              <p:cNvSpPr>
                <a:spLocks noChangeShapeType="1"/>
              </p:cNvSpPr>
              <p:nvPr/>
            </p:nvSpPr>
            <p:spPr bwMode="auto">
              <a:xfrm flipV="1">
                <a:off x="4348" y="2817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4" name="Line 564"/>
              <p:cNvSpPr>
                <a:spLocks noChangeShapeType="1"/>
              </p:cNvSpPr>
              <p:nvPr/>
            </p:nvSpPr>
            <p:spPr bwMode="auto">
              <a:xfrm flipV="1">
                <a:off x="4348" y="2831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5" name="Rectangle 565"/>
              <p:cNvSpPr>
                <a:spLocks noChangeArrowheads="1"/>
              </p:cNvSpPr>
              <p:nvPr/>
            </p:nvSpPr>
            <p:spPr bwMode="auto">
              <a:xfrm>
                <a:off x="4345" y="2761"/>
                <a:ext cx="41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6" name="Freeform 566"/>
              <p:cNvSpPr>
                <a:spLocks/>
              </p:cNvSpPr>
              <p:nvPr/>
            </p:nvSpPr>
            <p:spPr bwMode="auto">
              <a:xfrm>
                <a:off x="4386" y="2747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7" name="Freeform 567"/>
              <p:cNvSpPr>
                <a:spLocks/>
              </p:cNvSpPr>
              <p:nvPr/>
            </p:nvSpPr>
            <p:spPr bwMode="auto">
              <a:xfrm>
                <a:off x="4345" y="274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8" name="Freeform 568"/>
              <p:cNvSpPr>
                <a:spLocks/>
              </p:cNvSpPr>
              <p:nvPr/>
            </p:nvSpPr>
            <p:spPr bwMode="auto">
              <a:xfrm>
                <a:off x="4345" y="2747"/>
                <a:ext cx="55" cy="120"/>
              </a:xfrm>
              <a:custGeom>
                <a:avLst/>
                <a:gdLst>
                  <a:gd name="T0" fmla="*/ 0 w 55"/>
                  <a:gd name="T1" fmla="*/ 14 h 120"/>
                  <a:gd name="T2" fmla="*/ 14 w 55"/>
                  <a:gd name="T3" fmla="*/ 0 h 120"/>
                  <a:gd name="T4" fmla="*/ 55 w 55"/>
                  <a:gd name="T5" fmla="*/ 0 h 120"/>
                  <a:gd name="T6" fmla="*/ 55 w 55"/>
                  <a:gd name="T7" fmla="*/ 106 h 120"/>
                  <a:gd name="T8" fmla="*/ 41 w 55"/>
                  <a:gd name="T9" fmla="*/ 120 h 120"/>
                  <a:gd name="T10" fmla="*/ 0 w 55"/>
                  <a:gd name="T11" fmla="*/ 120 h 120"/>
                  <a:gd name="T12" fmla="*/ 0 w 55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9" name="Freeform 569"/>
              <p:cNvSpPr>
                <a:spLocks/>
              </p:cNvSpPr>
              <p:nvPr/>
            </p:nvSpPr>
            <p:spPr bwMode="auto">
              <a:xfrm>
                <a:off x="4345" y="274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0" name="Line 570"/>
              <p:cNvSpPr>
                <a:spLocks noChangeShapeType="1"/>
              </p:cNvSpPr>
              <p:nvPr/>
            </p:nvSpPr>
            <p:spPr bwMode="auto">
              <a:xfrm>
                <a:off x="4386" y="2761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1" name="Line 571"/>
              <p:cNvSpPr>
                <a:spLocks noChangeShapeType="1"/>
              </p:cNvSpPr>
              <p:nvPr/>
            </p:nvSpPr>
            <p:spPr bwMode="auto">
              <a:xfrm>
                <a:off x="4345" y="28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2" name="Line 572"/>
              <p:cNvSpPr>
                <a:spLocks noChangeShapeType="1"/>
              </p:cNvSpPr>
              <p:nvPr/>
            </p:nvSpPr>
            <p:spPr bwMode="auto">
              <a:xfrm>
                <a:off x="4345" y="283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3" name="Line 573"/>
              <p:cNvSpPr>
                <a:spLocks noChangeShapeType="1"/>
              </p:cNvSpPr>
              <p:nvPr/>
            </p:nvSpPr>
            <p:spPr bwMode="auto">
              <a:xfrm>
                <a:off x="4345" y="282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4" name="Line 574"/>
              <p:cNvSpPr>
                <a:spLocks noChangeShapeType="1"/>
              </p:cNvSpPr>
              <p:nvPr/>
            </p:nvSpPr>
            <p:spPr bwMode="auto">
              <a:xfrm>
                <a:off x="4345" y="280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5" name="Line 575"/>
              <p:cNvSpPr>
                <a:spLocks noChangeShapeType="1"/>
              </p:cNvSpPr>
              <p:nvPr/>
            </p:nvSpPr>
            <p:spPr bwMode="auto">
              <a:xfrm>
                <a:off x="4345" y="279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6" name="Line 576"/>
              <p:cNvSpPr>
                <a:spLocks noChangeShapeType="1"/>
              </p:cNvSpPr>
              <p:nvPr/>
            </p:nvSpPr>
            <p:spPr bwMode="auto">
              <a:xfrm>
                <a:off x="4345" y="278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7" name="Line 577"/>
              <p:cNvSpPr>
                <a:spLocks noChangeShapeType="1"/>
              </p:cNvSpPr>
              <p:nvPr/>
            </p:nvSpPr>
            <p:spPr bwMode="auto">
              <a:xfrm flipV="1">
                <a:off x="4389" y="277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8" name="Line 578"/>
              <p:cNvSpPr>
                <a:spLocks noChangeShapeType="1"/>
              </p:cNvSpPr>
              <p:nvPr/>
            </p:nvSpPr>
            <p:spPr bwMode="auto">
              <a:xfrm flipV="1">
                <a:off x="4389" y="2784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9" name="Line 579"/>
              <p:cNvSpPr>
                <a:spLocks noChangeShapeType="1"/>
              </p:cNvSpPr>
              <p:nvPr/>
            </p:nvSpPr>
            <p:spPr bwMode="auto">
              <a:xfrm flipV="1">
                <a:off x="4389" y="2797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0" name="Line 580"/>
              <p:cNvSpPr>
                <a:spLocks noChangeShapeType="1"/>
              </p:cNvSpPr>
              <p:nvPr/>
            </p:nvSpPr>
            <p:spPr bwMode="auto">
              <a:xfrm flipV="1">
                <a:off x="4389" y="281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1" name="Line 581"/>
              <p:cNvSpPr>
                <a:spLocks noChangeShapeType="1"/>
              </p:cNvSpPr>
              <p:nvPr/>
            </p:nvSpPr>
            <p:spPr bwMode="auto">
              <a:xfrm flipV="1">
                <a:off x="4389" y="282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2" name="Line 582"/>
              <p:cNvSpPr>
                <a:spLocks noChangeShapeType="1"/>
              </p:cNvSpPr>
              <p:nvPr/>
            </p:nvSpPr>
            <p:spPr bwMode="auto">
              <a:xfrm flipV="1">
                <a:off x="4389" y="284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3" name="Rectangle 583"/>
              <p:cNvSpPr>
                <a:spLocks noChangeArrowheads="1"/>
              </p:cNvSpPr>
              <p:nvPr/>
            </p:nvSpPr>
            <p:spPr bwMode="auto">
              <a:xfrm>
                <a:off x="4295" y="2770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4" name="Freeform 584"/>
              <p:cNvSpPr>
                <a:spLocks/>
              </p:cNvSpPr>
              <p:nvPr/>
            </p:nvSpPr>
            <p:spPr bwMode="auto">
              <a:xfrm>
                <a:off x="4337" y="2756"/>
                <a:ext cx="13" cy="119"/>
              </a:xfrm>
              <a:custGeom>
                <a:avLst/>
                <a:gdLst>
                  <a:gd name="T0" fmla="*/ 0 w 13"/>
                  <a:gd name="T1" fmla="*/ 14 h 119"/>
                  <a:gd name="T2" fmla="*/ 13 w 13"/>
                  <a:gd name="T3" fmla="*/ 0 h 119"/>
                  <a:gd name="T4" fmla="*/ 13 w 13"/>
                  <a:gd name="T5" fmla="*/ 105 h 119"/>
                  <a:gd name="T6" fmla="*/ 0 w 13"/>
                  <a:gd name="T7" fmla="*/ 119 h 119"/>
                  <a:gd name="T8" fmla="*/ 0 w 13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9">
                    <a:moveTo>
                      <a:pt x="0" y="14"/>
                    </a:moveTo>
                    <a:lnTo>
                      <a:pt x="13" y="0"/>
                    </a:lnTo>
                    <a:lnTo>
                      <a:pt x="13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5" name="Freeform 585"/>
              <p:cNvSpPr>
                <a:spLocks/>
              </p:cNvSpPr>
              <p:nvPr/>
            </p:nvSpPr>
            <p:spPr bwMode="auto">
              <a:xfrm>
                <a:off x="4295" y="275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6" name="Freeform 586"/>
              <p:cNvSpPr>
                <a:spLocks/>
              </p:cNvSpPr>
              <p:nvPr/>
            </p:nvSpPr>
            <p:spPr bwMode="auto">
              <a:xfrm>
                <a:off x="4295" y="2756"/>
                <a:ext cx="55" cy="119"/>
              </a:xfrm>
              <a:custGeom>
                <a:avLst/>
                <a:gdLst>
                  <a:gd name="T0" fmla="*/ 0 w 55"/>
                  <a:gd name="T1" fmla="*/ 14 h 119"/>
                  <a:gd name="T2" fmla="*/ 14 w 55"/>
                  <a:gd name="T3" fmla="*/ 0 h 119"/>
                  <a:gd name="T4" fmla="*/ 55 w 55"/>
                  <a:gd name="T5" fmla="*/ 0 h 119"/>
                  <a:gd name="T6" fmla="*/ 55 w 55"/>
                  <a:gd name="T7" fmla="*/ 105 h 119"/>
                  <a:gd name="T8" fmla="*/ 42 w 55"/>
                  <a:gd name="T9" fmla="*/ 119 h 119"/>
                  <a:gd name="T10" fmla="*/ 0 w 55"/>
                  <a:gd name="T11" fmla="*/ 119 h 119"/>
                  <a:gd name="T12" fmla="*/ 0 w 55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7" name="Freeform 587"/>
              <p:cNvSpPr>
                <a:spLocks/>
              </p:cNvSpPr>
              <p:nvPr/>
            </p:nvSpPr>
            <p:spPr bwMode="auto">
              <a:xfrm>
                <a:off x="4295" y="275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8" name="Line 588"/>
              <p:cNvSpPr>
                <a:spLocks noChangeShapeType="1"/>
              </p:cNvSpPr>
              <p:nvPr/>
            </p:nvSpPr>
            <p:spPr bwMode="auto">
              <a:xfrm>
                <a:off x="4337" y="2770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9" name="Line 589"/>
              <p:cNvSpPr>
                <a:spLocks noChangeShapeType="1"/>
              </p:cNvSpPr>
              <p:nvPr/>
            </p:nvSpPr>
            <p:spPr bwMode="auto">
              <a:xfrm>
                <a:off x="4295" y="286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0" name="Line 590"/>
              <p:cNvSpPr>
                <a:spLocks noChangeShapeType="1"/>
              </p:cNvSpPr>
              <p:nvPr/>
            </p:nvSpPr>
            <p:spPr bwMode="auto">
              <a:xfrm>
                <a:off x="4295" y="284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1" name="Line 591"/>
              <p:cNvSpPr>
                <a:spLocks noChangeShapeType="1"/>
              </p:cNvSpPr>
              <p:nvPr/>
            </p:nvSpPr>
            <p:spPr bwMode="auto">
              <a:xfrm>
                <a:off x="4295" y="283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2" name="Line 592"/>
              <p:cNvSpPr>
                <a:spLocks noChangeShapeType="1"/>
              </p:cNvSpPr>
              <p:nvPr/>
            </p:nvSpPr>
            <p:spPr bwMode="auto">
              <a:xfrm>
                <a:off x="4295" y="282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3" name="Line 593"/>
              <p:cNvSpPr>
                <a:spLocks noChangeShapeType="1"/>
              </p:cNvSpPr>
              <p:nvPr/>
            </p:nvSpPr>
            <p:spPr bwMode="auto">
              <a:xfrm>
                <a:off x="4295" y="280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4" name="Line 594"/>
              <p:cNvSpPr>
                <a:spLocks noChangeShapeType="1"/>
              </p:cNvSpPr>
              <p:nvPr/>
            </p:nvSpPr>
            <p:spPr bwMode="auto">
              <a:xfrm>
                <a:off x="4295" y="279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5" name="Line 595"/>
              <p:cNvSpPr>
                <a:spLocks noChangeShapeType="1"/>
              </p:cNvSpPr>
              <p:nvPr/>
            </p:nvSpPr>
            <p:spPr bwMode="auto">
              <a:xfrm flipV="1">
                <a:off x="4337" y="2772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6" name="Line 596"/>
              <p:cNvSpPr>
                <a:spLocks noChangeShapeType="1"/>
              </p:cNvSpPr>
              <p:nvPr/>
            </p:nvSpPr>
            <p:spPr bwMode="auto">
              <a:xfrm flipV="1">
                <a:off x="4337" y="2784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7" name="Line 597"/>
              <p:cNvSpPr>
                <a:spLocks noChangeShapeType="1"/>
              </p:cNvSpPr>
              <p:nvPr/>
            </p:nvSpPr>
            <p:spPr bwMode="auto">
              <a:xfrm flipV="1">
                <a:off x="4337" y="2797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8" name="Line 598"/>
              <p:cNvSpPr>
                <a:spLocks noChangeShapeType="1"/>
              </p:cNvSpPr>
              <p:nvPr/>
            </p:nvSpPr>
            <p:spPr bwMode="auto">
              <a:xfrm flipV="1">
                <a:off x="4337" y="2814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9" name="Line 599"/>
              <p:cNvSpPr>
                <a:spLocks noChangeShapeType="1"/>
              </p:cNvSpPr>
              <p:nvPr/>
            </p:nvSpPr>
            <p:spPr bwMode="auto">
              <a:xfrm flipV="1">
                <a:off x="4337" y="2828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0" name="Line 600"/>
              <p:cNvSpPr>
                <a:spLocks noChangeShapeType="1"/>
              </p:cNvSpPr>
              <p:nvPr/>
            </p:nvSpPr>
            <p:spPr bwMode="auto">
              <a:xfrm flipV="1">
                <a:off x="4337" y="2842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1" name="Rectangle 601"/>
              <p:cNvSpPr>
                <a:spLocks noChangeArrowheads="1"/>
              </p:cNvSpPr>
              <p:nvPr/>
            </p:nvSpPr>
            <p:spPr bwMode="auto">
              <a:xfrm>
                <a:off x="4334" y="2770"/>
                <a:ext cx="41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2" name="Freeform 602"/>
              <p:cNvSpPr>
                <a:spLocks/>
              </p:cNvSpPr>
              <p:nvPr/>
            </p:nvSpPr>
            <p:spPr bwMode="auto">
              <a:xfrm>
                <a:off x="4375" y="2756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3" name="Freeform 603"/>
              <p:cNvSpPr>
                <a:spLocks/>
              </p:cNvSpPr>
              <p:nvPr/>
            </p:nvSpPr>
            <p:spPr bwMode="auto">
              <a:xfrm>
                <a:off x="4334" y="275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4" name="Freeform 604"/>
              <p:cNvSpPr>
                <a:spLocks/>
              </p:cNvSpPr>
              <p:nvPr/>
            </p:nvSpPr>
            <p:spPr bwMode="auto">
              <a:xfrm>
                <a:off x="4334" y="2756"/>
                <a:ext cx="55" cy="119"/>
              </a:xfrm>
              <a:custGeom>
                <a:avLst/>
                <a:gdLst>
                  <a:gd name="T0" fmla="*/ 0 w 55"/>
                  <a:gd name="T1" fmla="*/ 14 h 119"/>
                  <a:gd name="T2" fmla="*/ 14 w 55"/>
                  <a:gd name="T3" fmla="*/ 0 h 119"/>
                  <a:gd name="T4" fmla="*/ 55 w 55"/>
                  <a:gd name="T5" fmla="*/ 0 h 119"/>
                  <a:gd name="T6" fmla="*/ 55 w 55"/>
                  <a:gd name="T7" fmla="*/ 105 h 119"/>
                  <a:gd name="T8" fmla="*/ 41 w 55"/>
                  <a:gd name="T9" fmla="*/ 119 h 119"/>
                  <a:gd name="T10" fmla="*/ 0 w 55"/>
                  <a:gd name="T11" fmla="*/ 119 h 119"/>
                  <a:gd name="T12" fmla="*/ 0 w 55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5"/>
                    </a:lnTo>
                    <a:lnTo>
                      <a:pt x="41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5" name="Freeform 605"/>
              <p:cNvSpPr>
                <a:spLocks/>
              </p:cNvSpPr>
              <p:nvPr/>
            </p:nvSpPr>
            <p:spPr bwMode="auto">
              <a:xfrm>
                <a:off x="4334" y="275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6" name="Line 606"/>
              <p:cNvSpPr>
                <a:spLocks noChangeShapeType="1"/>
              </p:cNvSpPr>
              <p:nvPr/>
            </p:nvSpPr>
            <p:spPr bwMode="auto">
              <a:xfrm>
                <a:off x="4375" y="2770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8" name="Group 808"/>
            <p:cNvGrpSpPr>
              <a:grpSpLocks/>
            </p:cNvGrpSpPr>
            <p:nvPr/>
          </p:nvGrpSpPr>
          <p:grpSpPr bwMode="auto">
            <a:xfrm>
              <a:off x="1916311" y="5699261"/>
              <a:ext cx="2114505" cy="732012"/>
              <a:chOff x="3908" y="2697"/>
              <a:chExt cx="1193" cy="413"/>
            </a:xfrm>
          </p:grpSpPr>
          <p:sp>
            <p:nvSpPr>
              <p:cNvPr id="2747" name="Line 608"/>
              <p:cNvSpPr>
                <a:spLocks noChangeShapeType="1"/>
              </p:cNvSpPr>
              <p:nvPr/>
            </p:nvSpPr>
            <p:spPr bwMode="auto">
              <a:xfrm>
                <a:off x="4334" y="286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8" name="Line 609"/>
              <p:cNvSpPr>
                <a:spLocks noChangeShapeType="1"/>
              </p:cNvSpPr>
              <p:nvPr/>
            </p:nvSpPr>
            <p:spPr bwMode="auto">
              <a:xfrm>
                <a:off x="4334" y="284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9" name="Line 610"/>
              <p:cNvSpPr>
                <a:spLocks noChangeShapeType="1"/>
              </p:cNvSpPr>
              <p:nvPr/>
            </p:nvSpPr>
            <p:spPr bwMode="auto">
              <a:xfrm>
                <a:off x="4334" y="283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0" name="Line 611"/>
              <p:cNvSpPr>
                <a:spLocks noChangeShapeType="1"/>
              </p:cNvSpPr>
              <p:nvPr/>
            </p:nvSpPr>
            <p:spPr bwMode="auto">
              <a:xfrm>
                <a:off x="4334" y="282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1" name="Line 612"/>
              <p:cNvSpPr>
                <a:spLocks noChangeShapeType="1"/>
              </p:cNvSpPr>
              <p:nvPr/>
            </p:nvSpPr>
            <p:spPr bwMode="auto">
              <a:xfrm>
                <a:off x="4334" y="280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2" name="Line 613"/>
              <p:cNvSpPr>
                <a:spLocks noChangeShapeType="1"/>
              </p:cNvSpPr>
              <p:nvPr/>
            </p:nvSpPr>
            <p:spPr bwMode="auto">
              <a:xfrm>
                <a:off x="4334" y="279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3" name="Line 614"/>
              <p:cNvSpPr>
                <a:spLocks noChangeShapeType="1"/>
              </p:cNvSpPr>
              <p:nvPr/>
            </p:nvSpPr>
            <p:spPr bwMode="auto">
              <a:xfrm flipV="1">
                <a:off x="4375" y="2781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4" name="Line 615"/>
              <p:cNvSpPr>
                <a:spLocks noChangeShapeType="1"/>
              </p:cNvSpPr>
              <p:nvPr/>
            </p:nvSpPr>
            <p:spPr bwMode="auto">
              <a:xfrm flipV="1">
                <a:off x="4375" y="2795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5" name="Line 616"/>
              <p:cNvSpPr>
                <a:spLocks noChangeShapeType="1"/>
              </p:cNvSpPr>
              <p:nvPr/>
            </p:nvSpPr>
            <p:spPr bwMode="auto">
              <a:xfrm flipV="1">
                <a:off x="4375" y="2809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6" name="Line 617"/>
              <p:cNvSpPr>
                <a:spLocks noChangeShapeType="1"/>
              </p:cNvSpPr>
              <p:nvPr/>
            </p:nvSpPr>
            <p:spPr bwMode="auto">
              <a:xfrm flipV="1">
                <a:off x="4375" y="282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7" name="Line 618"/>
              <p:cNvSpPr>
                <a:spLocks noChangeShapeType="1"/>
              </p:cNvSpPr>
              <p:nvPr/>
            </p:nvSpPr>
            <p:spPr bwMode="auto">
              <a:xfrm flipV="1">
                <a:off x="4375" y="283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8" name="Line 619"/>
              <p:cNvSpPr>
                <a:spLocks noChangeShapeType="1"/>
              </p:cNvSpPr>
              <p:nvPr/>
            </p:nvSpPr>
            <p:spPr bwMode="auto">
              <a:xfrm flipV="1">
                <a:off x="4375" y="285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9" name="Rectangle 620"/>
              <p:cNvSpPr>
                <a:spLocks noChangeArrowheads="1"/>
              </p:cNvSpPr>
              <p:nvPr/>
            </p:nvSpPr>
            <p:spPr bwMode="auto">
              <a:xfrm>
                <a:off x="4306" y="2711"/>
                <a:ext cx="42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0" name="Freeform 621"/>
              <p:cNvSpPr>
                <a:spLocks/>
              </p:cNvSpPr>
              <p:nvPr/>
            </p:nvSpPr>
            <p:spPr bwMode="auto">
              <a:xfrm>
                <a:off x="4348" y="2697"/>
                <a:ext cx="14" cy="62"/>
              </a:xfrm>
              <a:custGeom>
                <a:avLst/>
                <a:gdLst>
                  <a:gd name="T0" fmla="*/ 0 w 14"/>
                  <a:gd name="T1" fmla="*/ 14 h 62"/>
                  <a:gd name="T2" fmla="*/ 14 w 14"/>
                  <a:gd name="T3" fmla="*/ 0 h 62"/>
                  <a:gd name="T4" fmla="*/ 14 w 14"/>
                  <a:gd name="T5" fmla="*/ 48 h 62"/>
                  <a:gd name="T6" fmla="*/ 0 w 14"/>
                  <a:gd name="T7" fmla="*/ 62 h 62"/>
                  <a:gd name="T8" fmla="*/ 0 w 14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2">
                    <a:moveTo>
                      <a:pt x="0" y="14"/>
                    </a:moveTo>
                    <a:lnTo>
                      <a:pt x="14" y="0"/>
                    </a:lnTo>
                    <a:lnTo>
                      <a:pt x="14" y="48"/>
                    </a:lnTo>
                    <a:lnTo>
                      <a:pt x="0" y="6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1" name="Freeform 622"/>
              <p:cNvSpPr>
                <a:spLocks/>
              </p:cNvSpPr>
              <p:nvPr/>
            </p:nvSpPr>
            <p:spPr bwMode="auto">
              <a:xfrm>
                <a:off x="4306" y="2697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2" name="Freeform 623"/>
              <p:cNvSpPr>
                <a:spLocks/>
              </p:cNvSpPr>
              <p:nvPr/>
            </p:nvSpPr>
            <p:spPr bwMode="auto">
              <a:xfrm>
                <a:off x="4306" y="2697"/>
                <a:ext cx="56" cy="62"/>
              </a:xfrm>
              <a:custGeom>
                <a:avLst/>
                <a:gdLst>
                  <a:gd name="T0" fmla="*/ 0 w 56"/>
                  <a:gd name="T1" fmla="*/ 14 h 62"/>
                  <a:gd name="T2" fmla="*/ 14 w 56"/>
                  <a:gd name="T3" fmla="*/ 0 h 62"/>
                  <a:gd name="T4" fmla="*/ 56 w 56"/>
                  <a:gd name="T5" fmla="*/ 0 h 62"/>
                  <a:gd name="T6" fmla="*/ 56 w 56"/>
                  <a:gd name="T7" fmla="*/ 48 h 62"/>
                  <a:gd name="T8" fmla="*/ 42 w 56"/>
                  <a:gd name="T9" fmla="*/ 62 h 62"/>
                  <a:gd name="T10" fmla="*/ 0 w 56"/>
                  <a:gd name="T11" fmla="*/ 62 h 62"/>
                  <a:gd name="T12" fmla="*/ 0 w 56"/>
                  <a:gd name="T1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62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8"/>
                    </a:lnTo>
                    <a:lnTo>
                      <a:pt x="42" y="62"/>
                    </a:lnTo>
                    <a:lnTo>
                      <a:pt x="0" y="62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3" name="Freeform 624"/>
              <p:cNvSpPr>
                <a:spLocks/>
              </p:cNvSpPr>
              <p:nvPr/>
            </p:nvSpPr>
            <p:spPr bwMode="auto">
              <a:xfrm>
                <a:off x="4306" y="2697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4" name="Line 625"/>
              <p:cNvSpPr>
                <a:spLocks noChangeShapeType="1"/>
              </p:cNvSpPr>
              <p:nvPr/>
            </p:nvSpPr>
            <p:spPr bwMode="auto">
              <a:xfrm>
                <a:off x="4348" y="2711"/>
                <a:ext cx="0" cy="4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5" name="Line 626"/>
              <p:cNvSpPr>
                <a:spLocks noChangeShapeType="1"/>
              </p:cNvSpPr>
              <p:nvPr/>
            </p:nvSpPr>
            <p:spPr bwMode="auto">
              <a:xfrm>
                <a:off x="4306" y="27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6" name="Line 627"/>
              <p:cNvSpPr>
                <a:spLocks noChangeShapeType="1"/>
              </p:cNvSpPr>
              <p:nvPr/>
            </p:nvSpPr>
            <p:spPr bwMode="auto">
              <a:xfrm>
                <a:off x="4306" y="273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7" name="Line 628"/>
              <p:cNvSpPr>
                <a:spLocks noChangeShapeType="1"/>
              </p:cNvSpPr>
              <p:nvPr/>
            </p:nvSpPr>
            <p:spPr bwMode="auto">
              <a:xfrm>
                <a:off x="4306" y="271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8" name="Line 629"/>
              <p:cNvSpPr>
                <a:spLocks noChangeShapeType="1"/>
              </p:cNvSpPr>
              <p:nvPr/>
            </p:nvSpPr>
            <p:spPr bwMode="auto">
              <a:xfrm flipV="1">
                <a:off x="4348" y="2697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9" name="Line 630"/>
              <p:cNvSpPr>
                <a:spLocks noChangeShapeType="1"/>
              </p:cNvSpPr>
              <p:nvPr/>
            </p:nvSpPr>
            <p:spPr bwMode="auto">
              <a:xfrm flipV="1">
                <a:off x="4348" y="2711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0" name="Line 631"/>
              <p:cNvSpPr>
                <a:spLocks noChangeShapeType="1"/>
              </p:cNvSpPr>
              <p:nvPr/>
            </p:nvSpPr>
            <p:spPr bwMode="auto">
              <a:xfrm flipV="1">
                <a:off x="4348" y="2725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1" name="Rectangle 632"/>
              <p:cNvSpPr>
                <a:spLocks noChangeArrowheads="1"/>
              </p:cNvSpPr>
              <p:nvPr/>
            </p:nvSpPr>
            <p:spPr bwMode="auto">
              <a:xfrm>
                <a:off x="4345" y="2711"/>
                <a:ext cx="41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2" name="Freeform 633"/>
              <p:cNvSpPr>
                <a:spLocks/>
              </p:cNvSpPr>
              <p:nvPr/>
            </p:nvSpPr>
            <p:spPr bwMode="auto">
              <a:xfrm>
                <a:off x="4386" y="2697"/>
                <a:ext cx="14" cy="62"/>
              </a:xfrm>
              <a:custGeom>
                <a:avLst/>
                <a:gdLst>
                  <a:gd name="T0" fmla="*/ 0 w 14"/>
                  <a:gd name="T1" fmla="*/ 14 h 62"/>
                  <a:gd name="T2" fmla="*/ 14 w 14"/>
                  <a:gd name="T3" fmla="*/ 0 h 62"/>
                  <a:gd name="T4" fmla="*/ 14 w 14"/>
                  <a:gd name="T5" fmla="*/ 48 h 62"/>
                  <a:gd name="T6" fmla="*/ 0 w 14"/>
                  <a:gd name="T7" fmla="*/ 62 h 62"/>
                  <a:gd name="T8" fmla="*/ 0 w 14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2">
                    <a:moveTo>
                      <a:pt x="0" y="14"/>
                    </a:moveTo>
                    <a:lnTo>
                      <a:pt x="14" y="0"/>
                    </a:lnTo>
                    <a:lnTo>
                      <a:pt x="14" y="48"/>
                    </a:lnTo>
                    <a:lnTo>
                      <a:pt x="0" y="6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3" name="Freeform 634"/>
              <p:cNvSpPr>
                <a:spLocks/>
              </p:cNvSpPr>
              <p:nvPr/>
            </p:nvSpPr>
            <p:spPr bwMode="auto">
              <a:xfrm>
                <a:off x="4345" y="269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4" name="Freeform 635"/>
              <p:cNvSpPr>
                <a:spLocks/>
              </p:cNvSpPr>
              <p:nvPr/>
            </p:nvSpPr>
            <p:spPr bwMode="auto">
              <a:xfrm>
                <a:off x="4345" y="2697"/>
                <a:ext cx="55" cy="62"/>
              </a:xfrm>
              <a:custGeom>
                <a:avLst/>
                <a:gdLst>
                  <a:gd name="T0" fmla="*/ 0 w 55"/>
                  <a:gd name="T1" fmla="*/ 14 h 62"/>
                  <a:gd name="T2" fmla="*/ 14 w 55"/>
                  <a:gd name="T3" fmla="*/ 0 h 62"/>
                  <a:gd name="T4" fmla="*/ 55 w 55"/>
                  <a:gd name="T5" fmla="*/ 0 h 62"/>
                  <a:gd name="T6" fmla="*/ 55 w 55"/>
                  <a:gd name="T7" fmla="*/ 48 h 62"/>
                  <a:gd name="T8" fmla="*/ 41 w 55"/>
                  <a:gd name="T9" fmla="*/ 62 h 62"/>
                  <a:gd name="T10" fmla="*/ 0 w 55"/>
                  <a:gd name="T11" fmla="*/ 62 h 62"/>
                  <a:gd name="T12" fmla="*/ 0 w 55"/>
                  <a:gd name="T1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2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8"/>
                    </a:lnTo>
                    <a:lnTo>
                      <a:pt x="41" y="62"/>
                    </a:lnTo>
                    <a:lnTo>
                      <a:pt x="0" y="62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5" name="Freeform 636"/>
              <p:cNvSpPr>
                <a:spLocks/>
              </p:cNvSpPr>
              <p:nvPr/>
            </p:nvSpPr>
            <p:spPr bwMode="auto">
              <a:xfrm>
                <a:off x="4345" y="269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6" name="Line 637"/>
              <p:cNvSpPr>
                <a:spLocks noChangeShapeType="1"/>
              </p:cNvSpPr>
              <p:nvPr/>
            </p:nvSpPr>
            <p:spPr bwMode="auto">
              <a:xfrm>
                <a:off x="4386" y="2711"/>
                <a:ext cx="0" cy="4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7" name="Line 638"/>
              <p:cNvSpPr>
                <a:spLocks noChangeShapeType="1"/>
              </p:cNvSpPr>
              <p:nvPr/>
            </p:nvSpPr>
            <p:spPr bwMode="auto">
              <a:xfrm>
                <a:off x="4345" y="27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8" name="Line 639"/>
              <p:cNvSpPr>
                <a:spLocks noChangeShapeType="1"/>
              </p:cNvSpPr>
              <p:nvPr/>
            </p:nvSpPr>
            <p:spPr bwMode="auto">
              <a:xfrm>
                <a:off x="4345" y="273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9" name="Line 640"/>
              <p:cNvSpPr>
                <a:spLocks noChangeShapeType="1"/>
              </p:cNvSpPr>
              <p:nvPr/>
            </p:nvSpPr>
            <p:spPr bwMode="auto">
              <a:xfrm>
                <a:off x="4345" y="271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0" name="Line 641"/>
              <p:cNvSpPr>
                <a:spLocks noChangeShapeType="1"/>
              </p:cNvSpPr>
              <p:nvPr/>
            </p:nvSpPr>
            <p:spPr bwMode="auto">
              <a:xfrm flipV="1">
                <a:off x="4389" y="272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1" name="Line 642"/>
              <p:cNvSpPr>
                <a:spLocks noChangeShapeType="1"/>
              </p:cNvSpPr>
              <p:nvPr/>
            </p:nvSpPr>
            <p:spPr bwMode="auto">
              <a:xfrm flipV="1">
                <a:off x="4389" y="273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2" name="Rectangle 643"/>
              <p:cNvSpPr>
                <a:spLocks noChangeArrowheads="1"/>
              </p:cNvSpPr>
              <p:nvPr/>
            </p:nvSpPr>
            <p:spPr bwMode="auto">
              <a:xfrm>
                <a:off x="4295" y="2720"/>
                <a:ext cx="42" cy="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3" name="Freeform 644"/>
              <p:cNvSpPr>
                <a:spLocks/>
              </p:cNvSpPr>
              <p:nvPr/>
            </p:nvSpPr>
            <p:spPr bwMode="auto">
              <a:xfrm>
                <a:off x="4337" y="2706"/>
                <a:ext cx="13" cy="64"/>
              </a:xfrm>
              <a:custGeom>
                <a:avLst/>
                <a:gdLst>
                  <a:gd name="T0" fmla="*/ 0 w 13"/>
                  <a:gd name="T1" fmla="*/ 14 h 64"/>
                  <a:gd name="T2" fmla="*/ 13 w 13"/>
                  <a:gd name="T3" fmla="*/ 0 h 64"/>
                  <a:gd name="T4" fmla="*/ 13 w 13"/>
                  <a:gd name="T5" fmla="*/ 50 h 64"/>
                  <a:gd name="T6" fmla="*/ 0 w 13"/>
                  <a:gd name="T7" fmla="*/ 64 h 64"/>
                  <a:gd name="T8" fmla="*/ 0 w 13"/>
                  <a:gd name="T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4">
                    <a:moveTo>
                      <a:pt x="0" y="14"/>
                    </a:moveTo>
                    <a:lnTo>
                      <a:pt x="13" y="0"/>
                    </a:lnTo>
                    <a:lnTo>
                      <a:pt x="13" y="50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4" name="Freeform 645"/>
              <p:cNvSpPr>
                <a:spLocks/>
              </p:cNvSpPr>
              <p:nvPr/>
            </p:nvSpPr>
            <p:spPr bwMode="auto">
              <a:xfrm>
                <a:off x="4295" y="270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5" name="Freeform 646"/>
              <p:cNvSpPr>
                <a:spLocks/>
              </p:cNvSpPr>
              <p:nvPr/>
            </p:nvSpPr>
            <p:spPr bwMode="auto">
              <a:xfrm>
                <a:off x="4295" y="2706"/>
                <a:ext cx="55" cy="64"/>
              </a:xfrm>
              <a:custGeom>
                <a:avLst/>
                <a:gdLst>
                  <a:gd name="T0" fmla="*/ 0 w 55"/>
                  <a:gd name="T1" fmla="*/ 14 h 64"/>
                  <a:gd name="T2" fmla="*/ 14 w 55"/>
                  <a:gd name="T3" fmla="*/ 0 h 64"/>
                  <a:gd name="T4" fmla="*/ 55 w 55"/>
                  <a:gd name="T5" fmla="*/ 0 h 64"/>
                  <a:gd name="T6" fmla="*/ 55 w 55"/>
                  <a:gd name="T7" fmla="*/ 50 h 64"/>
                  <a:gd name="T8" fmla="*/ 42 w 55"/>
                  <a:gd name="T9" fmla="*/ 64 h 64"/>
                  <a:gd name="T10" fmla="*/ 0 w 55"/>
                  <a:gd name="T11" fmla="*/ 64 h 64"/>
                  <a:gd name="T12" fmla="*/ 0 w 55"/>
                  <a:gd name="T1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50"/>
                    </a:lnTo>
                    <a:lnTo>
                      <a:pt x="42" y="64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6" name="Freeform 647"/>
              <p:cNvSpPr>
                <a:spLocks/>
              </p:cNvSpPr>
              <p:nvPr/>
            </p:nvSpPr>
            <p:spPr bwMode="auto">
              <a:xfrm>
                <a:off x="4295" y="270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7" name="Line 648"/>
              <p:cNvSpPr>
                <a:spLocks noChangeShapeType="1"/>
              </p:cNvSpPr>
              <p:nvPr/>
            </p:nvSpPr>
            <p:spPr bwMode="auto">
              <a:xfrm>
                <a:off x="4337" y="2720"/>
                <a:ext cx="0" cy="5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8" name="Line 649"/>
              <p:cNvSpPr>
                <a:spLocks noChangeShapeType="1"/>
              </p:cNvSpPr>
              <p:nvPr/>
            </p:nvSpPr>
            <p:spPr bwMode="auto">
              <a:xfrm>
                <a:off x="4295" y="27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9" name="Line 650"/>
              <p:cNvSpPr>
                <a:spLocks noChangeShapeType="1"/>
              </p:cNvSpPr>
              <p:nvPr/>
            </p:nvSpPr>
            <p:spPr bwMode="auto">
              <a:xfrm>
                <a:off x="4295" y="27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0" name="Line 651"/>
              <p:cNvSpPr>
                <a:spLocks noChangeShapeType="1"/>
              </p:cNvSpPr>
              <p:nvPr/>
            </p:nvSpPr>
            <p:spPr bwMode="auto">
              <a:xfrm flipV="1">
                <a:off x="4337" y="2708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1" name="Line 652"/>
              <p:cNvSpPr>
                <a:spLocks noChangeShapeType="1"/>
              </p:cNvSpPr>
              <p:nvPr/>
            </p:nvSpPr>
            <p:spPr bwMode="auto">
              <a:xfrm flipV="1">
                <a:off x="4337" y="2722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2" name="Line 653"/>
              <p:cNvSpPr>
                <a:spLocks noChangeShapeType="1"/>
              </p:cNvSpPr>
              <p:nvPr/>
            </p:nvSpPr>
            <p:spPr bwMode="auto">
              <a:xfrm flipV="1">
                <a:off x="4337" y="2736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3" name="Rectangle 654"/>
              <p:cNvSpPr>
                <a:spLocks noChangeArrowheads="1"/>
              </p:cNvSpPr>
              <p:nvPr/>
            </p:nvSpPr>
            <p:spPr bwMode="auto">
              <a:xfrm>
                <a:off x="4334" y="2720"/>
                <a:ext cx="41" cy="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4" name="Freeform 655"/>
              <p:cNvSpPr>
                <a:spLocks/>
              </p:cNvSpPr>
              <p:nvPr/>
            </p:nvSpPr>
            <p:spPr bwMode="auto">
              <a:xfrm>
                <a:off x="4375" y="2706"/>
                <a:ext cx="14" cy="64"/>
              </a:xfrm>
              <a:custGeom>
                <a:avLst/>
                <a:gdLst>
                  <a:gd name="T0" fmla="*/ 0 w 14"/>
                  <a:gd name="T1" fmla="*/ 14 h 64"/>
                  <a:gd name="T2" fmla="*/ 14 w 14"/>
                  <a:gd name="T3" fmla="*/ 0 h 64"/>
                  <a:gd name="T4" fmla="*/ 14 w 14"/>
                  <a:gd name="T5" fmla="*/ 50 h 64"/>
                  <a:gd name="T6" fmla="*/ 0 w 14"/>
                  <a:gd name="T7" fmla="*/ 64 h 64"/>
                  <a:gd name="T8" fmla="*/ 0 w 14"/>
                  <a:gd name="T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0" y="14"/>
                    </a:moveTo>
                    <a:lnTo>
                      <a:pt x="14" y="0"/>
                    </a:lnTo>
                    <a:lnTo>
                      <a:pt x="14" y="50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5" name="Freeform 656"/>
              <p:cNvSpPr>
                <a:spLocks/>
              </p:cNvSpPr>
              <p:nvPr/>
            </p:nvSpPr>
            <p:spPr bwMode="auto">
              <a:xfrm>
                <a:off x="4334" y="270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6" name="Freeform 657"/>
              <p:cNvSpPr>
                <a:spLocks/>
              </p:cNvSpPr>
              <p:nvPr/>
            </p:nvSpPr>
            <p:spPr bwMode="auto">
              <a:xfrm>
                <a:off x="4334" y="2706"/>
                <a:ext cx="55" cy="64"/>
              </a:xfrm>
              <a:custGeom>
                <a:avLst/>
                <a:gdLst>
                  <a:gd name="T0" fmla="*/ 0 w 55"/>
                  <a:gd name="T1" fmla="*/ 14 h 64"/>
                  <a:gd name="T2" fmla="*/ 14 w 55"/>
                  <a:gd name="T3" fmla="*/ 0 h 64"/>
                  <a:gd name="T4" fmla="*/ 55 w 55"/>
                  <a:gd name="T5" fmla="*/ 0 h 64"/>
                  <a:gd name="T6" fmla="*/ 55 w 55"/>
                  <a:gd name="T7" fmla="*/ 50 h 64"/>
                  <a:gd name="T8" fmla="*/ 41 w 55"/>
                  <a:gd name="T9" fmla="*/ 64 h 64"/>
                  <a:gd name="T10" fmla="*/ 0 w 55"/>
                  <a:gd name="T11" fmla="*/ 64 h 64"/>
                  <a:gd name="T12" fmla="*/ 0 w 55"/>
                  <a:gd name="T1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50"/>
                    </a:lnTo>
                    <a:lnTo>
                      <a:pt x="41" y="64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7" name="Freeform 658"/>
              <p:cNvSpPr>
                <a:spLocks/>
              </p:cNvSpPr>
              <p:nvPr/>
            </p:nvSpPr>
            <p:spPr bwMode="auto">
              <a:xfrm>
                <a:off x="4334" y="270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8" name="Line 659"/>
              <p:cNvSpPr>
                <a:spLocks noChangeShapeType="1"/>
              </p:cNvSpPr>
              <p:nvPr/>
            </p:nvSpPr>
            <p:spPr bwMode="auto">
              <a:xfrm>
                <a:off x="4375" y="2720"/>
                <a:ext cx="0" cy="5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9" name="Line 660"/>
              <p:cNvSpPr>
                <a:spLocks noChangeShapeType="1"/>
              </p:cNvSpPr>
              <p:nvPr/>
            </p:nvSpPr>
            <p:spPr bwMode="auto">
              <a:xfrm>
                <a:off x="4334" y="27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0" name="Line 661"/>
              <p:cNvSpPr>
                <a:spLocks noChangeShapeType="1"/>
              </p:cNvSpPr>
              <p:nvPr/>
            </p:nvSpPr>
            <p:spPr bwMode="auto">
              <a:xfrm>
                <a:off x="4334" y="27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1" name="Line 662"/>
              <p:cNvSpPr>
                <a:spLocks noChangeShapeType="1"/>
              </p:cNvSpPr>
              <p:nvPr/>
            </p:nvSpPr>
            <p:spPr bwMode="auto">
              <a:xfrm flipV="1">
                <a:off x="4375" y="2731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2" name="Line 663"/>
              <p:cNvSpPr>
                <a:spLocks noChangeShapeType="1"/>
              </p:cNvSpPr>
              <p:nvPr/>
            </p:nvSpPr>
            <p:spPr bwMode="auto">
              <a:xfrm flipV="1">
                <a:off x="4375" y="2745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3" name="Freeform 664"/>
              <p:cNvSpPr>
                <a:spLocks/>
              </p:cNvSpPr>
              <p:nvPr/>
            </p:nvSpPr>
            <p:spPr bwMode="auto">
              <a:xfrm>
                <a:off x="4879" y="2888"/>
                <a:ext cx="222" cy="222"/>
              </a:xfrm>
              <a:custGeom>
                <a:avLst/>
                <a:gdLst>
                  <a:gd name="T0" fmla="*/ 0 w 222"/>
                  <a:gd name="T1" fmla="*/ 222 h 222"/>
                  <a:gd name="T2" fmla="*/ 222 w 222"/>
                  <a:gd name="T3" fmla="*/ 0 h 222"/>
                  <a:gd name="T4" fmla="*/ 222 w 222"/>
                  <a:gd name="T5" fmla="*/ 0 h 222"/>
                  <a:gd name="T6" fmla="*/ 0 w 222"/>
                  <a:gd name="T7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" h="222">
                    <a:moveTo>
                      <a:pt x="0" y="222"/>
                    </a:moveTo>
                    <a:lnTo>
                      <a:pt x="222" y="0"/>
                    </a:lnTo>
                    <a:lnTo>
                      <a:pt x="222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4" name="Freeform 665"/>
              <p:cNvSpPr>
                <a:spLocks/>
              </p:cNvSpPr>
              <p:nvPr/>
            </p:nvSpPr>
            <p:spPr bwMode="auto">
              <a:xfrm>
                <a:off x="4762" y="2888"/>
                <a:ext cx="339" cy="222"/>
              </a:xfrm>
              <a:custGeom>
                <a:avLst/>
                <a:gdLst>
                  <a:gd name="T0" fmla="*/ 0 w 339"/>
                  <a:gd name="T1" fmla="*/ 222 h 222"/>
                  <a:gd name="T2" fmla="*/ 222 w 339"/>
                  <a:gd name="T3" fmla="*/ 0 h 222"/>
                  <a:gd name="T4" fmla="*/ 339 w 339"/>
                  <a:gd name="T5" fmla="*/ 0 h 222"/>
                  <a:gd name="T6" fmla="*/ 117 w 339"/>
                  <a:gd name="T7" fmla="*/ 222 h 222"/>
                  <a:gd name="T8" fmla="*/ 0 w 339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222">
                    <a:moveTo>
                      <a:pt x="0" y="222"/>
                    </a:moveTo>
                    <a:lnTo>
                      <a:pt x="222" y="0"/>
                    </a:lnTo>
                    <a:lnTo>
                      <a:pt x="339" y="0"/>
                    </a:lnTo>
                    <a:lnTo>
                      <a:pt x="117" y="222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5" name="Freeform 666"/>
              <p:cNvSpPr>
                <a:spLocks/>
              </p:cNvSpPr>
              <p:nvPr/>
            </p:nvSpPr>
            <p:spPr bwMode="auto">
              <a:xfrm>
                <a:off x="4615" y="2888"/>
                <a:ext cx="39" cy="39"/>
              </a:xfrm>
              <a:custGeom>
                <a:avLst/>
                <a:gdLst>
                  <a:gd name="T0" fmla="*/ 0 w 39"/>
                  <a:gd name="T1" fmla="*/ 39 h 39"/>
                  <a:gd name="T2" fmla="*/ 39 w 39"/>
                  <a:gd name="T3" fmla="*/ 0 h 39"/>
                  <a:gd name="T4" fmla="*/ 39 w 39"/>
                  <a:gd name="T5" fmla="*/ 0 h 39"/>
                  <a:gd name="T6" fmla="*/ 0 w 39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9">
                    <a:moveTo>
                      <a:pt x="0" y="39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6" name="Freeform 667"/>
              <p:cNvSpPr>
                <a:spLocks/>
              </p:cNvSpPr>
              <p:nvPr/>
            </p:nvSpPr>
            <p:spPr bwMode="auto">
              <a:xfrm>
                <a:off x="4590" y="2888"/>
                <a:ext cx="64" cy="39"/>
              </a:xfrm>
              <a:custGeom>
                <a:avLst/>
                <a:gdLst>
                  <a:gd name="T0" fmla="*/ 0 w 64"/>
                  <a:gd name="T1" fmla="*/ 39 h 39"/>
                  <a:gd name="T2" fmla="*/ 39 w 64"/>
                  <a:gd name="T3" fmla="*/ 0 h 39"/>
                  <a:gd name="T4" fmla="*/ 64 w 64"/>
                  <a:gd name="T5" fmla="*/ 0 h 39"/>
                  <a:gd name="T6" fmla="*/ 25 w 64"/>
                  <a:gd name="T7" fmla="*/ 39 h 39"/>
                  <a:gd name="T8" fmla="*/ 0 w 64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9">
                    <a:moveTo>
                      <a:pt x="0" y="39"/>
                    </a:moveTo>
                    <a:lnTo>
                      <a:pt x="39" y="0"/>
                    </a:lnTo>
                    <a:lnTo>
                      <a:pt x="64" y="0"/>
                    </a:lnTo>
                    <a:lnTo>
                      <a:pt x="25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7" name="Freeform 668"/>
              <p:cNvSpPr>
                <a:spLocks/>
              </p:cNvSpPr>
              <p:nvPr/>
            </p:nvSpPr>
            <p:spPr bwMode="auto">
              <a:xfrm>
                <a:off x="4574" y="2888"/>
                <a:ext cx="41" cy="42"/>
              </a:xfrm>
              <a:custGeom>
                <a:avLst/>
                <a:gdLst>
                  <a:gd name="T0" fmla="*/ 0 w 41"/>
                  <a:gd name="T1" fmla="*/ 42 h 42"/>
                  <a:gd name="T2" fmla="*/ 41 w 41"/>
                  <a:gd name="T3" fmla="*/ 0 h 42"/>
                  <a:gd name="T4" fmla="*/ 41 w 41"/>
                  <a:gd name="T5" fmla="*/ 0 h 42"/>
                  <a:gd name="T6" fmla="*/ 0 w 41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2">
                    <a:moveTo>
                      <a:pt x="0" y="42"/>
                    </a:moveTo>
                    <a:lnTo>
                      <a:pt x="41" y="0"/>
                    </a:lnTo>
                    <a:lnTo>
                      <a:pt x="41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8" name="Freeform 669"/>
              <p:cNvSpPr>
                <a:spLocks/>
              </p:cNvSpPr>
              <p:nvPr/>
            </p:nvSpPr>
            <p:spPr bwMode="auto">
              <a:xfrm>
                <a:off x="4133" y="2888"/>
                <a:ext cx="482" cy="42"/>
              </a:xfrm>
              <a:custGeom>
                <a:avLst/>
                <a:gdLst>
                  <a:gd name="T0" fmla="*/ 0 w 482"/>
                  <a:gd name="T1" fmla="*/ 42 h 42"/>
                  <a:gd name="T2" fmla="*/ 41 w 482"/>
                  <a:gd name="T3" fmla="*/ 0 h 42"/>
                  <a:gd name="T4" fmla="*/ 482 w 482"/>
                  <a:gd name="T5" fmla="*/ 0 h 42"/>
                  <a:gd name="T6" fmla="*/ 441 w 482"/>
                  <a:gd name="T7" fmla="*/ 42 h 42"/>
                  <a:gd name="T8" fmla="*/ 0 w 482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2">
                    <a:moveTo>
                      <a:pt x="0" y="42"/>
                    </a:moveTo>
                    <a:lnTo>
                      <a:pt x="41" y="0"/>
                    </a:lnTo>
                    <a:lnTo>
                      <a:pt x="482" y="0"/>
                    </a:lnTo>
                    <a:lnTo>
                      <a:pt x="441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9" name="Rectangle 670"/>
              <p:cNvSpPr>
                <a:spLocks noChangeArrowheads="1"/>
              </p:cNvSpPr>
              <p:nvPr/>
            </p:nvSpPr>
            <p:spPr bwMode="auto">
              <a:xfrm>
                <a:off x="4514" y="2823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0" name="Freeform 671"/>
              <p:cNvSpPr>
                <a:spLocks/>
              </p:cNvSpPr>
              <p:nvPr/>
            </p:nvSpPr>
            <p:spPr bwMode="auto">
              <a:xfrm>
                <a:off x="4556" y="2809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1" name="Freeform 672"/>
              <p:cNvSpPr>
                <a:spLocks/>
              </p:cNvSpPr>
              <p:nvPr/>
            </p:nvSpPr>
            <p:spPr bwMode="auto">
              <a:xfrm>
                <a:off x="4514" y="280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2" name="Freeform 673"/>
              <p:cNvSpPr>
                <a:spLocks/>
              </p:cNvSpPr>
              <p:nvPr/>
            </p:nvSpPr>
            <p:spPr bwMode="auto">
              <a:xfrm>
                <a:off x="4514" y="2809"/>
                <a:ext cx="56" cy="58"/>
              </a:xfrm>
              <a:custGeom>
                <a:avLst/>
                <a:gdLst>
                  <a:gd name="T0" fmla="*/ 0 w 56"/>
                  <a:gd name="T1" fmla="*/ 14 h 58"/>
                  <a:gd name="T2" fmla="*/ 14 w 56"/>
                  <a:gd name="T3" fmla="*/ 0 h 58"/>
                  <a:gd name="T4" fmla="*/ 56 w 56"/>
                  <a:gd name="T5" fmla="*/ 0 h 58"/>
                  <a:gd name="T6" fmla="*/ 56 w 56"/>
                  <a:gd name="T7" fmla="*/ 44 h 58"/>
                  <a:gd name="T8" fmla="*/ 42 w 56"/>
                  <a:gd name="T9" fmla="*/ 58 h 58"/>
                  <a:gd name="T10" fmla="*/ 0 w 56"/>
                  <a:gd name="T11" fmla="*/ 58 h 58"/>
                  <a:gd name="T12" fmla="*/ 0 w 56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8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3" name="Freeform 674"/>
              <p:cNvSpPr>
                <a:spLocks/>
              </p:cNvSpPr>
              <p:nvPr/>
            </p:nvSpPr>
            <p:spPr bwMode="auto">
              <a:xfrm>
                <a:off x="4514" y="280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4" name="Line 675"/>
              <p:cNvSpPr>
                <a:spLocks noChangeShapeType="1"/>
              </p:cNvSpPr>
              <p:nvPr/>
            </p:nvSpPr>
            <p:spPr bwMode="auto">
              <a:xfrm>
                <a:off x="4556" y="2823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5" name="Line 676"/>
              <p:cNvSpPr>
                <a:spLocks noChangeShapeType="1"/>
              </p:cNvSpPr>
              <p:nvPr/>
            </p:nvSpPr>
            <p:spPr bwMode="auto">
              <a:xfrm>
                <a:off x="4514" y="285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6" name="Line 677"/>
              <p:cNvSpPr>
                <a:spLocks noChangeShapeType="1"/>
              </p:cNvSpPr>
              <p:nvPr/>
            </p:nvSpPr>
            <p:spPr bwMode="auto">
              <a:xfrm>
                <a:off x="4514" y="283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7" name="Line 678"/>
              <p:cNvSpPr>
                <a:spLocks noChangeShapeType="1"/>
              </p:cNvSpPr>
              <p:nvPr/>
            </p:nvSpPr>
            <p:spPr bwMode="auto">
              <a:xfrm>
                <a:off x="4514" y="282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8" name="Line 679"/>
              <p:cNvSpPr>
                <a:spLocks noChangeShapeType="1"/>
              </p:cNvSpPr>
              <p:nvPr/>
            </p:nvSpPr>
            <p:spPr bwMode="auto">
              <a:xfrm flipV="1">
                <a:off x="4556" y="2820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9" name="Line 680"/>
              <p:cNvSpPr>
                <a:spLocks noChangeShapeType="1"/>
              </p:cNvSpPr>
              <p:nvPr/>
            </p:nvSpPr>
            <p:spPr bwMode="auto">
              <a:xfrm flipV="1">
                <a:off x="4556" y="2834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0" name="Rectangle 681"/>
              <p:cNvSpPr>
                <a:spLocks noChangeArrowheads="1"/>
              </p:cNvSpPr>
              <p:nvPr/>
            </p:nvSpPr>
            <p:spPr bwMode="auto">
              <a:xfrm>
                <a:off x="4553" y="2823"/>
                <a:ext cx="4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1" name="Freeform 682"/>
              <p:cNvSpPr>
                <a:spLocks/>
              </p:cNvSpPr>
              <p:nvPr/>
            </p:nvSpPr>
            <p:spPr bwMode="auto">
              <a:xfrm>
                <a:off x="4594" y="2809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2" name="Freeform 683"/>
              <p:cNvSpPr>
                <a:spLocks/>
              </p:cNvSpPr>
              <p:nvPr/>
            </p:nvSpPr>
            <p:spPr bwMode="auto">
              <a:xfrm>
                <a:off x="4553" y="280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3" name="Freeform 684"/>
              <p:cNvSpPr>
                <a:spLocks/>
              </p:cNvSpPr>
              <p:nvPr/>
            </p:nvSpPr>
            <p:spPr bwMode="auto">
              <a:xfrm>
                <a:off x="4553" y="2809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1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1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4" name="Freeform 685"/>
              <p:cNvSpPr>
                <a:spLocks/>
              </p:cNvSpPr>
              <p:nvPr/>
            </p:nvSpPr>
            <p:spPr bwMode="auto">
              <a:xfrm>
                <a:off x="4553" y="280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5" name="Line 686"/>
              <p:cNvSpPr>
                <a:spLocks noChangeShapeType="1"/>
              </p:cNvSpPr>
              <p:nvPr/>
            </p:nvSpPr>
            <p:spPr bwMode="auto">
              <a:xfrm>
                <a:off x="4594" y="2823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6" name="Line 687"/>
              <p:cNvSpPr>
                <a:spLocks noChangeShapeType="1"/>
              </p:cNvSpPr>
              <p:nvPr/>
            </p:nvSpPr>
            <p:spPr bwMode="auto">
              <a:xfrm>
                <a:off x="4553" y="285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7" name="Line 688"/>
              <p:cNvSpPr>
                <a:spLocks noChangeShapeType="1"/>
              </p:cNvSpPr>
              <p:nvPr/>
            </p:nvSpPr>
            <p:spPr bwMode="auto">
              <a:xfrm>
                <a:off x="4553" y="283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8" name="Line 689"/>
              <p:cNvSpPr>
                <a:spLocks noChangeShapeType="1"/>
              </p:cNvSpPr>
              <p:nvPr/>
            </p:nvSpPr>
            <p:spPr bwMode="auto">
              <a:xfrm>
                <a:off x="4553" y="282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9" name="Line 690"/>
              <p:cNvSpPr>
                <a:spLocks noChangeShapeType="1"/>
              </p:cNvSpPr>
              <p:nvPr/>
            </p:nvSpPr>
            <p:spPr bwMode="auto">
              <a:xfrm flipV="1">
                <a:off x="4594" y="282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0" name="Line 691"/>
              <p:cNvSpPr>
                <a:spLocks noChangeShapeType="1"/>
              </p:cNvSpPr>
              <p:nvPr/>
            </p:nvSpPr>
            <p:spPr bwMode="auto">
              <a:xfrm flipV="1">
                <a:off x="4594" y="284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1" name="Rectangle 692"/>
              <p:cNvSpPr>
                <a:spLocks noChangeArrowheads="1"/>
              </p:cNvSpPr>
              <p:nvPr/>
            </p:nvSpPr>
            <p:spPr bwMode="auto">
              <a:xfrm>
                <a:off x="4503" y="2831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2" name="Freeform 693"/>
              <p:cNvSpPr>
                <a:spLocks/>
              </p:cNvSpPr>
              <p:nvPr/>
            </p:nvSpPr>
            <p:spPr bwMode="auto">
              <a:xfrm>
                <a:off x="4545" y="2817"/>
                <a:ext cx="13" cy="58"/>
              </a:xfrm>
              <a:custGeom>
                <a:avLst/>
                <a:gdLst>
                  <a:gd name="T0" fmla="*/ 0 w 13"/>
                  <a:gd name="T1" fmla="*/ 14 h 58"/>
                  <a:gd name="T2" fmla="*/ 13 w 13"/>
                  <a:gd name="T3" fmla="*/ 0 h 58"/>
                  <a:gd name="T4" fmla="*/ 13 w 13"/>
                  <a:gd name="T5" fmla="*/ 44 h 58"/>
                  <a:gd name="T6" fmla="*/ 0 w 13"/>
                  <a:gd name="T7" fmla="*/ 58 h 58"/>
                  <a:gd name="T8" fmla="*/ 0 w 13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8">
                    <a:moveTo>
                      <a:pt x="0" y="14"/>
                    </a:moveTo>
                    <a:lnTo>
                      <a:pt x="13" y="0"/>
                    </a:lnTo>
                    <a:lnTo>
                      <a:pt x="13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3" name="Freeform 694"/>
              <p:cNvSpPr>
                <a:spLocks/>
              </p:cNvSpPr>
              <p:nvPr/>
            </p:nvSpPr>
            <p:spPr bwMode="auto">
              <a:xfrm>
                <a:off x="4503" y="281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4" name="Freeform 695"/>
              <p:cNvSpPr>
                <a:spLocks/>
              </p:cNvSpPr>
              <p:nvPr/>
            </p:nvSpPr>
            <p:spPr bwMode="auto">
              <a:xfrm>
                <a:off x="4503" y="2817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2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5" name="Freeform 696"/>
              <p:cNvSpPr>
                <a:spLocks/>
              </p:cNvSpPr>
              <p:nvPr/>
            </p:nvSpPr>
            <p:spPr bwMode="auto">
              <a:xfrm>
                <a:off x="4503" y="281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6" name="Line 697"/>
              <p:cNvSpPr>
                <a:spLocks noChangeShapeType="1"/>
              </p:cNvSpPr>
              <p:nvPr/>
            </p:nvSpPr>
            <p:spPr bwMode="auto">
              <a:xfrm>
                <a:off x="4545" y="2831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7" name="Line 698"/>
              <p:cNvSpPr>
                <a:spLocks noChangeShapeType="1"/>
              </p:cNvSpPr>
              <p:nvPr/>
            </p:nvSpPr>
            <p:spPr bwMode="auto">
              <a:xfrm>
                <a:off x="4503" y="286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8" name="Line 699"/>
              <p:cNvSpPr>
                <a:spLocks noChangeShapeType="1"/>
              </p:cNvSpPr>
              <p:nvPr/>
            </p:nvSpPr>
            <p:spPr bwMode="auto">
              <a:xfrm>
                <a:off x="4503" y="284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9" name="Line 700"/>
              <p:cNvSpPr>
                <a:spLocks noChangeShapeType="1"/>
              </p:cNvSpPr>
              <p:nvPr/>
            </p:nvSpPr>
            <p:spPr bwMode="auto">
              <a:xfrm flipV="1">
                <a:off x="4545" y="2828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0" name="Line 701"/>
              <p:cNvSpPr>
                <a:spLocks noChangeShapeType="1"/>
              </p:cNvSpPr>
              <p:nvPr/>
            </p:nvSpPr>
            <p:spPr bwMode="auto">
              <a:xfrm flipV="1">
                <a:off x="4545" y="2842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1" name="Rectangle 702"/>
              <p:cNvSpPr>
                <a:spLocks noChangeArrowheads="1"/>
              </p:cNvSpPr>
              <p:nvPr/>
            </p:nvSpPr>
            <p:spPr bwMode="auto">
              <a:xfrm>
                <a:off x="4542" y="2831"/>
                <a:ext cx="4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2" name="Freeform 703"/>
              <p:cNvSpPr>
                <a:spLocks/>
              </p:cNvSpPr>
              <p:nvPr/>
            </p:nvSpPr>
            <p:spPr bwMode="auto">
              <a:xfrm>
                <a:off x="4583" y="2817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3" name="Freeform 704"/>
              <p:cNvSpPr>
                <a:spLocks/>
              </p:cNvSpPr>
              <p:nvPr/>
            </p:nvSpPr>
            <p:spPr bwMode="auto">
              <a:xfrm>
                <a:off x="4542" y="281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4" name="Freeform 705"/>
              <p:cNvSpPr>
                <a:spLocks/>
              </p:cNvSpPr>
              <p:nvPr/>
            </p:nvSpPr>
            <p:spPr bwMode="auto">
              <a:xfrm>
                <a:off x="4542" y="2817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1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1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5" name="Freeform 706"/>
              <p:cNvSpPr>
                <a:spLocks/>
              </p:cNvSpPr>
              <p:nvPr/>
            </p:nvSpPr>
            <p:spPr bwMode="auto">
              <a:xfrm>
                <a:off x="4542" y="281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6" name="Line 707"/>
              <p:cNvSpPr>
                <a:spLocks noChangeShapeType="1"/>
              </p:cNvSpPr>
              <p:nvPr/>
            </p:nvSpPr>
            <p:spPr bwMode="auto">
              <a:xfrm>
                <a:off x="4583" y="2831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7" name="Line 708"/>
              <p:cNvSpPr>
                <a:spLocks noChangeShapeType="1"/>
              </p:cNvSpPr>
              <p:nvPr/>
            </p:nvSpPr>
            <p:spPr bwMode="auto">
              <a:xfrm>
                <a:off x="4542" y="286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8" name="Line 709"/>
              <p:cNvSpPr>
                <a:spLocks noChangeShapeType="1"/>
              </p:cNvSpPr>
              <p:nvPr/>
            </p:nvSpPr>
            <p:spPr bwMode="auto">
              <a:xfrm>
                <a:off x="4542" y="284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9" name="Line 710"/>
              <p:cNvSpPr>
                <a:spLocks noChangeShapeType="1"/>
              </p:cNvSpPr>
              <p:nvPr/>
            </p:nvSpPr>
            <p:spPr bwMode="auto">
              <a:xfrm flipV="1">
                <a:off x="4583" y="283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0" name="Line 711"/>
              <p:cNvSpPr>
                <a:spLocks noChangeShapeType="1"/>
              </p:cNvSpPr>
              <p:nvPr/>
            </p:nvSpPr>
            <p:spPr bwMode="auto">
              <a:xfrm flipV="1">
                <a:off x="4583" y="285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1" name="Rectangle 712"/>
              <p:cNvSpPr>
                <a:spLocks noChangeArrowheads="1"/>
              </p:cNvSpPr>
              <p:nvPr/>
            </p:nvSpPr>
            <p:spPr bwMode="auto">
              <a:xfrm>
                <a:off x="4594" y="2823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2" name="Freeform 713"/>
              <p:cNvSpPr>
                <a:spLocks/>
              </p:cNvSpPr>
              <p:nvPr/>
            </p:nvSpPr>
            <p:spPr bwMode="auto">
              <a:xfrm>
                <a:off x="4636" y="2809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3" name="Freeform 714"/>
              <p:cNvSpPr>
                <a:spLocks/>
              </p:cNvSpPr>
              <p:nvPr/>
            </p:nvSpPr>
            <p:spPr bwMode="auto">
              <a:xfrm>
                <a:off x="4594" y="280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5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5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4" name="Freeform 715"/>
              <p:cNvSpPr>
                <a:spLocks/>
              </p:cNvSpPr>
              <p:nvPr/>
            </p:nvSpPr>
            <p:spPr bwMode="auto">
              <a:xfrm>
                <a:off x="4594" y="2809"/>
                <a:ext cx="56" cy="58"/>
              </a:xfrm>
              <a:custGeom>
                <a:avLst/>
                <a:gdLst>
                  <a:gd name="T0" fmla="*/ 0 w 56"/>
                  <a:gd name="T1" fmla="*/ 14 h 58"/>
                  <a:gd name="T2" fmla="*/ 15 w 56"/>
                  <a:gd name="T3" fmla="*/ 0 h 58"/>
                  <a:gd name="T4" fmla="*/ 56 w 56"/>
                  <a:gd name="T5" fmla="*/ 0 h 58"/>
                  <a:gd name="T6" fmla="*/ 56 w 56"/>
                  <a:gd name="T7" fmla="*/ 44 h 58"/>
                  <a:gd name="T8" fmla="*/ 42 w 56"/>
                  <a:gd name="T9" fmla="*/ 58 h 58"/>
                  <a:gd name="T10" fmla="*/ 0 w 56"/>
                  <a:gd name="T11" fmla="*/ 58 h 58"/>
                  <a:gd name="T12" fmla="*/ 0 w 56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8">
                    <a:moveTo>
                      <a:pt x="0" y="14"/>
                    </a:moveTo>
                    <a:lnTo>
                      <a:pt x="15" y="0"/>
                    </a:lnTo>
                    <a:lnTo>
                      <a:pt x="56" y="0"/>
                    </a:lnTo>
                    <a:lnTo>
                      <a:pt x="56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5" name="Freeform 716"/>
              <p:cNvSpPr>
                <a:spLocks/>
              </p:cNvSpPr>
              <p:nvPr/>
            </p:nvSpPr>
            <p:spPr bwMode="auto">
              <a:xfrm>
                <a:off x="4594" y="280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6" name="Line 717"/>
              <p:cNvSpPr>
                <a:spLocks noChangeShapeType="1"/>
              </p:cNvSpPr>
              <p:nvPr/>
            </p:nvSpPr>
            <p:spPr bwMode="auto">
              <a:xfrm>
                <a:off x="4636" y="2823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7" name="Line 718"/>
              <p:cNvSpPr>
                <a:spLocks noChangeShapeType="1"/>
              </p:cNvSpPr>
              <p:nvPr/>
            </p:nvSpPr>
            <p:spPr bwMode="auto">
              <a:xfrm>
                <a:off x="4594" y="285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8" name="Line 719"/>
              <p:cNvSpPr>
                <a:spLocks noChangeShapeType="1"/>
              </p:cNvSpPr>
              <p:nvPr/>
            </p:nvSpPr>
            <p:spPr bwMode="auto">
              <a:xfrm>
                <a:off x="4594" y="283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9" name="Line 720"/>
              <p:cNvSpPr>
                <a:spLocks noChangeShapeType="1"/>
              </p:cNvSpPr>
              <p:nvPr/>
            </p:nvSpPr>
            <p:spPr bwMode="auto">
              <a:xfrm>
                <a:off x="4594" y="282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0" name="Line 721"/>
              <p:cNvSpPr>
                <a:spLocks noChangeShapeType="1"/>
              </p:cNvSpPr>
              <p:nvPr/>
            </p:nvSpPr>
            <p:spPr bwMode="auto">
              <a:xfrm flipV="1">
                <a:off x="4636" y="2820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1" name="Line 722"/>
              <p:cNvSpPr>
                <a:spLocks noChangeShapeType="1"/>
              </p:cNvSpPr>
              <p:nvPr/>
            </p:nvSpPr>
            <p:spPr bwMode="auto">
              <a:xfrm flipV="1">
                <a:off x="4636" y="2834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2" name="Rectangle 723"/>
              <p:cNvSpPr>
                <a:spLocks noChangeArrowheads="1"/>
              </p:cNvSpPr>
              <p:nvPr/>
            </p:nvSpPr>
            <p:spPr bwMode="auto">
              <a:xfrm>
                <a:off x="4633" y="2823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3" name="Freeform 724"/>
              <p:cNvSpPr>
                <a:spLocks/>
              </p:cNvSpPr>
              <p:nvPr/>
            </p:nvSpPr>
            <p:spPr bwMode="auto">
              <a:xfrm>
                <a:off x="4675" y="2809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4" name="Freeform 725"/>
              <p:cNvSpPr>
                <a:spLocks/>
              </p:cNvSpPr>
              <p:nvPr/>
            </p:nvSpPr>
            <p:spPr bwMode="auto">
              <a:xfrm>
                <a:off x="4633" y="280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5" name="Freeform 726"/>
              <p:cNvSpPr>
                <a:spLocks/>
              </p:cNvSpPr>
              <p:nvPr/>
            </p:nvSpPr>
            <p:spPr bwMode="auto">
              <a:xfrm>
                <a:off x="4633" y="2809"/>
                <a:ext cx="56" cy="58"/>
              </a:xfrm>
              <a:custGeom>
                <a:avLst/>
                <a:gdLst>
                  <a:gd name="T0" fmla="*/ 0 w 56"/>
                  <a:gd name="T1" fmla="*/ 14 h 58"/>
                  <a:gd name="T2" fmla="*/ 14 w 56"/>
                  <a:gd name="T3" fmla="*/ 0 h 58"/>
                  <a:gd name="T4" fmla="*/ 56 w 56"/>
                  <a:gd name="T5" fmla="*/ 0 h 58"/>
                  <a:gd name="T6" fmla="*/ 56 w 56"/>
                  <a:gd name="T7" fmla="*/ 44 h 58"/>
                  <a:gd name="T8" fmla="*/ 42 w 56"/>
                  <a:gd name="T9" fmla="*/ 58 h 58"/>
                  <a:gd name="T10" fmla="*/ 0 w 56"/>
                  <a:gd name="T11" fmla="*/ 58 h 58"/>
                  <a:gd name="T12" fmla="*/ 0 w 56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8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6" name="Freeform 727"/>
              <p:cNvSpPr>
                <a:spLocks/>
              </p:cNvSpPr>
              <p:nvPr/>
            </p:nvSpPr>
            <p:spPr bwMode="auto">
              <a:xfrm>
                <a:off x="4633" y="280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7" name="Line 728"/>
              <p:cNvSpPr>
                <a:spLocks noChangeShapeType="1"/>
              </p:cNvSpPr>
              <p:nvPr/>
            </p:nvSpPr>
            <p:spPr bwMode="auto">
              <a:xfrm>
                <a:off x="4675" y="2823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8" name="Line 729"/>
              <p:cNvSpPr>
                <a:spLocks noChangeShapeType="1"/>
              </p:cNvSpPr>
              <p:nvPr/>
            </p:nvSpPr>
            <p:spPr bwMode="auto">
              <a:xfrm>
                <a:off x="4633" y="285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9" name="Line 730"/>
              <p:cNvSpPr>
                <a:spLocks noChangeShapeType="1"/>
              </p:cNvSpPr>
              <p:nvPr/>
            </p:nvSpPr>
            <p:spPr bwMode="auto">
              <a:xfrm>
                <a:off x="4633" y="283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0" name="Line 731"/>
              <p:cNvSpPr>
                <a:spLocks noChangeShapeType="1"/>
              </p:cNvSpPr>
              <p:nvPr/>
            </p:nvSpPr>
            <p:spPr bwMode="auto">
              <a:xfrm>
                <a:off x="4633" y="282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1" name="Line 732"/>
              <p:cNvSpPr>
                <a:spLocks noChangeShapeType="1"/>
              </p:cNvSpPr>
              <p:nvPr/>
            </p:nvSpPr>
            <p:spPr bwMode="auto">
              <a:xfrm flipV="1">
                <a:off x="4675" y="282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2" name="Line 733"/>
              <p:cNvSpPr>
                <a:spLocks noChangeShapeType="1"/>
              </p:cNvSpPr>
              <p:nvPr/>
            </p:nvSpPr>
            <p:spPr bwMode="auto">
              <a:xfrm flipV="1">
                <a:off x="4675" y="284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3" name="Rectangle 734"/>
              <p:cNvSpPr>
                <a:spLocks noChangeArrowheads="1"/>
              </p:cNvSpPr>
              <p:nvPr/>
            </p:nvSpPr>
            <p:spPr bwMode="auto">
              <a:xfrm>
                <a:off x="4581" y="2831"/>
                <a:ext cx="4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4" name="Freeform 735"/>
              <p:cNvSpPr>
                <a:spLocks/>
              </p:cNvSpPr>
              <p:nvPr/>
            </p:nvSpPr>
            <p:spPr bwMode="auto">
              <a:xfrm>
                <a:off x="4622" y="2817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5" name="Freeform 736"/>
              <p:cNvSpPr>
                <a:spLocks/>
              </p:cNvSpPr>
              <p:nvPr/>
            </p:nvSpPr>
            <p:spPr bwMode="auto">
              <a:xfrm>
                <a:off x="4581" y="281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6" name="Freeform 737"/>
              <p:cNvSpPr>
                <a:spLocks/>
              </p:cNvSpPr>
              <p:nvPr/>
            </p:nvSpPr>
            <p:spPr bwMode="auto">
              <a:xfrm>
                <a:off x="4581" y="2817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1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1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7" name="Freeform 738"/>
              <p:cNvSpPr>
                <a:spLocks/>
              </p:cNvSpPr>
              <p:nvPr/>
            </p:nvSpPr>
            <p:spPr bwMode="auto">
              <a:xfrm>
                <a:off x="4581" y="281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8" name="Line 739"/>
              <p:cNvSpPr>
                <a:spLocks noChangeShapeType="1"/>
              </p:cNvSpPr>
              <p:nvPr/>
            </p:nvSpPr>
            <p:spPr bwMode="auto">
              <a:xfrm>
                <a:off x="4622" y="2831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9" name="Line 740"/>
              <p:cNvSpPr>
                <a:spLocks noChangeShapeType="1"/>
              </p:cNvSpPr>
              <p:nvPr/>
            </p:nvSpPr>
            <p:spPr bwMode="auto">
              <a:xfrm>
                <a:off x="4581" y="286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0" name="Line 741"/>
              <p:cNvSpPr>
                <a:spLocks noChangeShapeType="1"/>
              </p:cNvSpPr>
              <p:nvPr/>
            </p:nvSpPr>
            <p:spPr bwMode="auto">
              <a:xfrm>
                <a:off x="4581" y="284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1" name="Line 742"/>
              <p:cNvSpPr>
                <a:spLocks noChangeShapeType="1"/>
              </p:cNvSpPr>
              <p:nvPr/>
            </p:nvSpPr>
            <p:spPr bwMode="auto">
              <a:xfrm flipV="1">
                <a:off x="4622" y="2828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2" name="Line 743"/>
              <p:cNvSpPr>
                <a:spLocks noChangeShapeType="1"/>
              </p:cNvSpPr>
              <p:nvPr/>
            </p:nvSpPr>
            <p:spPr bwMode="auto">
              <a:xfrm flipV="1">
                <a:off x="4622" y="2842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3" name="Rectangle 744"/>
              <p:cNvSpPr>
                <a:spLocks noChangeArrowheads="1"/>
              </p:cNvSpPr>
              <p:nvPr/>
            </p:nvSpPr>
            <p:spPr bwMode="auto">
              <a:xfrm>
                <a:off x="4622" y="2831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4" name="Freeform 745"/>
              <p:cNvSpPr>
                <a:spLocks/>
              </p:cNvSpPr>
              <p:nvPr/>
            </p:nvSpPr>
            <p:spPr bwMode="auto">
              <a:xfrm>
                <a:off x="4664" y="2817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5" name="Freeform 746"/>
              <p:cNvSpPr>
                <a:spLocks/>
              </p:cNvSpPr>
              <p:nvPr/>
            </p:nvSpPr>
            <p:spPr bwMode="auto">
              <a:xfrm>
                <a:off x="4622" y="2817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6" name="Freeform 747"/>
              <p:cNvSpPr>
                <a:spLocks/>
              </p:cNvSpPr>
              <p:nvPr/>
            </p:nvSpPr>
            <p:spPr bwMode="auto">
              <a:xfrm>
                <a:off x="4622" y="2817"/>
                <a:ext cx="56" cy="58"/>
              </a:xfrm>
              <a:custGeom>
                <a:avLst/>
                <a:gdLst>
                  <a:gd name="T0" fmla="*/ 0 w 56"/>
                  <a:gd name="T1" fmla="*/ 14 h 58"/>
                  <a:gd name="T2" fmla="*/ 14 w 56"/>
                  <a:gd name="T3" fmla="*/ 0 h 58"/>
                  <a:gd name="T4" fmla="*/ 56 w 56"/>
                  <a:gd name="T5" fmla="*/ 0 h 58"/>
                  <a:gd name="T6" fmla="*/ 56 w 56"/>
                  <a:gd name="T7" fmla="*/ 44 h 58"/>
                  <a:gd name="T8" fmla="*/ 42 w 56"/>
                  <a:gd name="T9" fmla="*/ 58 h 58"/>
                  <a:gd name="T10" fmla="*/ 0 w 56"/>
                  <a:gd name="T11" fmla="*/ 58 h 58"/>
                  <a:gd name="T12" fmla="*/ 0 w 56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8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7" name="Freeform 748"/>
              <p:cNvSpPr>
                <a:spLocks/>
              </p:cNvSpPr>
              <p:nvPr/>
            </p:nvSpPr>
            <p:spPr bwMode="auto">
              <a:xfrm>
                <a:off x="4622" y="2817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8" name="Line 749"/>
              <p:cNvSpPr>
                <a:spLocks noChangeShapeType="1"/>
              </p:cNvSpPr>
              <p:nvPr/>
            </p:nvSpPr>
            <p:spPr bwMode="auto">
              <a:xfrm>
                <a:off x="4664" y="2831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9" name="Line 750"/>
              <p:cNvSpPr>
                <a:spLocks noChangeShapeType="1"/>
              </p:cNvSpPr>
              <p:nvPr/>
            </p:nvSpPr>
            <p:spPr bwMode="auto">
              <a:xfrm>
                <a:off x="4622" y="286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0" name="Line 751"/>
              <p:cNvSpPr>
                <a:spLocks noChangeShapeType="1"/>
              </p:cNvSpPr>
              <p:nvPr/>
            </p:nvSpPr>
            <p:spPr bwMode="auto">
              <a:xfrm>
                <a:off x="4622" y="284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1" name="Line 752"/>
              <p:cNvSpPr>
                <a:spLocks noChangeShapeType="1"/>
              </p:cNvSpPr>
              <p:nvPr/>
            </p:nvSpPr>
            <p:spPr bwMode="auto">
              <a:xfrm flipV="1">
                <a:off x="4664" y="283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2" name="Line 753"/>
              <p:cNvSpPr>
                <a:spLocks noChangeShapeType="1"/>
              </p:cNvSpPr>
              <p:nvPr/>
            </p:nvSpPr>
            <p:spPr bwMode="auto">
              <a:xfrm flipV="1">
                <a:off x="4664" y="285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3" name="Freeform 754"/>
              <p:cNvSpPr>
                <a:spLocks/>
              </p:cNvSpPr>
              <p:nvPr/>
            </p:nvSpPr>
            <p:spPr bwMode="auto">
              <a:xfrm>
                <a:off x="4025" y="2938"/>
                <a:ext cx="171" cy="172"/>
              </a:xfrm>
              <a:custGeom>
                <a:avLst/>
                <a:gdLst>
                  <a:gd name="T0" fmla="*/ 0 w 171"/>
                  <a:gd name="T1" fmla="*/ 172 h 172"/>
                  <a:gd name="T2" fmla="*/ 171 w 171"/>
                  <a:gd name="T3" fmla="*/ 0 h 172"/>
                  <a:gd name="T4" fmla="*/ 171 w 171"/>
                  <a:gd name="T5" fmla="*/ 0 h 172"/>
                  <a:gd name="T6" fmla="*/ 0 w 171"/>
                  <a:gd name="T7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2">
                    <a:moveTo>
                      <a:pt x="0" y="172"/>
                    </a:moveTo>
                    <a:lnTo>
                      <a:pt x="171" y="0"/>
                    </a:lnTo>
                    <a:lnTo>
                      <a:pt x="171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4" name="Freeform 755"/>
              <p:cNvSpPr>
                <a:spLocks/>
              </p:cNvSpPr>
              <p:nvPr/>
            </p:nvSpPr>
            <p:spPr bwMode="auto">
              <a:xfrm>
                <a:off x="3908" y="2938"/>
                <a:ext cx="288" cy="172"/>
              </a:xfrm>
              <a:custGeom>
                <a:avLst/>
                <a:gdLst>
                  <a:gd name="T0" fmla="*/ 0 w 288"/>
                  <a:gd name="T1" fmla="*/ 172 h 172"/>
                  <a:gd name="T2" fmla="*/ 172 w 288"/>
                  <a:gd name="T3" fmla="*/ 0 h 172"/>
                  <a:gd name="T4" fmla="*/ 288 w 288"/>
                  <a:gd name="T5" fmla="*/ 0 h 172"/>
                  <a:gd name="T6" fmla="*/ 117 w 288"/>
                  <a:gd name="T7" fmla="*/ 172 h 172"/>
                  <a:gd name="T8" fmla="*/ 0 w 288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172">
                    <a:moveTo>
                      <a:pt x="0" y="172"/>
                    </a:moveTo>
                    <a:lnTo>
                      <a:pt x="172" y="0"/>
                    </a:lnTo>
                    <a:lnTo>
                      <a:pt x="288" y="0"/>
                    </a:lnTo>
                    <a:lnTo>
                      <a:pt x="117" y="172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5" name="Rectangle 756"/>
              <p:cNvSpPr>
                <a:spLocks noChangeArrowheads="1"/>
              </p:cNvSpPr>
              <p:nvPr/>
            </p:nvSpPr>
            <p:spPr bwMode="auto">
              <a:xfrm>
                <a:off x="4101" y="2964"/>
                <a:ext cx="48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6" name="Freeform 757"/>
              <p:cNvSpPr>
                <a:spLocks/>
              </p:cNvSpPr>
              <p:nvPr/>
            </p:nvSpPr>
            <p:spPr bwMode="auto">
              <a:xfrm>
                <a:off x="4149" y="2948"/>
                <a:ext cx="16" cy="141"/>
              </a:xfrm>
              <a:custGeom>
                <a:avLst/>
                <a:gdLst>
                  <a:gd name="T0" fmla="*/ 0 w 16"/>
                  <a:gd name="T1" fmla="*/ 16 h 141"/>
                  <a:gd name="T2" fmla="*/ 16 w 16"/>
                  <a:gd name="T3" fmla="*/ 0 h 141"/>
                  <a:gd name="T4" fmla="*/ 16 w 16"/>
                  <a:gd name="T5" fmla="*/ 125 h 141"/>
                  <a:gd name="T6" fmla="*/ 0 w 16"/>
                  <a:gd name="T7" fmla="*/ 141 h 141"/>
                  <a:gd name="T8" fmla="*/ 0 w 16"/>
                  <a:gd name="T9" fmla="*/ 1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1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5"/>
                    </a:lnTo>
                    <a:lnTo>
                      <a:pt x="0" y="14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7" name="Freeform 758"/>
              <p:cNvSpPr>
                <a:spLocks/>
              </p:cNvSpPr>
              <p:nvPr/>
            </p:nvSpPr>
            <p:spPr bwMode="auto">
              <a:xfrm>
                <a:off x="4101" y="2948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8" name="Freeform 759"/>
              <p:cNvSpPr>
                <a:spLocks/>
              </p:cNvSpPr>
              <p:nvPr/>
            </p:nvSpPr>
            <p:spPr bwMode="auto">
              <a:xfrm>
                <a:off x="4101" y="2948"/>
                <a:ext cx="64" cy="141"/>
              </a:xfrm>
              <a:custGeom>
                <a:avLst/>
                <a:gdLst>
                  <a:gd name="T0" fmla="*/ 0 w 64"/>
                  <a:gd name="T1" fmla="*/ 16 h 141"/>
                  <a:gd name="T2" fmla="*/ 16 w 64"/>
                  <a:gd name="T3" fmla="*/ 0 h 141"/>
                  <a:gd name="T4" fmla="*/ 64 w 64"/>
                  <a:gd name="T5" fmla="*/ 0 h 141"/>
                  <a:gd name="T6" fmla="*/ 64 w 64"/>
                  <a:gd name="T7" fmla="*/ 125 h 141"/>
                  <a:gd name="T8" fmla="*/ 48 w 64"/>
                  <a:gd name="T9" fmla="*/ 141 h 141"/>
                  <a:gd name="T10" fmla="*/ 0 w 64"/>
                  <a:gd name="T11" fmla="*/ 141 h 141"/>
                  <a:gd name="T12" fmla="*/ 0 w 64"/>
                  <a:gd name="T13" fmla="*/ 1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1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5"/>
                    </a:lnTo>
                    <a:lnTo>
                      <a:pt x="48" y="141"/>
                    </a:lnTo>
                    <a:lnTo>
                      <a:pt x="0" y="141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9" name="Freeform 760"/>
              <p:cNvSpPr>
                <a:spLocks/>
              </p:cNvSpPr>
              <p:nvPr/>
            </p:nvSpPr>
            <p:spPr bwMode="auto">
              <a:xfrm>
                <a:off x="4101" y="2948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0" name="Line 761"/>
              <p:cNvSpPr>
                <a:spLocks noChangeShapeType="1"/>
              </p:cNvSpPr>
              <p:nvPr/>
            </p:nvSpPr>
            <p:spPr bwMode="auto">
              <a:xfrm>
                <a:off x="4149" y="2964"/>
                <a:ext cx="0" cy="12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1" name="Line 762"/>
              <p:cNvSpPr>
                <a:spLocks noChangeShapeType="1"/>
              </p:cNvSpPr>
              <p:nvPr/>
            </p:nvSpPr>
            <p:spPr bwMode="auto">
              <a:xfrm>
                <a:off x="4101" y="307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2" name="Line 763"/>
              <p:cNvSpPr>
                <a:spLocks noChangeShapeType="1"/>
              </p:cNvSpPr>
              <p:nvPr/>
            </p:nvSpPr>
            <p:spPr bwMode="auto">
              <a:xfrm>
                <a:off x="4101" y="3056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3" name="Line 764"/>
              <p:cNvSpPr>
                <a:spLocks noChangeShapeType="1"/>
              </p:cNvSpPr>
              <p:nvPr/>
            </p:nvSpPr>
            <p:spPr bwMode="auto">
              <a:xfrm>
                <a:off x="4101" y="303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4" name="Line 765"/>
              <p:cNvSpPr>
                <a:spLocks noChangeShapeType="1"/>
              </p:cNvSpPr>
              <p:nvPr/>
            </p:nvSpPr>
            <p:spPr bwMode="auto">
              <a:xfrm>
                <a:off x="4101" y="302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5" name="Line 766"/>
              <p:cNvSpPr>
                <a:spLocks noChangeShapeType="1"/>
              </p:cNvSpPr>
              <p:nvPr/>
            </p:nvSpPr>
            <p:spPr bwMode="auto">
              <a:xfrm>
                <a:off x="4101" y="3006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6" name="Line 767"/>
              <p:cNvSpPr>
                <a:spLocks noChangeShapeType="1"/>
              </p:cNvSpPr>
              <p:nvPr/>
            </p:nvSpPr>
            <p:spPr bwMode="auto">
              <a:xfrm>
                <a:off x="4101" y="298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7" name="Line 768"/>
              <p:cNvSpPr>
                <a:spLocks noChangeShapeType="1"/>
              </p:cNvSpPr>
              <p:nvPr/>
            </p:nvSpPr>
            <p:spPr bwMode="auto">
              <a:xfrm flipV="1">
                <a:off x="4148" y="2967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8" name="Line 769"/>
              <p:cNvSpPr>
                <a:spLocks noChangeShapeType="1"/>
              </p:cNvSpPr>
              <p:nvPr/>
            </p:nvSpPr>
            <p:spPr bwMode="auto">
              <a:xfrm flipV="1">
                <a:off x="4148" y="2981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09" name="Line 770"/>
              <p:cNvSpPr>
                <a:spLocks noChangeShapeType="1"/>
              </p:cNvSpPr>
              <p:nvPr/>
            </p:nvSpPr>
            <p:spPr bwMode="auto">
              <a:xfrm flipV="1">
                <a:off x="4148" y="2998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0" name="Line 771"/>
              <p:cNvSpPr>
                <a:spLocks noChangeShapeType="1"/>
              </p:cNvSpPr>
              <p:nvPr/>
            </p:nvSpPr>
            <p:spPr bwMode="auto">
              <a:xfrm flipV="1">
                <a:off x="4148" y="3017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1" name="Line 772"/>
              <p:cNvSpPr>
                <a:spLocks noChangeShapeType="1"/>
              </p:cNvSpPr>
              <p:nvPr/>
            </p:nvSpPr>
            <p:spPr bwMode="auto">
              <a:xfrm flipV="1">
                <a:off x="4148" y="3031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2" name="Line 773"/>
              <p:cNvSpPr>
                <a:spLocks noChangeShapeType="1"/>
              </p:cNvSpPr>
              <p:nvPr/>
            </p:nvSpPr>
            <p:spPr bwMode="auto">
              <a:xfrm flipV="1">
                <a:off x="4148" y="3048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3" name="Rectangle 774"/>
              <p:cNvSpPr>
                <a:spLocks noChangeArrowheads="1"/>
              </p:cNvSpPr>
              <p:nvPr/>
            </p:nvSpPr>
            <p:spPr bwMode="auto">
              <a:xfrm>
                <a:off x="4145" y="2964"/>
                <a:ext cx="50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4" name="Freeform 775"/>
              <p:cNvSpPr>
                <a:spLocks/>
              </p:cNvSpPr>
              <p:nvPr/>
            </p:nvSpPr>
            <p:spPr bwMode="auto">
              <a:xfrm>
                <a:off x="4195" y="2948"/>
                <a:ext cx="17" cy="141"/>
              </a:xfrm>
              <a:custGeom>
                <a:avLst/>
                <a:gdLst>
                  <a:gd name="T0" fmla="*/ 0 w 17"/>
                  <a:gd name="T1" fmla="*/ 16 h 141"/>
                  <a:gd name="T2" fmla="*/ 17 w 17"/>
                  <a:gd name="T3" fmla="*/ 0 h 141"/>
                  <a:gd name="T4" fmla="*/ 17 w 17"/>
                  <a:gd name="T5" fmla="*/ 125 h 141"/>
                  <a:gd name="T6" fmla="*/ 0 w 17"/>
                  <a:gd name="T7" fmla="*/ 141 h 141"/>
                  <a:gd name="T8" fmla="*/ 0 w 17"/>
                  <a:gd name="T9" fmla="*/ 1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1">
                    <a:moveTo>
                      <a:pt x="0" y="16"/>
                    </a:moveTo>
                    <a:lnTo>
                      <a:pt x="17" y="0"/>
                    </a:lnTo>
                    <a:lnTo>
                      <a:pt x="17" y="125"/>
                    </a:lnTo>
                    <a:lnTo>
                      <a:pt x="0" y="14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5" name="Freeform 776"/>
              <p:cNvSpPr>
                <a:spLocks/>
              </p:cNvSpPr>
              <p:nvPr/>
            </p:nvSpPr>
            <p:spPr bwMode="auto">
              <a:xfrm>
                <a:off x="4145" y="2948"/>
                <a:ext cx="67" cy="16"/>
              </a:xfrm>
              <a:custGeom>
                <a:avLst/>
                <a:gdLst>
                  <a:gd name="T0" fmla="*/ 0 w 67"/>
                  <a:gd name="T1" fmla="*/ 16 h 16"/>
                  <a:gd name="T2" fmla="*/ 17 w 67"/>
                  <a:gd name="T3" fmla="*/ 0 h 16"/>
                  <a:gd name="T4" fmla="*/ 67 w 67"/>
                  <a:gd name="T5" fmla="*/ 0 h 16"/>
                  <a:gd name="T6" fmla="*/ 50 w 67"/>
                  <a:gd name="T7" fmla="*/ 16 h 16"/>
                  <a:gd name="T8" fmla="*/ 0 w 6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6">
                    <a:moveTo>
                      <a:pt x="0" y="16"/>
                    </a:moveTo>
                    <a:lnTo>
                      <a:pt x="17" y="0"/>
                    </a:lnTo>
                    <a:lnTo>
                      <a:pt x="67" y="0"/>
                    </a:lnTo>
                    <a:lnTo>
                      <a:pt x="5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6" name="Freeform 777"/>
              <p:cNvSpPr>
                <a:spLocks/>
              </p:cNvSpPr>
              <p:nvPr/>
            </p:nvSpPr>
            <p:spPr bwMode="auto">
              <a:xfrm>
                <a:off x="4145" y="2948"/>
                <a:ext cx="67" cy="141"/>
              </a:xfrm>
              <a:custGeom>
                <a:avLst/>
                <a:gdLst>
                  <a:gd name="T0" fmla="*/ 0 w 67"/>
                  <a:gd name="T1" fmla="*/ 16 h 141"/>
                  <a:gd name="T2" fmla="*/ 17 w 67"/>
                  <a:gd name="T3" fmla="*/ 0 h 141"/>
                  <a:gd name="T4" fmla="*/ 67 w 67"/>
                  <a:gd name="T5" fmla="*/ 0 h 141"/>
                  <a:gd name="T6" fmla="*/ 67 w 67"/>
                  <a:gd name="T7" fmla="*/ 125 h 141"/>
                  <a:gd name="T8" fmla="*/ 50 w 67"/>
                  <a:gd name="T9" fmla="*/ 141 h 141"/>
                  <a:gd name="T10" fmla="*/ 0 w 67"/>
                  <a:gd name="T11" fmla="*/ 141 h 141"/>
                  <a:gd name="T12" fmla="*/ 0 w 67"/>
                  <a:gd name="T13" fmla="*/ 1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41">
                    <a:moveTo>
                      <a:pt x="0" y="16"/>
                    </a:moveTo>
                    <a:lnTo>
                      <a:pt x="17" y="0"/>
                    </a:lnTo>
                    <a:lnTo>
                      <a:pt x="67" y="0"/>
                    </a:lnTo>
                    <a:lnTo>
                      <a:pt x="67" y="125"/>
                    </a:lnTo>
                    <a:lnTo>
                      <a:pt x="50" y="141"/>
                    </a:lnTo>
                    <a:lnTo>
                      <a:pt x="0" y="141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7" name="Freeform 778"/>
              <p:cNvSpPr>
                <a:spLocks/>
              </p:cNvSpPr>
              <p:nvPr/>
            </p:nvSpPr>
            <p:spPr bwMode="auto">
              <a:xfrm>
                <a:off x="4145" y="2948"/>
                <a:ext cx="67" cy="16"/>
              </a:xfrm>
              <a:custGeom>
                <a:avLst/>
                <a:gdLst>
                  <a:gd name="T0" fmla="*/ 0 w 67"/>
                  <a:gd name="T1" fmla="*/ 16 h 16"/>
                  <a:gd name="T2" fmla="*/ 50 w 67"/>
                  <a:gd name="T3" fmla="*/ 16 h 16"/>
                  <a:gd name="T4" fmla="*/ 67 w 67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16">
                    <a:moveTo>
                      <a:pt x="0" y="16"/>
                    </a:moveTo>
                    <a:lnTo>
                      <a:pt x="50" y="16"/>
                    </a:lnTo>
                    <a:lnTo>
                      <a:pt x="67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8" name="Line 779"/>
              <p:cNvSpPr>
                <a:spLocks noChangeShapeType="1"/>
              </p:cNvSpPr>
              <p:nvPr/>
            </p:nvSpPr>
            <p:spPr bwMode="auto">
              <a:xfrm>
                <a:off x="4195" y="2964"/>
                <a:ext cx="0" cy="12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19" name="Line 780"/>
              <p:cNvSpPr>
                <a:spLocks noChangeShapeType="1"/>
              </p:cNvSpPr>
              <p:nvPr/>
            </p:nvSpPr>
            <p:spPr bwMode="auto">
              <a:xfrm>
                <a:off x="4145" y="307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0" name="Line 781"/>
              <p:cNvSpPr>
                <a:spLocks noChangeShapeType="1"/>
              </p:cNvSpPr>
              <p:nvPr/>
            </p:nvSpPr>
            <p:spPr bwMode="auto">
              <a:xfrm>
                <a:off x="4145" y="3056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1" name="Line 782"/>
              <p:cNvSpPr>
                <a:spLocks noChangeShapeType="1"/>
              </p:cNvSpPr>
              <p:nvPr/>
            </p:nvSpPr>
            <p:spPr bwMode="auto">
              <a:xfrm>
                <a:off x="4145" y="303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2" name="Line 783"/>
              <p:cNvSpPr>
                <a:spLocks noChangeShapeType="1"/>
              </p:cNvSpPr>
              <p:nvPr/>
            </p:nvSpPr>
            <p:spPr bwMode="auto">
              <a:xfrm>
                <a:off x="4145" y="302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3" name="Line 784"/>
              <p:cNvSpPr>
                <a:spLocks noChangeShapeType="1"/>
              </p:cNvSpPr>
              <p:nvPr/>
            </p:nvSpPr>
            <p:spPr bwMode="auto">
              <a:xfrm>
                <a:off x="4145" y="3006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4" name="Line 785"/>
              <p:cNvSpPr>
                <a:spLocks noChangeShapeType="1"/>
              </p:cNvSpPr>
              <p:nvPr/>
            </p:nvSpPr>
            <p:spPr bwMode="auto">
              <a:xfrm>
                <a:off x="4145" y="298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5" name="Line 786"/>
              <p:cNvSpPr>
                <a:spLocks noChangeShapeType="1"/>
              </p:cNvSpPr>
              <p:nvPr/>
            </p:nvSpPr>
            <p:spPr bwMode="auto">
              <a:xfrm flipV="1">
                <a:off x="4195" y="2978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6" name="Line 787"/>
              <p:cNvSpPr>
                <a:spLocks noChangeShapeType="1"/>
              </p:cNvSpPr>
              <p:nvPr/>
            </p:nvSpPr>
            <p:spPr bwMode="auto">
              <a:xfrm flipV="1">
                <a:off x="4195" y="2992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7" name="Line 788"/>
              <p:cNvSpPr>
                <a:spLocks noChangeShapeType="1"/>
              </p:cNvSpPr>
              <p:nvPr/>
            </p:nvSpPr>
            <p:spPr bwMode="auto">
              <a:xfrm flipV="1">
                <a:off x="4195" y="3009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8" name="Line 789"/>
              <p:cNvSpPr>
                <a:spLocks noChangeShapeType="1"/>
              </p:cNvSpPr>
              <p:nvPr/>
            </p:nvSpPr>
            <p:spPr bwMode="auto">
              <a:xfrm flipV="1">
                <a:off x="4195" y="3025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29" name="Line 790"/>
              <p:cNvSpPr>
                <a:spLocks noChangeShapeType="1"/>
              </p:cNvSpPr>
              <p:nvPr/>
            </p:nvSpPr>
            <p:spPr bwMode="auto">
              <a:xfrm flipV="1">
                <a:off x="4195" y="3045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0" name="Line 791"/>
              <p:cNvSpPr>
                <a:spLocks noChangeShapeType="1"/>
              </p:cNvSpPr>
              <p:nvPr/>
            </p:nvSpPr>
            <p:spPr bwMode="auto">
              <a:xfrm flipV="1">
                <a:off x="4195" y="3062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1" name="Rectangle 792"/>
              <p:cNvSpPr>
                <a:spLocks noChangeArrowheads="1"/>
              </p:cNvSpPr>
              <p:nvPr/>
            </p:nvSpPr>
            <p:spPr bwMode="auto">
              <a:xfrm>
                <a:off x="4087" y="2975"/>
                <a:ext cx="48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2" name="Freeform 793"/>
              <p:cNvSpPr>
                <a:spLocks/>
              </p:cNvSpPr>
              <p:nvPr/>
            </p:nvSpPr>
            <p:spPr bwMode="auto">
              <a:xfrm>
                <a:off x="4135" y="2959"/>
                <a:ext cx="16" cy="142"/>
              </a:xfrm>
              <a:custGeom>
                <a:avLst/>
                <a:gdLst>
                  <a:gd name="T0" fmla="*/ 0 w 16"/>
                  <a:gd name="T1" fmla="*/ 16 h 142"/>
                  <a:gd name="T2" fmla="*/ 16 w 16"/>
                  <a:gd name="T3" fmla="*/ 0 h 142"/>
                  <a:gd name="T4" fmla="*/ 16 w 16"/>
                  <a:gd name="T5" fmla="*/ 126 h 142"/>
                  <a:gd name="T6" fmla="*/ 0 w 16"/>
                  <a:gd name="T7" fmla="*/ 142 h 142"/>
                  <a:gd name="T8" fmla="*/ 0 w 16"/>
                  <a:gd name="T9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2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6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3" name="Freeform 794"/>
              <p:cNvSpPr>
                <a:spLocks/>
              </p:cNvSpPr>
              <p:nvPr/>
            </p:nvSpPr>
            <p:spPr bwMode="auto">
              <a:xfrm>
                <a:off x="4087" y="2959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4" name="Freeform 795"/>
              <p:cNvSpPr>
                <a:spLocks/>
              </p:cNvSpPr>
              <p:nvPr/>
            </p:nvSpPr>
            <p:spPr bwMode="auto">
              <a:xfrm>
                <a:off x="4087" y="2959"/>
                <a:ext cx="64" cy="142"/>
              </a:xfrm>
              <a:custGeom>
                <a:avLst/>
                <a:gdLst>
                  <a:gd name="T0" fmla="*/ 0 w 64"/>
                  <a:gd name="T1" fmla="*/ 16 h 142"/>
                  <a:gd name="T2" fmla="*/ 16 w 64"/>
                  <a:gd name="T3" fmla="*/ 0 h 142"/>
                  <a:gd name="T4" fmla="*/ 64 w 64"/>
                  <a:gd name="T5" fmla="*/ 0 h 142"/>
                  <a:gd name="T6" fmla="*/ 64 w 64"/>
                  <a:gd name="T7" fmla="*/ 126 h 142"/>
                  <a:gd name="T8" fmla="*/ 48 w 64"/>
                  <a:gd name="T9" fmla="*/ 142 h 142"/>
                  <a:gd name="T10" fmla="*/ 0 w 64"/>
                  <a:gd name="T11" fmla="*/ 142 h 142"/>
                  <a:gd name="T12" fmla="*/ 0 w 64"/>
                  <a:gd name="T13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2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6"/>
                    </a:lnTo>
                    <a:lnTo>
                      <a:pt x="48" y="142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5" name="Freeform 796"/>
              <p:cNvSpPr>
                <a:spLocks/>
              </p:cNvSpPr>
              <p:nvPr/>
            </p:nvSpPr>
            <p:spPr bwMode="auto">
              <a:xfrm>
                <a:off x="4087" y="2959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6" name="Line 797"/>
              <p:cNvSpPr>
                <a:spLocks noChangeShapeType="1"/>
              </p:cNvSpPr>
              <p:nvPr/>
            </p:nvSpPr>
            <p:spPr bwMode="auto">
              <a:xfrm>
                <a:off x="4135" y="2975"/>
                <a:ext cx="0" cy="12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7" name="Line 798"/>
              <p:cNvSpPr>
                <a:spLocks noChangeShapeType="1"/>
              </p:cNvSpPr>
              <p:nvPr/>
            </p:nvSpPr>
            <p:spPr bwMode="auto">
              <a:xfrm>
                <a:off x="4087" y="308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8" name="Line 799"/>
              <p:cNvSpPr>
                <a:spLocks noChangeShapeType="1"/>
              </p:cNvSpPr>
              <p:nvPr/>
            </p:nvSpPr>
            <p:spPr bwMode="auto">
              <a:xfrm>
                <a:off x="4087" y="306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39" name="Line 800"/>
              <p:cNvSpPr>
                <a:spLocks noChangeShapeType="1"/>
              </p:cNvSpPr>
              <p:nvPr/>
            </p:nvSpPr>
            <p:spPr bwMode="auto">
              <a:xfrm>
                <a:off x="4087" y="305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0" name="Line 801"/>
              <p:cNvSpPr>
                <a:spLocks noChangeShapeType="1"/>
              </p:cNvSpPr>
              <p:nvPr/>
            </p:nvSpPr>
            <p:spPr bwMode="auto">
              <a:xfrm>
                <a:off x="4087" y="303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1" name="Line 802"/>
              <p:cNvSpPr>
                <a:spLocks noChangeShapeType="1"/>
              </p:cNvSpPr>
              <p:nvPr/>
            </p:nvSpPr>
            <p:spPr bwMode="auto">
              <a:xfrm>
                <a:off x="4087" y="301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2" name="Line 803"/>
              <p:cNvSpPr>
                <a:spLocks noChangeShapeType="1"/>
              </p:cNvSpPr>
              <p:nvPr/>
            </p:nvSpPr>
            <p:spPr bwMode="auto">
              <a:xfrm>
                <a:off x="4087" y="300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3" name="Line 804"/>
              <p:cNvSpPr>
                <a:spLocks noChangeShapeType="1"/>
              </p:cNvSpPr>
              <p:nvPr/>
            </p:nvSpPr>
            <p:spPr bwMode="auto">
              <a:xfrm flipV="1">
                <a:off x="4134" y="2978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4" name="Line 805"/>
              <p:cNvSpPr>
                <a:spLocks noChangeShapeType="1"/>
              </p:cNvSpPr>
              <p:nvPr/>
            </p:nvSpPr>
            <p:spPr bwMode="auto">
              <a:xfrm flipV="1">
                <a:off x="4134" y="2992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5" name="Line 806"/>
              <p:cNvSpPr>
                <a:spLocks noChangeShapeType="1"/>
              </p:cNvSpPr>
              <p:nvPr/>
            </p:nvSpPr>
            <p:spPr bwMode="auto">
              <a:xfrm flipV="1">
                <a:off x="4134" y="3009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46" name="Line 807"/>
              <p:cNvSpPr>
                <a:spLocks noChangeShapeType="1"/>
              </p:cNvSpPr>
              <p:nvPr/>
            </p:nvSpPr>
            <p:spPr bwMode="auto">
              <a:xfrm flipV="1">
                <a:off x="4134" y="3028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9" name="Group 1009"/>
            <p:cNvGrpSpPr>
              <a:grpSpLocks/>
            </p:cNvGrpSpPr>
            <p:nvPr/>
          </p:nvGrpSpPr>
          <p:grpSpPr bwMode="auto">
            <a:xfrm>
              <a:off x="1655765" y="5527335"/>
              <a:ext cx="2359100" cy="1162712"/>
              <a:chOff x="3761" y="2600"/>
              <a:chExt cx="1331" cy="656"/>
            </a:xfrm>
          </p:grpSpPr>
          <p:sp>
            <p:nvSpPr>
              <p:cNvPr id="2547" name="Line 809"/>
              <p:cNvSpPr>
                <a:spLocks noChangeShapeType="1"/>
              </p:cNvSpPr>
              <p:nvPr/>
            </p:nvSpPr>
            <p:spPr bwMode="auto">
              <a:xfrm flipV="1">
                <a:off x="4134" y="3045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8" name="Line 810"/>
              <p:cNvSpPr>
                <a:spLocks noChangeShapeType="1"/>
              </p:cNvSpPr>
              <p:nvPr/>
            </p:nvSpPr>
            <p:spPr bwMode="auto">
              <a:xfrm flipV="1">
                <a:off x="4134" y="3059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9" name="Rectangle 811"/>
              <p:cNvSpPr>
                <a:spLocks noChangeArrowheads="1"/>
              </p:cNvSpPr>
              <p:nvPr/>
            </p:nvSpPr>
            <p:spPr bwMode="auto">
              <a:xfrm>
                <a:off x="4131" y="2976"/>
                <a:ext cx="50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0" name="Freeform 812"/>
              <p:cNvSpPr>
                <a:spLocks/>
              </p:cNvSpPr>
              <p:nvPr/>
            </p:nvSpPr>
            <p:spPr bwMode="auto">
              <a:xfrm>
                <a:off x="4181" y="2959"/>
                <a:ext cx="17" cy="142"/>
              </a:xfrm>
              <a:custGeom>
                <a:avLst/>
                <a:gdLst>
                  <a:gd name="T0" fmla="*/ 0 w 17"/>
                  <a:gd name="T1" fmla="*/ 17 h 142"/>
                  <a:gd name="T2" fmla="*/ 17 w 17"/>
                  <a:gd name="T3" fmla="*/ 0 h 142"/>
                  <a:gd name="T4" fmla="*/ 17 w 17"/>
                  <a:gd name="T5" fmla="*/ 125 h 142"/>
                  <a:gd name="T6" fmla="*/ 0 w 17"/>
                  <a:gd name="T7" fmla="*/ 142 h 142"/>
                  <a:gd name="T8" fmla="*/ 0 w 17"/>
                  <a:gd name="T9" fmla="*/ 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2">
                    <a:moveTo>
                      <a:pt x="0" y="17"/>
                    </a:moveTo>
                    <a:lnTo>
                      <a:pt x="17" y="0"/>
                    </a:lnTo>
                    <a:lnTo>
                      <a:pt x="17" y="125"/>
                    </a:lnTo>
                    <a:lnTo>
                      <a:pt x="0" y="14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1" name="Freeform 813"/>
              <p:cNvSpPr>
                <a:spLocks/>
              </p:cNvSpPr>
              <p:nvPr/>
            </p:nvSpPr>
            <p:spPr bwMode="auto">
              <a:xfrm>
                <a:off x="4131" y="2959"/>
                <a:ext cx="67" cy="17"/>
              </a:xfrm>
              <a:custGeom>
                <a:avLst/>
                <a:gdLst>
                  <a:gd name="T0" fmla="*/ 0 w 67"/>
                  <a:gd name="T1" fmla="*/ 17 h 17"/>
                  <a:gd name="T2" fmla="*/ 17 w 67"/>
                  <a:gd name="T3" fmla="*/ 0 h 17"/>
                  <a:gd name="T4" fmla="*/ 67 w 67"/>
                  <a:gd name="T5" fmla="*/ 0 h 17"/>
                  <a:gd name="T6" fmla="*/ 50 w 67"/>
                  <a:gd name="T7" fmla="*/ 17 h 17"/>
                  <a:gd name="T8" fmla="*/ 0 w 6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7">
                    <a:moveTo>
                      <a:pt x="0" y="17"/>
                    </a:moveTo>
                    <a:lnTo>
                      <a:pt x="17" y="0"/>
                    </a:lnTo>
                    <a:lnTo>
                      <a:pt x="67" y="0"/>
                    </a:lnTo>
                    <a:lnTo>
                      <a:pt x="5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2" name="Freeform 814"/>
              <p:cNvSpPr>
                <a:spLocks/>
              </p:cNvSpPr>
              <p:nvPr/>
            </p:nvSpPr>
            <p:spPr bwMode="auto">
              <a:xfrm>
                <a:off x="4131" y="2959"/>
                <a:ext cx="67" cy="142"/>
              </a:xfrm>
              <a:custGeom>
                <a:avLst/>
                <a:gdLst>
                  <a:gd name="T0" fmla="*/ 0 w 67"/>
                  <a:gd name="T1" fmla="*/ 17 h 142"/>
                  <a:gd name="T2" fmla="*/ 17 w 67"/>
                  <a:gd name="T3" fmla="*/ 0 h 142"/>
                  <a:gd name="T4" fmla="*/ 67 w 67"/>
                  <a:gd name="T5" fmla="*/ 0 h 142"/>
                  <a:gd name="T6" fmla="*/ 67 w 67"/>
                  <a:gd name="T7" fmla="*/ 125 h 142"/>
                  <a:gd name="T8" fmla="*/ 50 w 67"/>
                  <a:gd name="T9" fmla="*/ 142 h 142"/>
                  <a:gd name="T10" fmla="*/ 0 w 67"/>
                  <a:gd name="T11" fmla="*/ 142 h 142"/>
                  <a:gd name="T12" fmla="*/ 0 w 67"/>
                  <a:gd name="T13" fmla="*/ 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42">
                    <a:moveTo>
                      <a:pt x="0" y="17"/>
                    </a:moveTo>
                    <a:lnTo>
                      <a:pt x="17" y="0"/>
                    </a:lnTo>
                    <a:lnTo>
                      <a:pt x="67" y="0"/>
                    </a:lnTo>
                    <a:lnTo>
                      <a:pt x="67" y="125"/>
                    </a:lnTo>
                    <a:lnTo>
                      <a:pt x="50" y="142"/>
                    </a:lnTo>
                    <a:lnTo>
                      <a:pt x="0" y="142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3" name="Freeform 815"/>
              <p:cNvSpPr>
                <a:spLocks/>
              </p:cNvSpPr>
              <p:nvPr/>
            </p:nvSpPr>
            <p:spPr bwMode="auto">
              <a:xfrm>
                <a:off x="4131" y="2959"/>
                <a:ext cx="67" cy="17"/>
              </a:xfrm>
              <a:custGeom>
                <a:avLst/>
                <a:gdLst>
                  <a:gd name="T0" fmla="*/ 0 w 67"/>
                  <a:gd name="T1" fmla="*/ 17 h 17"/>
                  <a:gd name="T2" fmla="*/ 50 w 67"/>
                  <a:gd name="T3" fmla="*/ 17 h 17"/>
                  <a:gd name="T4" fmla="*/ 67 w 67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17">
                    <a:moveTo>
                      <a:pt x="0" y="17"/>
                    </a:moveTo>
                    <a:lnTo>
                      <a:pt x="50" y="17"/>
                    </a:lnTo>
                    <a:lnTo>
                      <a:pt x="67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4" name="Line 816"/>
              <p:cNvSpPr>
                <a:spLocks noChangeShapeType="1"/>
              </p:cNvSpPr>
              <p:nvPr/>
            </p:nvSpPr>
            <p:spPr bwMode="auto">
              <a:xfrm>
                <a:off x="4181" y="2976"/>
                <a:ext cx="0" cy="12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5" name="Line 817"/>
              <p:cNvSpPr>
                <a:spLocks noChangeShapeType="1"/>
              </p:cNvSpPr>
              <p:nvPr/>
            </p:nvSpPr>
            <p:spPr bwMode="auto">
              <a:xfrm>
                <a:off x="4131" y="308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6" name="Line 818"/>
              <p:cNvSpPr>
                <a:spLocks noChangeShapeType="1"/>
              </p:cNvSpPr>
              <p:nvPr/>
            </p:nvSpPr>
            <p:spPr bwMode="auto">
              <a:xfrm>
                <a:off x="4131" y="306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7" name="Line 819"/>
              <p:cNvSpPr>
                <a:spLocks noChangeShapeType="1"/>
              </p:cNvSpPr>
              <p:nvPr/>
            </p:nvSpPr>
            <p:spPr bwMode="auto">
              <a:xfrm>
                <a:off x="4131" y="305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8" name="Line 820"/>
              <p:cNvSpPr>
                <a:spLocks noChangeShapeType="1"/>
              </p:cNvSpPr>
              <p:nvPr/>
            </p:nvSpPr>
            <p:spPr bwMode="auto">
              <a:xfrm>
                <a:off x="4131" y="303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9" name="Line 821"/>
              <p:cNvSpPr>
                <a:spLocks noChangeShapeType="1"/>
              </p:cNvSpPr>
              <p:nvPr/>
            </p:nvSpPr>
            <p:spPr bwMode="auto">
              <a:xfrm>
                <a:off x="4131" y="301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0" name="Line 822"/>
              <p:cNvSpPr>
                <a:spLocks noChangeShapeType="1"/>
              </p:cNvSpPr>
              <p:nvPr/>
            </p:nvSpPr>
            <p:spPr bwMode="auto">
              <a:xfrm>
                <a:off x="4131" y="300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1" name="Line 823"/>
              <p:cNvSpPr>
                <a:spLocks noChangeShapeType="1"/>
              </p:cNvSpPr>
              <p:nvPr/>
            </p:nvSpPr>
            <p:spPr bwMode="auto">
              <a:xfrm flipV="1">
                <a:off x="4181" y="2989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2" name="Line 824"/>
              <p:cNvSpPr>
                <a:spLocks noChangeShapeType="1"/>
              </p:cNvSpPr>
              <p:nvPr/>
            </p:nvSpPr>
            <p:spPr bwMode="auto">
              <a:xfrm flipV="1">
                <a:off x="4181" y="3003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3" name="Line 825"/>
              <p:cNvSpPr>
                <a:spLocks noChangeShapeType="1"/>
              </p:cNvSpPr>
              <p:nvPr/>
            </p:nvSpPr>
            <p:spPr bwMode="auto">
              <a:xfrm flipV="1">
                <a:off x="4181" y="3020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4" name="Line 826"/>
              <p:cNvSpPr>
                <a:spLocks noChangeShapeType="1"/>
              </p:cNvSpPr>
              <p:nvPr/>
            </p:nvSpPr>
            <p:spPr bwMode="auto">
              <a:xfrm flipV="1">
                <a:off x="4181" y="3037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5" name="Line 827"/>
              <p:cNvSpPr>
                <a:spLocks noChangeShapeType="1"/>
              </p:cNvSpPr>
              <p:nvPr/>
            </p:nvSpPr>
            <p:spPr bwMode="auto">
              <a:xfrm flipV="1">
                <a:off x="4181" y="3056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6" name="Line 828"/>
              <p:cNvSpPr>
                <a:spLocks noChangeShapeType="1"/>
              </p:cNvSpPr>
              <p:nvPr/>
            </p:nvSpPr>
            <p:spPr bwMode="auto">
              <a:xfrm flipV="1">
                <a:off x="4181" y="3073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7" name="Rectangle 829"/>
              <p:cNvSpPr>
                <a:spLocks noChangeArrowheads="1"/>
              </p:cNvSpPr>
              <p:nvPr/>
            </p:nvSpPr>
            <p:spPr bwMode="auto">
              <a:xfrm>
                <a:off x="4101" y="2841"/>
                <a:ext cx="48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8" name="Freeform 830"/>
              <p:cNvSpPr>
                <a:spLocks/>
              </p:cNvSpPr>
              <p:nvPr/>
            </p:nvSpPr>
            <p:spPr bwMode="auto">
              <a:xfrm>
                <a:off x="4149" y="2825"/>
                <a:ext cx="16" cy="142"/>
              </a:xfrm>
              <a:custGeom>
                <a:avLst/>
                <a:gdLst>
                  <a:gd name="T0" fmla="*/ 0 w 16"/>
                  <a:gd name="T1" fmla="*/ 16 h 142"/>
                  <a:gd name="T2" fmla="*/ 16 w 16"/>
                  <a:gd name="T3" fmla="*/ 0 h 142"/>
                  <a:gd name="T4" fmla="*/ 16 w 16"/>
                  <a:gd name="T5" fmla="*/ 126 h 142"/>
                  <a:gd name="T6" fmla="*/ 0 w 16"/>
                  <a:gd name="T7" fmla="*/ 142 h 142"/>
                  <a:gd name="T8" fmla="*/ 0 w 16"/>
                  <a:gd name="T9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2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6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9" name="Freeform 831"/>
              <p:cNvSpPr>
                <a:spLocks/>
              </p:cNvSpPr>
              <p:nvPr/>
            </p:nvSpPr>
            <p:spPr bwMode="auto">
              <a:xfrm>
                <a:off x="4101" y="2825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0" name="Freeform 832"/>
              <p:cNvSpPr>
                <a:spLocks/>
              </p:cNvSpPr>
              <p:nvPr/>
            </p:nvSpPr>
            <p:spPr bwMode="auto">
              <a:xfrm>
                <a:off x="4101" y="2825"/>
                <a:ext cx="64" cy="142"/>
              </a:xfrm>
              <a:custGeom>
                <a:avLst/>
                <a:gdLst>
                  <a:gd name="T0" fmla="*/ 0 w 64"/>
                  <a:gd name="T1" fmla="*/ 16 h 142"/>
                  <a:gd name="T2" fmla="*/ 16 w 64"/>
                  <a:gd name="T3" fmla="*/ 0 h 142"/>
                  <a:gd name="T4" fmla="*/ 64 w 64"/>
                  <a:gd name="T5" fmla="*/ 0 h 142"/>
                  <a:gd name="T6" fmla="*/ 64 w 64"/>
                  <a:gd name="T7" fmla="*/ 126 h 142"/>
                  <a:gd name="T8" fmla="*/ 48 w 64"/>
                  <a:gd name="T9" fmla="*/ 142 h 142"/>
                  <a:gd name="T10" fmla="*/ 0 w 64"/>
                  <a:gd name="T11" fmla="*/ 142 h 142"/>
                  <a:gd name="T12" fmla="*/ 0 w 64"/>
                  <a:gd name="T13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2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6"/>
                    </a:lnTo>
                    <a:lnTo>
                      <a:pt x="48" y="142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1" name="Freeform 833"/>
              <p:cNvSpPr>
                <a:spLocks/>
              </p:cNvSpPr>
              <p:nvPr/>
            </p:nvSpPr>
            <p:spPr bwMode="auto">
              <a:xfrm>
                <a:off x="4101" y="2825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2" name="Line 834"/>
              <p:cNvSpPr>
                <a:spLocks noChangeShapeType="1"/>
              </p:cNvSpPr>
              <p:nvPr/>
            </p:nvSpPr>
            <p:spPr bwMode="auto">
              <a:xfrm>
                <a:off x="4149" y="2841"/>
                <a:ext cx="0" cy="12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3" name="Line 835"/>
              <p:cNvSpPr>
                <a:spLocks noChangeShapeType="1"/>
              </p:cNvSpPr>
              <p:nvPr/>
            </p:nvSpPr>
            <p:spPr bwMode="auto">
              <a:xfrm>
                <a:off x="4101" y="2948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4" name="Line 836"/>
              <p:cNvSpPr>
                <a:spLocks noChangeShapeType="1"/>
              </p:cNvSpPr>
              <p:nvPr/>
            </p:nvSpPr>
            <p:spPr bwMode="auto">
              <a:xfrm>
                <a:off x="4101" y="2931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5" name="Line 837"/>
              <p:cNvSpPr>
                <a:spLocks noChangeShapeType="1"/>
              </p:cNvSpPr>
              <p:nvPr/>
            </p:nvSpPr>
            <p:spPr bwMode="auto">
              <a:xfrm>
                <a:off x="4101" y="291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6" name="Line 838"/>
              <p:cNvSpPr>
                <a:spLocks noChangeShapeType="1"/>
              </p:cNvSpPr>
              <p:nvPr/>
            </p:nvSpPr>
            <p:spPr bwMode="auto">
              <a:xfrm>
                <a:off x="4101" y="290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7" name="Line 839"/>
              <p:cNvSpPr>
                <a:spLocks noChangeShapeType="1"/>
              </p:cNvSpPr>
              <p:nvPr/>
            </p:nvSpPr>
            <p:spPr bwMode="auto">
              <a:xfrm>
                <a:off x="4101" y="288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8" name="Line 840"/>
              <p:cNvSpPr>
                <a:spLocks noChangeShapeType="1"/>
              </p:cNvSpPr>
              <p:nvPr/>
            </p:nvSpPr>
            <p:spPr bwMode="auto">
              <a:xfrm>
                <a:off x="4101" y="286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9" name="Line 841"/>
              <p:cNvSpPr>
                <a:spLocks noChangeShapeType="1"/>
              </p:cNvSpPr>
              <p:nvPr/>
            </p:nvSpPr>
            <p:spPr bwMode="auto">
              <a:xfrm flipV="1">
                <a:off x="4148" y="2842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0" name="Line 842"/>
              <p:cNvSpPr>
                <a:spLocks noChangeShapeType="1"/>
              </p:cNvSpPr>
              <p:nvPr/>
            </p:nvSpPr>
            <p:spPr bwMode="auto">
              <a:xfrm flipV="1">
                <a:off x="4148" y="2859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1" name="Line 843"/>
              <p:cNvSpPr>
                <a:spLocks noChangeShapeType="1"/>
              </p:cNvSpPr>
              <p:nvPr/>
            </p:nvSpPr>
            <p:spPr bwMode="auto">
              <a:xfrm flipV="1">
                <a:off x="4148" y="2875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2" name="Line 844"/>
              <p:cNvSpPr>
                <a:spLocks noChangeShapeType="1"/>
              </p:cNvSpPr>
              <p:nvPr/>
            </p:nvSpPr>
            <p:spPr bwMode="auto">
              <a:xfrm flipV="1">
                <a:off x="4148" y="2892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3" name="Line 845"/>
              <p:cNvSpPr>
                <a:spLocks noChangeShapeType="1"/>
              </p:cNvSpPr>
              <p:nvPr/>
            </p:nvSpPr>
            <p:spPr bwMode="auto">
              <a:xfrm flipV="1">
                <a:off x="4148" y="2909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4" name="Line 846"/>
              <p:cNvSpPr>
                <a:spLocks noChangeShapeType="1"/>
              </p:cNvSpPr>
              <p:nvPr/>
            </p:nvSpPr>
            <p:spPr bwMode="auto">
              <a:xfrm flipV="1">
                <a:off x="4148" y="2925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5" name="Rectangle 847"/>
              <p:cNvSpPr>
                <a:spLocks noChangeArrowheads="1"/>
              </p:cNvSpPr>
              <p:nvPr/>
            </p:nvSpPr>
            <p:spPr bwMode="auto">
              <a:xfrm>
                <a:off x="4145" y="2842"/>
                <a:ext cx="50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6" name="Freeform 848"/>
              <p:cNvSpPr>
                <a:spLocks/>
              </p:cNvSpPr>
              <p:nvPr/>
            </p:nvSpPr>
            <p:spPr bwMode="auto">
              <a:xfrm>
                <a:off x="4195" y="2825"/>
                <a:ext cx="17" cy="142"/>
              </a:xfrm>
              <a:custGeom>
                <a:avLst/>
                <a:gdLst>
                  <a:gd name="T0" fmla="*/ 0 w 17"/>
                  <a:gd name="T1" fmla="*/ 17 h 142"/>
                  <a:gd name="T2" fmla="*/ 17 w 17"/>
                  <a:gd name="T3" fmla="*/ 0 h 142"/>
                  <a:gd name="T4" fmla="*/ 17 w 17"/>
                  <a:gd name="T5" fmla="*/ 125 h 142"/>
                  <a:gd name="T6" fmla="*/ 0 w 17"/>
                  <a:gd name="T7" fmla="*/ 142 h 142"/>
                  <a:gd name="T8" fmla="*/ 0 w 17"/>
                  <a:gd name="T9" fmla="*/ 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2">
                    <a:moveTo>
                      <a:pt x="0" y="17"/>
                    </a:moveTo>
                    <a:lnTo>
                      <a:pt x="17" y="0"/>
                    </a:lnTo>
                    <a:lnTo>
                      <a:pt x="17" y="125"/>
                    </a:lnTo>
                    <a:lnTo>
                      <a:pt x="0" y="14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7" name="Freeform 849"/>
              <p:cNvSpPr>
                <a:spLocks/>
              </p:cNvSpPr>
              <p:nvPr/>
            </p:nvSpPr>
            <p:spPr bwMode="auto">
              <a:xfrm>
                <a:off x="4145" y="2825"/>
                <a:ext cx="67" cy="17"/>
              </a:xfrm>
              <a:custGeom>
                <a:avLst/>
                <a:gdLst>
                  <a:gd name="T0" fmla="*/ 0 w 67"/>
                  <a:gd name="T1" fmla="*/ 17 h 17"/>
                  <a:gd name="T2" fmla="*/ 17 w 67"/>
                  <a:gd name="T3" fmla="*/ 0 h 17"/>
                  <a:gd name="T4" fmla="*/ 67 w 67"/>
                  <a:gd name="T5" fmla="*/ 0 h 17"/>
                  <a:gd name="T6" fmla="*/ 50 w 67"/>
                  <a:gd name="T7" fmla="*/ 17 h 17"/>
                  <a:gd name="T8" fmla="*/ 0 w 6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7">
                    <a:moveTo>
                      <a:pt x="0" y="17"/>
                    </a:moveTo>
                    <a:lnTo>
                      <a:pt x="17" y="0"/>
                    </a:lnTo>
                    <a:lnTo>
                      <a:pt x="67" y="0"/>
                    </a:lnTo>
                    <a:lnTo>
                      <a:pt x="5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8" name="Freeform 850"/>
              <p:cNvSpPr>
                <a:spLocks/>
              </p:cNvSpPr>
              <p:nvPr/>
            </p:nvSpPr>
            <p:spPr bwMode="auto">
              <a:xfrm>
                <a:off x="4145" y="2825"/>
                <a:ext cx="67" cy="142"/>
              </a:xfrm>
              <a:custGeom>
                <a:avLst/>
                <a:gdLst>
                  <a:gd name="T0" fmla="*/ 0 w 67"/>
                  <a:gd name="T1" fmla="*/ 17 h 142"/>
                  <a:gd name="T2" fmla="*/ 17 w 67"/>
                  <a:gd name="T3" fmla="*/ 0 h 142"/>
                  <a:gd name="T4" fmla="*/ 67 w 67"/>
                  <a:gd name="T5" fmla="*/ 0 h 142"/>
                  <a:gd name="T6" fmla="*/ 67 w 67"/>
                  <a:gd name="T7" fmla="*/ 125 h 142"/>
                  <a:gd name="T8" fmla="*/ 50 w 67"/>
                  <a:gd name="T9" fmla="*/ 142 h 142"/>
                  <a:gd name="T10" fmla="*/ 0 w 67"/>
                  <a:gd name="T11" fmla="*/ 142 h 142"/>
                  <a:gd name="T12" fmla="*/ 0 w 67"/>
                  <a:gd name="T13" fmla="*/ 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42">
                    <a:moveTo>
                      <a:pt x="0" y="17"/>
                    </a:moveTo>
                    <a:lnTo>
                      <a:pt x="17" y="0"/>
                    </a:lnTo>
                    <a:lnTo>
                      <a:pt x="67" y="0"/>
                    </a:lnTo>
                    <a:lnTo>
                      <a:pt x="67" y="125"/>
                    </a:lnTo>
                    <a:lnTo>
                      <a:pt x="50" y="142"/>
                    </a:lnTo>
                    <a:lnTo>
                      <a:pt x="0" y="142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9" name="Freeform 851"/>
              <p:cNvSpPr>
                <a:spLocks/>
              </p:cNvSpPr>
              <p:nvPr/>
            </p:nvSpPr>
            <p:spPr bwMode="auto">
              <a:xfrm>
                <a:off x="4145" y="2825"/>
                <a:ext cx="67" cy="17"/>
              </a:xfrm>
              <a:custGeom>
                <a:avLst/>
                <a:gdLst>
                  <a:gd name="T0" fmla="*/ 0 w 67"/>
                  <a:gd name="T1" fmla="*/ 17 h 17"/>
                  <a:gd name="T2" fmla="*/ 50 w 67"/>
                  <a:gd name="T3" fmla="*/ 17 h 17"/>
                  <a:gd name="T4" fmla="*/ 67 w 67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17">
                    <a:moveTo>
                      <a:pt x="0" y="17"/>
                    </a:moveTo>
                    <a:lnTo>
                      <a:pt x="50" y="17"/>
                    </a:lnTo>
                    <a:lnTo>
                      <a:pt x="67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0" name="Line 852"/>
              <p:cNvSpPr>
                <a:spLocks noChangeShapeType="1"/>
              </p:cNvSpPr>
              <p:nvPr/>
            </p:nvSpPr>
            <p:spPr bwMode="auto">
              <a:xfrm>
                <a:off x="4195" y="2842"/>
                <a:ext cx="0" cy="12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1" name="Line 853"/>
              <p:cNvSpPr>
                <a:spLocks noChangeShapeType="1"/>
              </p:cNvSpPr>
              <p:nvPr/>
            </p:nvSpPr>
            <p:spPr bwMode="auto">
              <a:xfrm>
                <a:off x="4145" y="2948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2" name="Line 854"/>
              <p:cNvSpPr>
                <a:spLocks noChangeShapeType="1"/>
              </p:cNvSpPr>
              <p:nvPr/>
            </p:nvSpPr>
            <p:spPr bwMode="auto">
              <a:xfrm>
                <a:off x="4145" y="2931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3" name="Line 855"/>
              <p:cNvSpPr>
                <a:spLocks noChangeShapeType="1"/>
              </p:cNvSpPr>
              <p:nvPr/>
            </p:nvSpPr>
            <p:spPr bwMode="auto">
              <a:xfrm>
                <a:off x="4145" y="291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4" name="Line 856"/>
              <p:cNvSpPr>
                <a:spLocks noChangeShapeType="1"/>
              </p:cNvSpPr>
              <p:nvPr/>
            </p:nvSpPr>
            <p:spPr bwMode="auto">
              <a:xfrm>
                <a:off x="4145" y="290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5" name="Line 857"/>
              <p:cNvSpPr>
                <a:spLocks noChangeShapeType="1"/>
              </p:cNvSpPr>
              <p:nvPr/>
            </p:nvSpPr>
            <p:spPr bwMode="auto">
              <a:xfrm>
                <a:off x="4145" y="288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6" name="Line 858"/>
              <p:cNvSpPr>
                <a:spLocks noChangeShapeType="1"/>
              </p:cNvSpPr>
              <p:nvPr/>
            </p:nvSpPr>
            <p:spPr bwMode="auto">
              <a:xfrm>
                <a:off x="4145" y="286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7" name="Line 859"/>
              <p:cNvSpPr>
                <a:spLocks noChangeShapeType="1"/>
              </p:cNvSpPr>
              <p:nvPr/>
            </p:nvSpPr>
            <p:spPr bwMode="auto">
              <a:xfrm flipV="1">
                <a:off x="4195" y="2853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8" name="Line 860"/>
              <p:cNvSpPr>
                <a:spLocks noChangeShapeType="1"/>
              </p:cNvSpPr>
              <p:nvPr/>
            </p:nvSpPr>
            <p:spPr bwMode="auto">
              <a:xfrm flipV="1">
                <a:off x="4195" y="2870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9" name="Line 861"/>
              <p:cNvSpPr>
                <a:spLocks noChangeShapeType="1"/>
              </p:cNvSpPr>
              <p:nvPr/>
            </p:nvSpPr>
            <p:spPr bwMode="auto">
              <a:xfrm flipV="1">
                <a:off x="4195" y="2886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0" name="Line 862"/>
              <p:cNvSpPr>
                <a:spLocks noChangeShapeType="1"/>
              </p:cNvSpPr>
              <p:nvPr/>
            </p:nvSpPr>
            <p:spPr bwMode="auto">
              <a:xfrm flipV="1">
                <a:off x="4195" y="2903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1" name="Line 863"/>
              <p:cNvSpPr>
                <a:spLocks noChangeShapeType="1"/>
              </p:cNvSpPr>
              <p:nvPr/>
            </p:nvSpPr>
            <p:spPr bwMode="auto">
              <a:xfrm flipV="1">
                <a:off x="4195" y="2920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2" name="Line 864"/>
              <p:cNvSpPr>
                <a:spLocks noChangeShapeType="1"/>
              </p:cNvSpPr>
              <p:nvPr/>
            </p:nvSpPr>
            <p:spPr bwMode="auto">
              <a:xfrm flipV="1">
                <a:off x="4195" y="2936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3" name="Rectangle 865"/>
              <p:cNvSpPr>
                <a:spLocks noChangeArrowheads="1"/>
              </p:cNvSpPr>
              <p:nvPr/>
            </p:nvSpPr>
            <p:spPr bwMode="auto">
              <a:xfrm>
                <a:off x="4087" y="2853"/>
                <a:ext cx="48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4" name="Freeform 866"/>
              <p:cNvSpPr>
                <a:spLocks/>
              </p:cNvSpPr>
              <p:nvPr/>
            </p:nvSpPr>
            <p:spPr bwMode="auto">
              <a:xfrm>
                <a:off x="4135" y="2836"/>
                <a:ext cx="16" cy="142"/>
              </a:xfrm>
              <a:custGeom>
                <a:avLst/>
                <a:gdLst>
                  <a:gd name="T0" fmla="*/ 0 w 16"/>
                  <a:gd name="T1" fmla="*/ 17 h 142"/>
                  <a:gd name="T2" fmla="*/ 16 w 16"/>
                  <a:gd name="T3" fmla="*/ 0 h 142"/>
                  <a:gd name="T4" fmla="*/ 16 w 16"/>
                  <a:gd name="T5" fmla="*/ 126 h 142"/>
                  <a:gd name="T6" fmla="*/ 0 w 16"/>
                  <a:gd name="T7" fmla="*/ 142 h 142"/>
                  <a:gd name="T8" fmla="*/ 0 w 16"/>
                  <a:gd name="T9" fmla="*/ 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2">
                    <a:moveTo>
                      <a:pt x="0" y="17"/>
                    </a:moveTo>
                    <a:lnTo>
                      <a:pt x="16" y="0"/>
                    </a:lnTo>
                    <a:lnTo>
                      <a:pt x="16" y="126"/>
                    </a:lnTo>
                    <a:lnTo>
                      <a:pt x="0" y="14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5" name="Freeform 867"/>
              <p:cNvSpPr>
                <a:spLocks/>
              </p:cNvSpPr>
              <p:nvPr/>
            </p:nvSpPr>
            <p:spPr bwMode="auto">
              <a:xfrm>
                <a:off x="4087" y="2836"/>
                <a:ext cx="64" cy="17"/>
              </a:xfrm>
              <a:custGeom>
                <a:avLst/>
                <a:gdLst>
                  <a:gd name="T0" fmla="*/ 0 w 64"/>
                  <a:gd name="T1" fmla="*/ 17 h 17"/>
                  <a:gd name="T2" fmla="*/ 16 w 64"/>
                  <a:gd name="T3" fmla="*/ 0 h 17"/>
                  <a:gd name="T4" fmla="*/ 64 w 64"/>
                  <a:gd name="T5" fmla="*/ 0 h 17"/>
                  <a:gd name="T6" fmla="*/ 48 w 64"/>
                  <a:gd name="T7" fmla="*/ 17 h 17"/>
                  <a:gd name="T8" fmla="*/ 0 w 6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7">
                    <a:moveTo>
                      <a:pt x="0" y="17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6" name="Freeform 868"/>
              <p:cNvSpPr>
                <a:spLocks/>
              </p:cNvSpPr>
              <p:nvPr/>
            </p:nvSpPr>
            <p:spPr bwMode="auto">
              <a:xfrm>
                <a:off x="4087" y="2836"/>
                <a:ext cx="64" cy="142"/>
              </a:xfrm>
              <a:custGeom>
                <a:avLst/>
                <a:gdLst>
                  <a:gd name="T0" fmla="*/ 0 w 64"/>
                  <a:gd name="T1" fmla="*/ 17 h 142"/>
                  <a:gd name="T2" fmla="*/ 16 w 64"/>
                  <a:gd name="T3" fmla="*/ 0 h 142"/>
                  <a:gd name="T4" fmla="*/ 64 w 64"/>
                  <a:gd name="T5" fmla="*/ 0 h 142"/>
                  <a:gd name="T6" fmla="*/ 64 w 64"/>
                  <a:gd name="T7" fmla="*/ 126 h 142"/>
                  <a:gd name="T8" fmla="*/ 48 w 64"/>
                  <a:gd name="T9" fmla="*/ 142 h 142"/>
                  <a:gd name="T10" fmla="*/ 0 w 64"/>
                  <a:gd name="T11" fmla="*/ 142 h 142"/>
                  <a:gd name="T12" fmla="*/ 0 w 64"/>
                  <a:gd name="T13" fmla="*/ 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2">
                    <a:moveTo>
                      <a:pt x="0" y="17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6"/>
                    </a:lnTo>
                    <a:lnTo>
                      <a:pt x="48" y="142"/>
                    </a:lnTo>
                    <a:lnTo>
                      <a:pt x="0" y="142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7" name="Freeform 869"/>
              <p:cNvSpPr>
                <a:spLocks/>
              </p:cNvSpPr>
              <p:nvPr/>
            </p:nvSpPr>
            <p:spPr bwMode="auto">
              <a:xfrm>
                <a:off x="4087" y="2836"/>
                <a:ext cx="64" cy="17"/>
              </a:xfrm>
              <a:custGeom>
                <a:avLst/>
                <a:gdLst>
                  <a:gd name="T0" fmla="*/ 0 w 64"/>
                  <a:gd name="T1" fmla="*/ 17 h 17"/>
                  <a:gd name="T2" fmla="*/ 48 w 64"/>
                  <a:gd name="T3" fmla="*/ 17 h 17"/>
                  <a:gd name="T4" fmla="*/ 64 w 6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17"/>
                    </a:moveTo>
                    <a:lnTo>
                      <a:pt x="48" y="17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8" name="Line 870"/>
              <p:cNvSpPr>
                <a:spLocks noChangeShapeType="1"/>
              </p:cNvSpPr>
              <p:nvPr/>
            </p:nvSpPr>
            <p:spPr bwMode="auto">
              <a:xfrm>
                <a:off x="4135" y="2853"/>
                <a:ext cx="0" cy="12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9" name="Line 871"/>
              <p:cNvSpPr>
                <a:spLocks noChangeShapeType="1"/>
              </p:cNvSpPr>
              <p:nvPr/>
            </p:nvSpPr>
            <p:spPr bwMode="auto">
              <a:xfrm>
                <a:off x="4087" y="295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0" name="Line 872"/>
              <p:cNvSpPr>
                <a:spLocks noChangeShapeType="1"/>
              </p:cNvSpPr>
              <p:nvPr/>
            </p:nvSpPr>
            <p:spPr bwMode="auto">
              <a:xfrm>
                <a:off x="4087" y="2942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1" name="Line 873"/>
              <p:cNvSpPr>
                <a:spLocks noChangeShapeType="1"/>
              </p:cNvSpPr>
              <p:nvPr/>
            </p:nvSpPr>
            <p:spPr bwMode="auto">
              <a:xfrm>
                <a:off x="4087" y="2925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2" name="Line 874"/>
              <p:cNvSpPr>
                <a:spLocks noChangeShapeType="1"/>
              </p:cNvSpPr>
              <p:nvPr/>
            </p:nvSpPr>
            <p:spPr bwMode="auto">
              <a:xfrm>
                <a:off x="4087" y="2911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3" name="Line 875"/>
              <p:cNvSpPr>
                <a:spLocks noChangeShapeType="1"/>
              </p:cNvSpPr>
              <p:nvPr/>
            </p:nvSpPr>
            <p:spPr bwMode="auto">
              <a:xfrm>
                <a:off x="4087" y="2895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4" name="Line 876"/>
              <p:cNvSpPr>
                <a:spLocks noChangeShapeType="1"/>
              </p:cNvSpPr>
              <p:nvPr/>
            </p:nvSpPr>
            <p:spPr bwMode="auto">
              <a:xfrm>
                <a:off x="4087" y="2878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5" name="Line 877"/>
              <p:cNvSpPr>
                <a:spLocks noChangeShapeType="1"/>
              </p:cNvSpPr>
              <p:nvPr/>
            </p:nvSpPr>
            <p:spPr bwMode="auto">
              <a:xfrm flipV="1">
                <a:off x="4134" y="2853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6" name="Line 878"/>
              <p:cNvSpPr>
                <a:spLocks noChangeShapeType="1"/>
              </p:cNvSpPr>
              <p:nvPr/>
            </p:nvSpPr>
            <p:spPr bwMode="auto">
              <a:xfrm flipV="1">
                <a:off x="4134" y="2870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7" name="Line 879"/>
              <p:cNvSpPr>
                <a:spLocks noChangeShapeType="1"/>
              </p:cNvSpPr>
              <p:nvPr/>
            </p:nvSpPr>
            <p:spPr bwMode="auto">
              <a:xfrm flipV="1">
                <a:off x="4134" y="2886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8" name="Line 880"/>
              <p:cNvSpPr>
                <a:spLocks noChangeShapeType="1"/>
              </p:cNvSpPr>
              <p:nvPr/>
            </p:nvSpPr>
            <p:spPr bwMode="auto">
              <a:xfrm flipV="1">
                <a:off x="4134" y="2903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9" name="Line 881"/>
              <p:cNvSpPr>
                <a:spLocks noChangeShapeType="1"/>
              </p:cNvSpPr>
              <p:nvPr/>
            </p:nvSpPr>
            <p:spPr bwMode="auto">
              <a:xfrm flipV="1">
                <a:off x="4134" y="2920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0" name="Line 882"/>
              <p:cNvSpPr>
                <a:spLocks noChangeShapeType="1"/>
              </p:cNvSpPr>
              <p:nvPr/>
            </p:nvSpPr>
            <p:spPr bwMode="auto">
              <a:xfrm flipV="1">
                <a:off x="4134" y="2936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1" name="Rectangle 883"/>
              <p:cNvSpPr>
                <a:spLocks noChangeArrowheads="1"/>
              </p:cNvSpPr>
              <p:nvPr/>
            </p:nvSpPr>
            <p:spPr bwMode="auto">
              <a:xfrm>
                <a:off x="4131" y="2853"/>
                <a:ext cx="50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2" name="Freeform 884"/>
              <p:cNvSpPr>
                <a:spLocks/>
              </p:cNvSpPr>
              <p:nvPr/>
            </p:nvSpPr>
            <p:spPr bwMode="auto">
              <a:xfrm>
                <a:off x="4181" y="2836"/>
                <a:ext cx="17" cy="142"/>
              </a:xfrm>
              <a:custGeom>
                <a:avLst/>
                <a:gdLst>
                  <a:gd name="T0" fmla="*/ 0 w 17"/>
                  <a:gd name="T1" fmla="*/ 17 h 142"/>
                  <a:gd name="T2" fmla="*/ 17 w 17"/>
                  <a:gd name="T3" fmla="*/ 0 h 142"/>
                  <a:gd name="T4" fmla="*/ 17 w 17"/>
                  <a:gd name="T5" fmla="*/ 125 h 142"/>
                  <a:gd name="T6" fmla="*/ 0 w 17"/>
                  <a:gd name="T7" fmla="*/ 142 h 142"/>
                  <a:gd name="T8" fmla="*/ 0 w 17"/>
                  <a:gd name="T9" fmla="*/ 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2">
                    <a:moveTo>
                      <a:pt x="0" y="17"/>
                    </a:moveTo>
                    <a:lnTo>
                      <a:pt x="17" y="0"/>
                    </a:lnTo>
                    <a:lnTo>
                      <a:pt x="17" y="125"/>
                    </a:lnTo>
                    <a:lnTo>
                      <a:pt x="0" y="14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3" name="Freeform 885"/>
              <p:cNvSpPr>
                <a:spLocks/>
              </p:cNvSpPr>
              <p:nvPr/>
            </p:nvSpPr>
            <p:spPr bwMode="auto">
              <a:xfrm>
                <a:off x="4131" y="2836"/>
                <a:ext cx="67" cy="17"/>
              </a:xfrm>
              <a:custGeom>
                <a:avLst/>
                <a:gdLst>
                  <a:gd name="T0" fmla="*/ 0 w 67"/>
                  <a:gd name="T1" fmla="*/ 17 h 17"/>
                  <a:gd name="T2" fmla="*/ 17 w 67"/>
                  <a:gd name="T3" fmla="*/ 0 h 17"/>
                  <a:gd name="T4" fmla="*/ 67 w 67"/>
                  <a:gd name="T5" fmla="*/ 0 h 17"/>
                  <a:gd name="T6" fmla="*/ 50 w 67"/>
                  <a:gd name="T7" fmla="*/ 17 h 17"/>
                  <a:gd name="T8" fmla="*/ 0 w 6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7">
                    <a:moveTo>
                      <a:pt x="0" y="17"/>
                    </a:moveTo>
                    <a:lnTo>
                      <a:pt x="17" y="0"/>
                    </a:lnTo>
                    <a:lnTo>
                      <a:pt x="67" y="0"/>
                    </a:lnTo>
                    <a:lnTo>
                      <a:pt x="5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4" name="Freeform 886"/>
              <p:cNvSpPr>
                <a:spLocks/>
              </p:cNvSpPr>
              <p:nvPr/>
            </p:nvSpPr>
            <p:spPr bwMode="auto">
              <a:xfrm>
                <a:off x="4131" y="2836"/>
                <a:ext cx="67" cy="142"/>
              </a:xfrm>
              <a:custGeom>
                <a:avLst/>
                <a:gdLst>
                  <a:gd name="T0" fmla="*/ 0 w 67"/>
                  <a:gd name="T1" fmla="*/ 17 h 142"/>
                  <a:gd name="T2" fmla="*/ 17 w 67"/>
                  <a:gd name="T3" fmla="*/ 0 h 142"/>
                  <a:gd name="T4" fmla="*/ 67 w 67"/>
                  <a:gd name="T5" fmla="*/ 0 h 142"/>
                  <a:gd name="T6" fmla="*/ 67 w 67"/>
                  <a:gd name="T7" fmla="*/ 125 h 142"/>
                  <a:gd name="T8" fmla="*/ 50 w 67"/>
                  <a:gd name="T9" fmla="*/ 142 h 142"/>
                  <a:gd name="T10" fmla="*/ 0 w 67"/>
                  <a:gd name="T11" fmla="*/ 142 h 142"/>
                  <a:gd name="T12" fmla="*/ 0 w 67"/>
                  <a:gd name="T13" fmla="*/ 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42">
                    <a:moveTo>
                      <a:pt x="0" y="17"/>
                    </a:moveTo>
                    <a:lnTo>
                      <a:pt x="17" y="0"/>
                    </a:lnTo>
                    <a:lnTo>
                      <a:pt x="67" y="0"/>
                    </a:lnTo>
                    <a:lnTo>
                      <a:pt x="67" y="125"/>
                    </a:lnTo>
                    <a:lnTo>
                      <a:pt x="50" y="142"/>
                    </a:lnTo>
                    <a:lnTo>
                      <a:pt x="0" y="142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5" name="Freeform 887"/>
              <p:cNvSpPr>
                <a:spLocks/>
              </p:cNvSpPr>
              <p:nvPr/>
            </p:nvSpPr>
            <p:spPr bwMode="auto">
              <a:xfrm>
                <a:off x="4131" y="2836"/>
                <a:ext cx="67" cy="17"/>
              </a:xfrm>
              <a:custGeom>
                <a:avLst/>
                <a:gdLst>
                  <a:gd name="T0" fmla="*/ 0 w 67"/>
                  <a:gd name="T1" fmla="*/ 17 h 17"/>
                  <a:gd name="T2" fmla="*/ 50 w 67"/>
                  <a:gd name="T3" fmla="*/ 17 h 17"/>
                  <a:gd name="T4" fmla="*/ 67 w 67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17">
                    <a:moveTo>
                      <a:pt x="0" y="17"/>
                    </a:moveTo>
                    <a:lnTo>
                      <a:pt x="50" y="17"/>
                    </a:lnTo>
                    <a:lnTo>
                      <a:pt x="67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6" name="Line 888"/>
              <p:cNvSpPr>
                <a:spLocks noChangeShapeType="1"/>
              </p:cNvSpPr>
              <p:nvPr/>
            </p:nvSpPr>
            <p:spPr bwMode="auto">
              <a:xfrm>
                <a:off x="4181" y="2853"/>
                <a:ext cx="0" cy="12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7" name="Line 889"/>
              <p:cNvSpPr>
                <a:spLocks noChangeShapeType="1"/>
              </p:cNvSpPr>
              <p:nvPr/>
            </p:nvSpPr>
            <p:spPr bwMode="auto">
              <a:xfrm>
                <a:off x="4131" y="295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8" name="Line 890"/>
              <p:cNvSpPr>
                <a:spLocks noChangeShapeType="1"/>
              </p:cNvSpPr>
              <p:nvPr/>
            </p:nvSpPr>
            <p:spPr bwMode="auto">
              <a:xfrm>
                <a:off x="4131" y="2942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9" name="Line 891"/>
              <p:cNvSpPr>
                <a:spLocks noChangeShapeType="1"/>
              </p:cNvSpPr>
              <p:nvPr/>
            </p:nvSpPr>
            <p:spPr bwMode="auto">
              <a:xfrm>
                <a:off x="4131" y="2925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0" name="Line 892"/>
              <p:cNvSpPr>
                <a:spLocks noChangeShapeType="1"/>
              </p:cNvSpPr>
              <p:nvPr/>
            </p:nvSpPr>
            <p:spPr bwMode="auto">
              <a:xfrm>
                <a:off x="4131" y="2911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1" name="Line 893"/>
              <p:cNvSpPr>
                <a:spLocks noChangeShapeType="1"/>
              </p:cNvSpPr>
              <p:nvPr/>
            </p:nvSpPr>
            <p:spPr bwMode="auto">
              <a:xfrm>
                <a:off x="4131" y="2895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2" name="Line 894"/>
              <p:cNvSpPr>
                <a:spLocks noChangeShapeType="1"/>
              </p:cNvSpPr>
              <p:nvPr/>
            </p:nvSpPr>
            <p:spPr bwMode="auto">
              <a:xfrm>
                <a:off x="4131" y="2878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3" name="Line 895"/>
              <p:cNvSpPr>
                <a:spLocks noChangeShapeType="1"/>
              </p:cNvSpPr>
              <p:nvPr/>
            </p:nvSpPr>
            <p:spPr bwMode="auto">
              <a:xfrm flipV="1">
                <a:off x="4109" y="2600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4" name="Line 896"/>
              <p:cNvSpPr>
                <a:spLocks noChangeShapeType="1"/>
              </p:cNvSpPr>
              <p:nvPr/>
            </p:nvSpPr>
            <p:spPr bwMode="auto">
              <a:xfrm flipV="1">
                <a:off x="4181" y="2881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5" name="Line 897"/>
              <p:cNvSpPr>
                <a:spLocks noChangeShapeType="1"/>
              </p:cNvSpPr>
              <p:nvPr/>
            </p:nvSpPr>
            <p:spPr bwMode="auto">
              <a:xfrm flipV="1">
                <a:off x="4181" y="2898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6" name="Line 898"/>
              <p:cNvSpPr>
                <a:spLocks noChangeShapeType="1"/>
              </p:cNvSpPr>
              <p:nvPr/>
            </p:nvSpPr>
            <p:spPr bwMode="auto">
              <a:xfrm flipV="1">
                <a:off x="4181" y="2914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7" name="Line 899"/>
              <p:cNvSpPr>
                <a:spLocks noChangeShapeType="1"/>
              </p:cNvSpPr>
              <p:nvPr/>
            </p:nvSpPr>
            <p:spPr bwMode="auto">
              <a:xfrm flipV="1">
                <a:off x="4181" y="2931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8" name="Line 900"/>
              <p:cNvSpPr>
                <a:spLocks noChangeShapeType="1"/>
              </p:cNvSpPr>
              <p:nvPr/>
            </p:nvSpPr>
            <p:spPr bwMode="auto">
              <a:xfrm flipV="1">
                <a:off x="4181" y="2948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9" name="Freeform 901"/>
              <p:cNvSpPr>
                <a:spLocks/>
              </p:cNvSpPr>
              <p:nvPr/>
            </p:nvSpPr>
            <p:spPr bwMode="auto">
              <a:xfrm>
                <a:off x="4302" y="3113"/>
                <a:ext cx="44" cy="45"/>
              </a:xfrm>
              <a:custGeom>
                <a:avLst/>
                <a:gdLst>
                  <a:gd name="T0" fmla="*/ 0 w 44"/>
                  <a:gd name="T1" fmla="*/ 45 h 45"/>
                  <a:gd name="T2" fmla="*/ 44 w 44"/>
                  <a:gd name="T3" fmla="*/ 0 h 45"/>
                  <a:gd name="T4" fmla="*/ 44 w 44"/>
                  <a:gd name="T5" fmla="*/ 0 h 45"/>
                  <a:gd name="T6" fmla="*/ 0 w 44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5">
                    <a:moveTo>
                      <a:pt x="0" y="45"/>
                    </a:moveTo>
                    <a:lnTo>
                      <a:pt x="44" y="0"/>
                    </a:lnTo>
                    <a:lnTo>
                      <a:pt x="4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0" name="Freeform 902"/>
              <p:cNvSpPr>
                <a:spLocks/>
              </p:cNvSpPr>
              <p:nvPr/>
            </p:nvSpPr>
            <p:spPr bwMode="auto">
              <a:xfrm>
                <a:off x="3861" y="3113"/>
                <a:ext cx="485" cy="45"/>
              </a:xfrm>
              <a:custGeom>
                <a:avLst/>
                <a:gdLst>
                  <a:gd name="T0" fmla="*/ 0 w 485"/>
                  <a:gd name="T1" fmla="*/ 45 h 45"/>
                  <a:gd name="T2" fmla="*/ 44 w 485"/>
                  <a:gd name="T3" fmla="*/ 0 h 45"/>
                  <a:gd name="T4" fmla="*/ 485 w 485"/>
                  <a:gd name="T5" fmla="*/ 0 h 45"/>
                  <a:gd name="T6" fmla="*/ 441 w 485"/>
                  <a:gd name="T7" fmla="*/ 45 h 45"/>
                  <a:gd name="T8" fmla="*/ 0 w 48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5" h="45">
                    <a:moveTo>
                      <a:pt x="0" y="45"/>
                    </a:moveTo>
                    <a:lnTo>
                      <a:pt x="44" y="0"/>
                    </a:lnTo>
                    <a:lnTo>
                      <a:pt x="485" y="0"/>
                    </a:lnTo>
                    <a:lnTo>
                      <a:pt x="441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1" name="Freeform 903"/>
              <p:cNvSpPr>
                <a:spLocks/>
              </p:cNvSpPr>
              <p:nvPr/>
            </p:nvSpPr>
            <p:spPr bwMode="auto">
              <a:xfrm>
                <a:off x="4327" y="3183"/>
                <a:ext cx="72" cy="72"/>
              </a:xfrm>
              <a:custGeom>
                <a:avLst/>
                <a:gdLst>
                  <a:gd name="T0" fmla="*/ 0 w 72"/>
                  <a:gd name="T1" fmla="*/ 72 h 72"/>
                  <a:gd name="T2" fmla="*/ 72 w 72"/>
                  <a:gd name="T3" fmla="*/ 0 h 72"/>
                  <a:gd name="T4" fmla="*/ 72 w 72"/>
                  <a:gd name="T5" fmla="*/ 0 h 72"/>
                  <a:gd name="T6" fmla="*/ 0 w 72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2">
                    <a:moveTo>
                      <a:pt x="0" y="72"/>
                    </a:moveTo>
                    <a:lnTo>
                      <a:pt x="72" y="0"/>
                    </a:lnTo>
                    <a:lnTo>
                      <a:pt x="7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2" name="Freeform 904"/>
              <p:cNvSpPr>
                <a:spLocks/>
              </p:cNvSpPr>
              <p:nvPr/>
            </p:nvSpPr>
            <p:spPr bwMode="auto">
              <a:xfrm>
                <a:off x="4238" y="3183"/>
                <a:ext cx="161" cy="72"/>
              </a:xfrm>
              <a:custGeom>
                <a:avLst/>
                <a:gdLst>
                  <a:gd name="T0" fmla="*/ 0 w 161"/>
                  <a:gd name="T1" fmla="*/ 72 h 72"/>
                  <a:gd name="T2" fmla="*/ 72 w 161"/>
                  <a:gd name="T3" fmla="*/ 0 h 72"/>
                  <a:gd name="T4" fmla="*/ 161 w 161"/>
                  <a:gd name="T5" fmla="*/ 0 h 72"/>
                  <a:gd name="T6" fmla="*/ 89 w 161"/>
                  <a:gd name="T7" fmla="*/ 72 h 72"/>
                  <a:gd name="T8" fmla="*/ 0 w 161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72">
                    <a:moveTo>
                      <a:pt x="0" y="72"/>
                    </a:moveTo>
                    <a:lnTo>
                      <a:pt x="72" y="0"/>
                    </a:lnTo>
                    <a:lnTo>
                      <a:pt x="161" y="0"/>
                    </a:lnTo>
                    <a:lnTo>
                      <a:pt x="89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3" name="Freeform 905"/>
              <p:cNvSpPr>
                <a:spLocks/>
              </p:cNvSpPr>
              <p:nvPr/>
            </p:nvSpPr>
            <p:spPr bwMode="auto">
              <a:xfrm>
                <a:off x="3855" y="3113"/>
                <a:ext cx="42" cy="42"/>
              </a:xfrm>
              <a:custGeom>
                <a:avLst/>
                <a:gdLst>
                  <a:gd name="T0" fmla="*/ 0 w 42"/>
                  <a:gd name="T1" fmla="*/ 42 h 42"/>
                  <a:gd name="T2" fmla="*/ 42 w 42"/>
                  <a:gd name="T3" fmla="*/ 0 h 42"/>
                  <a:gd name="T4" fmla="*/ 42 w 42"/>
                  <a:gd name="T5" fmla="*/ 0 h 42"/>
                  <a:gd name="T6" fmla="*/ 0 w 4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42"/>
                    </a:moveTo>
                    <a:lnTo>
                      <a:pt x="42" y="0"/>
                    </a:lnTo>
                    <a:lnTo>
                      <a:pt x="42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4" name="Freeform 906"/>
              <p:cNvSpPr>
                <a:spLocks/>
              </p:cNvSpPr>
              <p:nvPr/>
            </p:nvSpPr>
            <p:spPr bwMode="auto">
              <a:xfrm>
                <a:off x="3833" y="3113"/>
                <a:ext cx="64" cy="42"/>
              </a:xfrm>
              <a:custGeom>
                <a:avLst/>
                <a:gdLst>
                  <a:gd name="T0" fmla="*/ 0 w 64"/>
                  <a:gd name="T1" fmla="*/ 42 h 42"/>
                  <a:gd name="T2" fmla="*/ 42 w 64"/>
                  <a:gd name="T3" fmla="*/ 0 h 42"/>
                  <a:gd name="T4" fmla="*/ 64 w 64"/>
                  <a:gd name="T5" fmla="*/ 0 h 42"/>
                  <a:gd name="T6" fmla="*/ 22 w 64"/>
                  <a:gd name="T7" fmla="*/ 42 h 42"/>
                  <a:gd name="T8" fmla="*/ 0 w 6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2">
                    <a:moveTo>
                      <a:pt x="0" y="42"/>
                    </a:moveTo>
                    <a:lnTo>
                      <a:pt x="42" y="0"/>
                    </a:lnTo>
                    <a:lnTo>
                      <a:pt x="64" y="0"/>
                    </a:lnTo>
                    <a:lnTo>
                      <a:pt x="2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5" name="Freeform 907"/>
              <p:cNvSpPr>
                <a:spLocks/>
              </p:cNvSpPr>
              <p:nvPr/>
            </p:nvSpPr>
            <p:spPr bwMode="auto">
              <a:xfrm>
                <a:off x="3847" y="3183"/>
                <a:ext cx="72" cy="72"/>
              </a:xfrm>
              <a:custGeom>
                <a:avLst/>
                <a:gdLst>
                  <a:gd name="T0" fmla="*/ 0 w 72"/>
                  <a:gd name="T1" fmla="*/ 72 h 72"/>
                  <a:gd name="T2" fmla="*/ 72 w 72"/>
                  <a:gd name="T3" fmla="*/ 0 h 72"/>
                  <a:gd name="T4" fmla="*/ 72 w 72"/>
                  <a:gd name="T5" fmla="*/ 0 h 72"/>
                  <a:gd name="T6" fmla="*/ 0 w 72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2">
                    <a:moveTo>
                      <a:pt x="0" y="72"/>
                    </a:moveTo>
                    <a:lnTo>
                      <a:pt x="72" y="0"/>
                    </a:lnTo>
                    <a:lnTo>
                      <a:pt x="7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6" name="Freeform 908"/>
              <p:cNvSpPr>
                <a:spLocks/>
              </p:cNvSpPr>
              <p:nvPr/>
            </p:nvSpPr>
            <p:spPr bwMode="auto">
              <a:xfrm>
                <a:off x="3761" y="3183"/>
                <a:ext cx="158" cy="72"/>
              </a:xfrm>
              <a:custGeom>
                <a:avLst/>
                <a:gdLst>
                  <a:gd name="T0" fmla="*/ 0 w 158"/>
                  <a:gd name="T1" fmla="*/ 72 h 72"/>
                  <a:gd name="T2" fmla="*/ 72 w 158"/>
                  <a:gd name="T3" fmla="*/ 0 h 72"/>
                  <a:gd name="T4" fmla="*/ 158 w 158"/>
                  <a:gd name="T5" fmla="*/ 0 h 72"/>
                  <a:gd name="T6" fmla="*/ 86 w 158"/>
                  <a:gd name="T7" fmla="*/ 72 h 72"/>
                  <a:gd name="T8" fmla="*/ 0 w 15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72">
                    <a:moveTo>
                      <a:pt x="0" y="72"/>
                    </a:moveTo>
                    <a:lnTo>
                      <a:pt x="72" y="0"/>
                    </a:lnTo>
                    <a:lnTo>
                      <a:pt x="158" y="0"/>
                    </a:lnTo>
                    <a:lnTo>
                      <a:pt x="8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7" name="Freeform 909"/>
              <p:cNvSpPr>
                <a:spLocks/>
              </p:cNvSpPr>
              <p:nvPr/>
            </p:nvSpPr>
            <p:spPr bwMode="auto">
              <a:xfrm>
                <a:off x="3927" y="3163"/>
                <a:ext cx="12" cy="11"/>
              </a:xfrm>
              <a:custGeom>
                <a:avLst/>
                <a:gdLst>
                  <a:gd name="T0" fmla="*/ 0 w 12"/>
                  <a:gd name="T1" fmla="*/ 11 h 11"/>
                  <a:gd name="T2" fmla="*/ 12 w 12"/>
                  <a:gd name="T3" fmla="*/ 0 h 11"/>
                  <a:gd name="T4" fmla="*/ 12 w 12"/>
                  <a:gd name="T5" fmla="*/ 0 h 11"/>
                  <a:gd name="T6" fmla="*/ 0 w 12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8" name="Freeform 910"/>
              <p:cNvSpPr>
                <a:spLocks/>
              </p:cNvSpPr>
              <p:nvPr/>
            </p:nvSpPr>
            <p:spPr bwMode="auto">
              <a:xfrm>
                <a:off x="3850" y="3163"/>
                <a:ext cx="89" cy="11"/>
              </a:xfrm>
              <a:custGeom>
                <a:avLst/>
                <a:gdLst>
                  <a:gd name="T0" fmla="*/ 0 w 89"/>
                  <a:gd name="T1" fmla="*/ 11 h 11"/>
                  <a:gd name="T2" fmla="*/ 11 w 89"/>
                  <a:gd name="T3" fmla="*/ 0 h 11"/>
                  <a:gd name="T4" fmla="*/ 89 w 89"/>
                  <a:gd name="T5" fmla="*/ 0 h 11"/>
                  <a:gd name="T6" fmla="*/ 77 w 89"/>
                  <a:gd name="T7" fmla="*/ 11 h 11"/>
                  <a:gd name="T8" fmla="*/ 0 w 8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1">
                    <a:moveTo>
                      <a:pt x="0" y="11"/>
                    </a:moveTo>
                    <a:lnTo>
                      <a:pt x="11" y="0"/>
                    </a:lnTo>
                    <a:lnTo>
                      <a:pt x="89" y="0"/>
                    </a:lnTo>
                    <a:lnTo>
                      <a:pt x="77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9" name="Freeform 911"/>
              <p:cNvSpPr>
                <a:spLocks/>
              </p:cNvSpPr>
              <p:nvPr/>
            </p:nvSpPr>
            <p:spPr bwMode="auto">
              <a:xfrm>
                <a:off x="4972" y="3176"/>
                <a:ext cx="80" cy="80"/>
              </a:xfrm>
              <a:custGeom>
                <a:avLst/>
                <a:gdLst>
                  <a:gd name="T0" fmla="*/ 0 w 80"/>
                  <a:gd name="T1" fmla="*/ 80 h 80"/>
                  <a:gd name="T2" fmla="*/ 80 w 80"/>
                  <a:gd name="T3" fmla="*/ 0 h 80"/>
                  <a:gd name="T4" fmla="*/ 80 w 80"/>
                  <a:gd name="T5" fmla="*/ 0 h 80"/>
                  <a:gd name="T6" fmla="*/ 0 w 80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0">
                    <a:moveTo>
                      <a:pt x="0" y="80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0" name="Freeform 912"/>
              <p:cNvSpPr>
                <a:spLocks/>
              </p:cNvSpPr>
              <p:nvPr/>
            </p:nvSpPr>
            <p:spPr bwMode="auto">
              <a:xfrm>
                <a:off x="4694" y="3176"/>
                <a:ext cx="358" cy="80"/>
              </a:xfrm>
              <a:custGeom>
                <a:avLst/>
                <a:gdLst>
                  <a:gd name="T0" fmla="*/ 0 w 358"/>
                  <a:gd name="T1" fmla="*/ 80 h 80"/>
                  <a:gd name="T2" fmla="*/ 81 w 358"/>
                  <a:gd name="T3" fmla="*/ 0 h 80"/>
                  <a:gd name="T4" fmla="*/ 358 w 358"/>
                  <a:gd name="T5" fmla="*/ 0 h 80"/>
                  <a:gd name="T6" fmla="*/ 278 w 358"/>
                  <a:gd name="T7" fmla="*/ 80 h 80"/>
                  <a:gd name="T8" fmla="*/ 0 w 358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8" h="80">
                    <a:moveTo>
                      <a:pt x="0" y="80"/>
                    </a:moveTo>
                    <a:lnTo>
                      <a:pt x="81" y="0"/>
                    </a:lnTo>
                    <a:lnTo>
                      <a:pt x="358" y="0"/>
                    </a:lnTo>
                    <a:lnTo>
                      <a:pt x="278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1" name="Freeform 913"/>
              <p:cNvSpPr>
                <a:spLocks/>
              </p:cNvSpPr>
              <p:nvPr/>
            </p:nvSpPr>
            <p:spPr bwMode="auto">
              <a:xfrm>
                <a:off x="4694" y="3176"/>
                <a:ext cx="358" cy="80"/>
              </a:xfrm>
              <a:custGeom>
                <a:avLst/>
                <a:gdLst>
                  <a:gd name="T0" fmla="*/ 0 w 358"/>
                  <a:gd name="T1" fmla="*/ 80 h 80"/>
                  <a:gd name="T2" fmla="*/ 81 w 358"/>
                  <a:gd name="T3" fmla="*/ 0 h 80"/>
                  <a:gd name="T4" fmla="*/ 358 w 358"/>
                  <a:gd name="T5" fmla="*/ 0 h 80"/>
                  <a:gd name="T6" fmla="*/ 358 w 358"/>
                  <a:gd name="T7" fmla="*/ 0 h 80"/>
                  <a:gd name="T8" fmla="*/ 278 w 358"/>
                  <a:gd name="T9" fmla="*/ 80 h 80"/>
                  <a:gd name="T10" fmla="*/ 0 w 358"/>
                  <a:gd name="T1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8" h="80">
                    <a:moveTo>
                      <a:pt x="0" y="80"/>
                    </a:moveTo>
                    <a:lnTo>
                      <a:pt x="81" y="0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278" y="80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2" name="Freeform 914"/>
              <p:cNvSpPr>
                <a:spLocks/>
              </p:cNvSpPr>
              <p:nvPr/>
            </p:nvSpPr>
            <p:spPr bwMode="auto">
              <a:xfrm>
                <a:off x="4694" y="3176"/>
                <a:ext cx="358" cy="80"/>
              </a:xfrm>
              <a:custGeom>
                <a:avLst/>
                <a:gdLst>
                  <a:gd name="T0" fmla="*/ 0 w 358"/>
                  <a:gd name="T1" fmla="*/ 80 h 80"/>
                  <a:gd name="T2" fmla="*/ 278 w 358"/>
                  <a:gd name="T3" fmla="*/ 80 h 80"/>
                  <a:gd name="T4" fmla="*/ 358 w 358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8" h="80">
                    <a:moveTo>
                      <a:pt x="0" y="80"/>
                    </a:moveTo>
                    <a:lnTo>
                      <a:pt x="278" y="80"/>
                    </a:lnTo>
                    <a:lnTo>
                      <a:pt x="35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3" name="Line 915"/>
              <p:cNvSpPr>
                <a:spLocks noChangeShapeType="1"/>
              </p:cNvSpPr>
              <p:nvPr/>
            </p:nvSpPr>
            <p:spPr bwMode="auto">
              <a:xfrm>
                <a:off x="4972" y="3256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4" name="Freeform 916"/>
              <p:cNvSpPr>
                <a:spLocks/>
              </p:cNvSpPr>
              <p:nvPr/>
            </p:nvSpPr>
            <p:spPr bwMode="auto">
              <a:xfrm>
                <a:off x="5048" y="3113"/>
                <a:ext cx="44" cy="45"/>
              </a:xfrm>
              <a:custGeom>
                <a:avLst/>
                <a:gdLst>
                  <a:gd name="T0" fmla="*/ 0 w 44"/>
                  <a:gd name="T1" fmla="*/ 45 h 45"/>
                  <a:gd name="T2" fmla="*/ 44 w 44"/>
                  <a:gd name="T3" fmla="*/ 0 h 45"/>
                  <a:gd name="T4" fmla="*/ 44 w 44"/>
                  <a:gd name="T5" fmla="*/ 0 h 45"/>
                  <a:gd name="T6" fmla="*/ 0 w 44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5">
                    <a:moveTo>
                      <a:pt x="0" y="45"/>
                    </a:moveTo>
                    <a:lnTo>
                      <a:pt x="44" y="0"/>
                    </a:lnTo>
                    <a:lnTo>
                      <a:pt x="4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5" name="Freeform 917"/>
              <p:cNvSpPr>
                <a:spLocks/>
              </p:cNvSpPr>
              <p:nvPr/>
            </p:nvSpPr>
            <p:spPr bwMode="auto">
              <a:xfrm>
                <a:off x="4477" y="3113"/>
                <a:ext cx="615" cy="45"/>
              </a:xfrm>
              <a:custGeom>
                <a:avLst/>
                <a:gdLst>
                  <a:gd name="T0" fmla="*/ 0 w 615"/>
                  <a:gd name="T1" fmla="*/ 45 h 45"/>
                  <a:gd name="T2" fmla="*/ 44 w 615"/>
                  <a:gd name="T3" fmla="*/ 0 h 45"/>
                  <a:gd name="T4" fmla="*/ 615 w 615"/>
                  <a:gd name="T5" fmla="*/ 0 h 45"/>
                  <a:gd name="T6" fmla="*/ 571 w 615"/>
                  <a:gd name="T7" fmla="*/ 45 h 45"/>
                  <a:gd name="T8" fmla="*/ 0 w 615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" h="45">
                    <a:moveTo>
                      <a:pt x="0" y="45"/>
                    </a:moveTo>
                    <a:lnTo>
                      <a:pt x="44" y="0"/>
                    </a:lnTo>
                    <a:lnTo>
                      <a:pt x="615" y="0"/>
                    </a:lnTo>
                    <a:lnTo>
                      <a:pt x="571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6" name="Rectangle 918"/>
              <p:cNvSpPr>
                <a:spLocks noChangeArrowheads="1"/>
              </p:cNvSpPr>
              <p:nvPr/>
            </p:nvSpPr>
            <p:spPr bwMode="auto">
              <a:xfrm>
                <a:off x="4220" y="2987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7" name="Freeform 919"/>
              <p:cNvSpPr>
                <a:spLocks/>
              </p:cNvSpPr>
              <p:nvPr/>
            </p:nvSpPr>
            <p:spPr bwMode="auto">
              <a:xfrm>
                <a:off x="4262" y="2973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8" name="Freeform 920"/>
              <p:cNvSpPr>
                <a:spLocks/>
              </p:cNvSpPr>
              <p:nvPr/>
            </p:nvSpPr>
            <p:spPr bwMode="auto">
              <a:xfrm>
                <a:off x="4220" y="2973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9" name="Freeform 921"/>
              <p:cNvSpPr>
                <a:spLocks/>
              </p:cNvSpPr>
              <p:nvPr/>
            </p:nvSpPr>
            <p:spPr bwMode="auto">
              <a:xfrm>
                <a:off x="4220" y="2973"/>
                <a:ext cx="56" cy="119"/>
              </a:xfrm>
              <a:custGeom>
                <a:avLst/>
                <a:gdLst>
                  <a:gd name="T0" fmla="*/ 0 w 56"/>
                  <a:gd name="T1" fmla="*/ 14 h 119"/>
                  <a:gd name="T2" fmla="*/ 14 w 56"/>
                  <a:gd name="T3" fmla="*/ 0 h 119"/>
                  <a:gd name="T4" fmla="*/ 56 w 56"/>
                  <a:gd name="T5" fmla="*/ 0 h 119"/>
                  <a:gd name="T6" fmla="*/ 56 w 56"/>
                  <a:gd name="T7" fmla="*/ 105 h 119"/>
                  <a:gd name="T8" fmla="*/ 42 w 56"/>
                  <a:gd name="T9" fmla="*/ 119 h 119"/>
                  <a:gd name="T10" fmla="*/ 0 w 56"/>
                  <a:gd name="T11" fmla="*/ 119 h 119"/>
                  <a:gd name="T12" fmla="*/ 0 w 56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0" name="Freeform 922"/>
              <p:cNvSpPr>
                <a:spLocks/>
              </p:cNvSpPr>
              <p:nvPr/>
            </p:nvSpPr>
            <p:spPr bwMode="auto">
              <a:xfrm>
                <a:off x="4220" y="2973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1" name="Line 923"/>
              <p:cNvSpPr>
                <a:spLocks noChangeShapeType="1"/>
              </p:cNvSpPr>
              <p:nvPr/>
            </p:nvSpPr>
            <p:spPr bwMode="auto">
              <a:xfrm>
                <a:off x="4262" y="2987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2" name="Line 924"/>
              <p:cNvSpPr>
                <a:spLocks noChangeShapeType="1"/>
              </p:cNvSpPr>
              <p:nvPr/>
            </p:nvSpPr>
            <p:spPr bwMode="auto">
              <a:xfrm>
                <a:off x="4220" y="307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3" name="Line 925"/>
              <p:cNvSpPr>
                <a:spLocks noChangeShapeType="1"/>
              </p:cNvSpPr>
              <p:nvPr/>
            </p:nvSpPr>
            <p:spPr bwMode="auto">
              <a:xfrm>
                <a:off x="4220" y="306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4" name="Line 926"/>
              <p:cNvSpPr>
                <a:spLocks noChangeShapeType="1"/>
              </p:cNvSpPr>
              <p:nvPr/>
            </p:nvSpPr>
            <p:spPr bwMode="auto">
              <a:xfrm>
                <a:off x="4220" y="30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5" name="Line 927"/>
              <p:cNvSpPr>
                <a:spLocks noChangeShapeType="1"/>
              </p:cNvSpPr>
              <p:nvPr/>
            </p:nvSpPr>
            <p:spPr bwMode="auto">
              <a:xfrm>
                <a:off x="4220" y="303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6" name="Line 928"/>
              <p:cNvSpPr>
                <a:spLocks noChangeShapeType="1"/>
              </p:cNvSpPr>
              <p:nvPr/>
            </p:nvSpPr>
            <p:spPr bwMode="auto">
              <a:xfrm>
                <a:off x="4220" y="302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7" name="Line 929"/>
              <p:cNvSpPr>
                <a:spLocks noChangeShapeType="1"/>
              </p:cNvSpPr>
              <p:nvPr/>
            </p:nvSpPr>
            <p:spPr bwMode="auto">
              <a:xfrm>
                <a:off x="4220" y="300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8" name="Line 930"/>
              <p:cNvSpPr>
                <a:spLocks noChangeShapeType="1"/>
              </p:cNvSpPr>
              <p:nvPr/>
            </p:nvSpPr>
            <p:spPr bwMode="auto">
              <a:xfrm flipV="1">
                <a:off x="4262" y="2989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9" name="Line 931"/>
              <p:cNvSpPr>
                <a:spLocks noChangeShapeType="1"/>
              </p:cNvSpPr>
              <p:nvPr/>
            </p:nvSpPr>
            <p:spPr bwMode="auto">
              <a:xfrm flipV="1">
                <a:off x="4262" y="3000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0" name="Line 932"/>
              <p:cNvSpPr>
                <a:spLocks noChangeShapeType="1"/>
              </p:cNvSpPr>
              <p:nvPr/>
            </p:nvSpPr>
            <p:spPr bwMode="auto">
              <a:xfrm flipV="1">
                <a:off x="4262" y="3017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1" name="Line 933"/>
              <p:cNvSpPr>
                <a:spLocks noChangeShapeType="1"/>
              </p:cNvSpPr>
              <p:nvPr/>
            </p:nvSpPr>
            <p:spPr bwMode="auto">
              <a:xfrm flipV="1">
                <a:off x="4262" y="3031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2" name="Line 934"/>
              <p:cNvSpPr>
                <a:spLocks noChangeShapeType="1"/>
              </p:cNvSpPr>
              <p:nvPr/>
            </p:nvSpPr>
            <p:spPr bwMode="auto">
              <a:xfrm flipV="1">
                <a:off x="4262" y="3045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3" name="Line 935"/>
              <p:cNvSpPr>
                <a:spLocks noChangeShapeType="1"/>
              </p:cNvSpPr>
              <p:nvPr/>
            </p:nvSpPr>
            <p:spPr bwMode="auto">
              <a:xfrm flipV="1">
                <a:off x="4262" y="3059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4" name="Rectangle 936"/>
              <p:cNvSpPr>
                <a:spLocks noChangeArrowheads="1"/>
              </p:cNvSpPr>
              <p:nvPr/>
            </p:nvSpPr>
            <p:spPr bwMode="auto">
              <a:xfrm>
                <a:off x="4259" y="2987"/>
                <a:ext cx="41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5" name="Freeform 937"/>
              <p:cNvSpPr>
                <a:spLocks/>
              </p:cNvSpPr>
              <p:nvPr/>
            </p:nvSpPr>
            <p:spPr bwMode="auto">
              <a:xfrm>
                <a:off x="4300" y="2973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6" name="Freeform 938"/>
              <p:cNvSpPr>
                <a:spLocks/>
              </p:cNvSpPr>
              <p:nvPr/>
            </p:nvSpPr>
            <p:spPr bwMode="auto">
              <a:xfrm>
                <a:off x="4259" y="297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7" name="Freeform 939"/>
              <p:cNvSpPr>
                <a:spLocks/>
              </p:cNvSpPr>
              <p:nvPr/>
            </p:nvSpPr>
            <p:spPr bwMode="auto">
              <a:xfrm>
                <a:off x="4259" y="2973"/>
                <a:ext cx="55" cy="119"/>
              </a:xfrm>
              <a:custGeom>
                <a:avLst/>
                <a:gdLst>
                  <a:gd name="T0" fmla="*/ 0 w 55"/>
                  <a:gd name="T1" fmla="*/ 14 h 119"/>
                  <a:gd name="T2" fmla="*/ 14 w 55"/>
                  <a:gd name="T3" fmla="*/ 0 h 119"/>
                  <a:gd name="T4" fmla="*/ 55 w 55"/>
                  <a:gd name="T5" fmla="*/ 0 h 119"/>
                  <a:gd name="T6" fmla="*/ 55 w 55"/>
                  <a:gd name="T7" fmla="*/ 105 h 119"/>
                  <a:gd name="T8" fmla="*/ 41 w 55"/>
                  <a:gd name="T9" fmla="*/ 119 h 119"/>
                  <a:gd name="T10" fmla="*/ 0 w 55"/>
                  <a:gd name="T11" fmla="*/ 119 h 119"/>
                  <a:gd name="T12" fmla="*/ 0 w 55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5"/>
                    </a:lnTo>
                    <a:lnTo>
                      <a:pt x="41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8" name="Freeform 940"/>
              <p:cNvSpPr>
                <a:spLocks/>
              </p:cNvSpPr>
              <p:nvPr/>
            </p:nvSpPr>
            <p:spPr bwMode="auto">
              <a:xfrm>
                <a:off x="4259" y="297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9" name="Line 941"/>
              <p:cNvSpPr>
                <a:spLocks noChangeShapeType="1"/>
              </p:cNvSpPr>
              <p:nvPr/>
            </p:nvSpPr>
            <p:spPr bwMode="auto">
              <a:xfrm>
                <a:off x="4300" y="2987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0" name="Line 942"/>
              <p:cNvSpPr>
                <a:spLocks noChangeShapeType="1"/>
              </p:cNvSpPr>
              <p:nvPr/>
            </p:nvSpPr>
            <p:spPr bwMode="auto">
              <a:xfrm>
                <a:off x="4259" y="307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1" name="Line 943"/>
              <p:cNvSpPr>
                <a:spLocks noChangeShapeType="1"/>
              </p:cNvSpPr>
              <p:nvPr/>
            </p:nvSpPr>
            <p:spPr bwMode="auto">
              <a:xfrm>
                <a:off x="4259" y="306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2" name="Line 944"/>
              <p:cNvSpPr>
                <a:spLocks noChangeShapeType="1"/>
              </p:cNvSpPr>
              <p:nvPr/>
            </p:nvSpPr>
            <p:spPr bwMode="auto">
              <a:xfrm>
                <a:off x="4259" y="30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3" name="Line 945"/>
              <p:cNvSpPr>
                <a:spLocks noChangeShapeType="1"/>
              </p:cNvSpPr>
              <p:nvPr/>
            </p:nvSpPr>
            <p:spPr bwMode="auto">
              <a:xfrm>
                <a:off x="4259" y="303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4" name="Line 946"/>
              <p:cNvSpPr>
                <a:spLocks noChangeShapeType="1"/>
              </p:cNvSpPr>
              <p:nvPr/>
            </p:nvSpPr>
            <p:spPr bwMode="auto">
              <a:xfrm>
                <a:off x="4259" y="302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5" name="Line 947"/>
              <p:cNvSpPr>
                <a:spLocks noChangeShapeType="1"/>
              </p:cNvSpPr>
              <p:nvPr/>
            </p:nvSpPr>
            <p:spPr bwMode="auto">
              <a:xfrm>
                <a:off x="4259" y="300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6" name="Line 948"/>
              <p:cNvSpPr>
                <a:spLocks noChangeShapeType="1"/>
              </p:cNvSpPr>
              <p:nvPr/>
            </p:nvSpPr>
            <p:spPr bwMode="auto">
              <a:xfrm flipV="1">
                <a:off x="4303" y="2998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7" name="Line 949"/>
              <p:cNvSpPr>
                <a:spLocks noChangeShapeType="1"/>
              </p:cNvSpPr>
              <p:nvPr/>
            </p:nvSpPr>
            <p:spPr bwMode="auto">
              <a:xfrm flipV="1">
                <a:off x="4303" y="3012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8" name="Line 950"/>
              <p:cNvSpPr>
                <a:spLocks noChangeShapeType="1"/>
              </p:cNvSpPr>
              <p:nvPr/>
            </p:nvSpPr>
            <p:spPr bwMode="auto">
              <a:xfrm flipV="1">
                <a:off x="4303" y="302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9" name="Line 951"/>
              <p:cNvSpPr>
                <a:spLocks noChangeShapeType="1"/>
              </p:cNvSpPr>
              <p:nvPr/>
            </p:nvSpPr>
            <p:spPr bwMode="auto">
              <a:xfrm flipV="1">
                <a:off x="4303" y="303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0" name="Line 952"/>
              <p:cNvSpPr>
                <a:spLocks noChangeShapeType="1"/>
              </p:cNvSpPr>
              <p:nvPr/>
            </p:nvSpPr>
            <p:spPr bwMode="auto">
              <a:xfrm flipV="1">
                <a:off x="4303" y="305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1" name="Line 953"/>
              <p:cNvSpPr>
                <a:spLocks noChangeShapeType="1"/>
              </p:cNvSpPr>
              <p:nvPr/>
            </p:nvSpPr>
            <p:spPr bwMode="auto">
              <a:xfrm flipV="1">
                <a:off x="4303" y="307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2" name="Rectangle 954"/>
              <p:cNvSpPr>
                <a:spLocks noChangeArrowheads="1"/>
              </p:cNvSpPr>
              <p:nvPr/>
            </p:nvSpPr>
            <p:spPr bwMode="auto">
              <a:xfrm>
                <a:off x="4209" y="2998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3" name="Freeform 955"/>
              <p:cNvSpPr>
                <a:spLocks/>
              </p:cNvSpPr>
              <p:nvPr/>
            </p:nvSpPr>
            <p:spPr bwMode="auto">
              <a:xfrm>
                <a:off x="4251" y="2984"/>
                <a:ext cx="13" cy="119"/>
              </a:xfrm>
              <a:custGeom>
                <a:avLst/>
                <a:gdLst>
                  <a:gd name="T0" fmla="*/ 0 w 13"/>
                  <a:gd name="T1" fmla="*/ 14 h 119"/>
                  <a:gd name="T2" fmla="*/ 13 w 13"/>
                  <a:gd name="T3" fmla="*/ 0 h 119"/>
                  <a:gd name="T4" fmla="*/ 13 w 13"/>
                  <a:gd name="T5" fmla="*/ 105 h 119"/>
                  <a:gd name="T6" fmla="*/ 0 w 13"/>
                  <a:gd name="T7" fmla="*/ 119 h 119"/>
                  <a:gd name="T8" fmla="*/ 0 w 13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9">
                    <a:moveTo>
                      <a:pt x="0" y="14"/>
                    </a:moveTo>
                    <a:lnTo>
                      <a:pt x="13" y="0"/>
                    </a:lnTo>
                    <a:lnTo>
                      <a:pt x="13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4" name="Freeform 956"/>
              <p:cNvSpPr>
                <a:spLocks/>
              </p:cNvSpPr>
              <p:nvPr/>
            </p:nvSpPr>
            <p:spPr bwMode="auto">
              <a:xfrm>
                <a:off x="4209" y="298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5" name="Freeform 957"/>
              <p:cNvSpPr>
                <a:spLocks/>
              </p:cNvSpPr>
              <p:nvPr/>
            </p:nvSpPr>
            <p:spPr bwMode="auto">
              <a:xfrm>
                <a:off x="4209" y="2984"/>
                <a:ext cx="55" cy="119"/>
              </a:xfrm>
              <a:custGeom>
                <a:avLst/>
                <a:gdLst>
                  <a:gd name="T0" fmla="*/ 0 w 55"/>
                  <a:gd name="T1" fmla="*/ 14 h 119"/>
                  <a:gd name="T2" fmla="*/ 14 w 55"/>
                  <a:gd name="T3" fmla="*/ 0 h 119"/>
                  <a:gd name="T4" fmla="*/ 55 w 55"/>
                  <a:gd name="T5" fmla="*/ 0 h 119"/>
                  <a:gd name="T6" fmla="*/ 55 w 55"/>
                  <a:gd name="T7" fmla="*/ 105 h 119"/>
                  <a:gd name="T8" fmla="*/ 42 w 55"/>
                  <a:gd name="T9" fmla="*/ 119 h 119"/>
                  <a:gd name="T10" fmla="*/ 0 w 55"/>
                  <a:gd name="T11" fmla="*/ 119 h 119"/>
                  <a:gd name="T12" fmla="*/ 0 w 55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6" name="Freeform 958"/>
              <p:cNvSpPr>
                <a:spLocks/>
              </p:cNvSpPr>
              <p:nvPr/>
            </p:nvSpPr>
            <p:spPr bwMode="auto">
              <a:xfrm>
                <a:off x="4209" y="298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7" name="Line 959"/>
              <p:cNvSpPr>
                <a:spLocks noChangeShapeType="1"/>
              </p:cNvSpPr>
              <p:nvPr/>
            </p:nvSpPr>
            <p:spPr bwMode="auto">
              <a:xfrm>
                <a:off x="4251" y="2998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8" name="Line 960"/>
              <p:cNvSpPr>
                <a:spLocks noChangeShapeType="1"/>
              </p:cNvSpPr>
              <p:nvPr/>
            </p:nvSpPr>
            <p:spPr bwMode="auto">
              <a:xfrm>
                <a:off x="4209" y="308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9" name="Line 961"/>
              <p:cNvSpPr>
                <a:spLocks noChangeShapeType="1"/>
              </p:cNvSpPr>
              <p:nvPr/>
            </p:nvSpPr>
            <p:spPr bwMode="auto">
              <a:xfrm>
                <a:off x="4209" y="307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0" name="Line 962"/>
              <p:cNvSpPr>
                <a:spLocks noChangeShapeType="1"/>
              </p:cNvSpPr>
              <p:nvPr/>
            </p:nvSpPr>
            <p:spPr bwMode="auto">
              <a:xfrm>
                <a:off x="4209" y="305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1" name="Line 963"/>
              <p:cNvSpPr>
                <a:spLocks noChangeShapeType="1"/>
              </p:cNvSpPr>
              <p:nvPr/>
            </p:nvSpPr>
            <p:spPr bwMode="auto">
              <a:xfrm>
                <a:off x="4209" y="30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2" name="Line 964"/>
              <p:cNvSpPr>
                <a:spLocks noChangeShapeType="1"/>
              </p:cNvSpPr>
              <p:nvPr/>
            </p:nvSpPr>
            <p:spPr bwMode="auto">
              <a:xfrm>
                <a:off x="4209" y="303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3" name="Line 965"/>
              <p:cNvSpPr>
                <a:spLocks noChangeShapeType="1"/>
              </p:cNvSpPr>
              <p:nvPr/>
            </p:nvSpPr>
            <p:spPr bwMode="auto">
              <a:xfrm>
                <a:off x="4209" y="301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4" name="Line 966"/>
              <p:cNvSpPr>
                <a:spLocks noChangeShapeType="1"/>
              </p:cNvSpPr>
              <p:nvPr/>
            </p:nvSpPr>
            <p:spPr bwMode="auto">
              <a:xfrm flipV="1">
                <a:off x="4251" y="2998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5" name="Line 967"/>
              <p:cNvSpPr>
                <a:spLocks noChangeShapeType="1"/>
              </p:cNvSpPr>
              <p:nvPr/>
            </p:nvSpPr>
            <p:spPr bwMode="auto">
              <a:xfrm flipV="1">
                <a:off x="4251" y="3012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6" name="Line 968"/>
              <p:cNvSpPr>
                <a:spLocks noChangeShapeType="1"/>
              </p:cNvSpPr>
              <p:nvPr/>
            </p:nvSpPr>
            <p:spPr bwMode="auto">
              <a:xfrm flipV="1">
                <a:off x="4251" y="3025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7" name="Line 969"/>
              <p:cNvSpPr>
                <a:spLocks noChangeShapeType="1"/>
              </p:cNvSpPr>
              <p:nvPr/>
            </p:nvSpPr>
            <p:spPr bwMode="auto">
              <a:xfrm flipV="1">
                <a:off x="4251" y="3039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8" name="Line 970"/>
              <p:cNvSpPr>
                <a:spLocks noChangeShapeType="1"/>
              </p:cNvSpPr>
              <p:nvPr/>
            </p:nvSpPr>
            <p:spPr bwMode="auto">
              <a:xfrm flipV="1">
                <a:off x="4251" y="3053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9" name="Line 971"/>
              <p:cNvSpPr>
                <a:spLocks noChangeShapeType="1"/>
              </p:cNvSpPr>
              <p:nvPr/>
            </p:nvSpPr>
            <p:spPr bwMode="auto">
              <a:xfrm flipV="1">
                <a:off x="4251" y="3067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0" name="Rectangle 972"/>
              <p:cNvSpPr>
                <a:spLocks noChangeArrowheads="1"/>
              </p:cNvSpPr>
              <p:nvPr/>
            </p:nvSpPr>
            <p:spPr bwMode="auto">
              <a:xfrm>
                <a:off x="4248" y="2998"/>
                <a:ext cx="41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1" name="Freeform 973"/>
              <p:cNvSpPr>
                <a:spLocks/>
              </p:cNvSpPr>
              <p:nvPr/>
            </p:nvSpPr>
            <p:spPr bwMode="auto">
              <a:xfrm>
                <a:off x="4289" y="2984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2" name="Freeform 974"/>
              <p:cNvSpPr>
                <a:spLocks/>
              </p:cNvSpPr>
              <p:nvPr/>
            </p:nvSpPr>
            <p:spPr bwMode="auto">
              <a:xfrm>
                <a:off x="4248" y="298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3" name="Freeform 975"/>
              <p:cNvSpPr>
                <a:spLocks/>
              </p:cNvSpPr>
              <p:nvPr/>
            </p:nvSpPr>
            <p:spPr bwMode="auto">
              <a:xfrm>
                <a:off x="4248" y="2984"/>
                <a:ext cx="55" cy="119"/>
              </a:xfrm>
              <a:custGeom>
                <a:avLst/>
                <a:gdLst>
                  <a:gd name="T0" fmla="*/ 0 w 55"/>
                  <a:gd name="T1" fmla="*/ 14 h 119"/>
                  <a:gd name="T2" fmla="*/ 14 w 55"/>
                  <a:gd name="T3" fmla="*/ 0 h 119"/>
                  <a:gd name="T4" fmla="*/ 55 w 55"/>
                  <a:gd name="T5" fmla="*/ 0 h 119"/>
                  <a:gd name="T6" fmla="*/ 55 w 55"/>
                  <a:gd name="T7" fmla="*/ 105 h 119"/>
                  <a:gd name="T8" fmla="*/ 41 w 55"/>
                  <a:gd name="T9" fmla="*/ 119 h 119"/>
                  <a:gd name="T10" fmla="*/ 0 w 55"/>
                  <a:gd name="T11" fmla="*/ 119 h 119"/>
                  <a:gd name="T12" fmla="*/ 0 w 55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5"/>
                    </a:lnTo>
                    <a:lnTo>
                      <a:pt x="41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4" name="Freeform 976"/>
              <p:cNvSpPr>
                <a:spLocks/>
              </p:cNvSpPr>
              <p:nvPr/>
            </p:nvSpPr>
            <p:spPr bwMode="auto">
              <a:xfrm>
                <a:off x="4248" y="298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5" name="Line 977"/>
              <p:cNvSpPr>
                <a:spLocks noChangeShapeType="1"/>
              </p:cNvSpPr>
              <p:nvPr/>
            </p:nvSpPr>
            <p:spPr bwMode="auto">
              <a:xfrm>
                <a:off x="4289" y="2998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6" name="Line 978"/>
              <p:cNvSpPr>
                <a:spLocks noChangeShapeType="1"/>
              </p:cNvSpPr>
              <p:nvPr/>
            </p:nvSpPr>
            <p:spPr bwMode="auto">
              <a:xfrm>
                <a:off x="4248" y="308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7" name="Line 979"/>
              <p:cNvSpPr>
                <a:spLocks noChangeShapeType="1"/>
              </p:cNvSpPr>
              <p:nvPr/>
            </p:nvSpPr>
            <p:spPr bwMode="auto">
              <a:xfrm>
                <a:off x="4248" y="307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8" name="Line 980"/>
              <p:cNvSpPr>
                <a:spLocks noChangeShapeType="1"/>
              </p:cNvSpPr>
              <p:nvPr/>
            </p:nvSpPr>
            <p:spPr bwMode="auto">
              <a:xfrm>
                <a:off x="4248" y="305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9" name="Line 981"/>
              <p:cNvSpPr>
                <a:spLocks noChangeShapeType="1"/>
              </p:cNvSpPr>
              <p:nvPr/>
            </p:nvSpPr>
            <p:spPr bwMode="auto">
              <a:xfrm>
                <a:off x="4248" y="30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0" name="Line 982"/>
              <p:cNvSpPr>
                <a:spLocks noChangeShapeType="1"/>
              </p:cNvSpPr>
              <p:nvPr/>
            </p:nvSpPr>
            <p:spPr bwMode="auto">
              <a:xfrm>
                <a:off x="4248" y="303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1" name="Line 983"/>
              <p:cNvSpPr>
                <a:spLocks noChangeShapeType="1"/>
              </p:cNvSpPr>
              <p:nvPr/>
            </p:nvSpPr>
            <p:spPr bwMode="auto">
              <a:xfrm>
                <a:off x="4248" y="301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2" name="Line 984"/>
              <p:cNvSpPr>
                <a:spLocks noChangeShapeType="1"/>
              </p:cNvSpPr>
              <p:nvPr/>
            </p:nvSpPr>
            <p:spPr bwMode="auto">
              <a:xfrm flipV="1">
                <a:off x="4289" y="300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3" name="Line 985"/>
              <p:cNvSpPr>
                <a:spLocks noChangeShapeType="1"/>
              </p:cNvSpPr>
              <p:nvPr/>
            </p:nvSpPr>
            <p:spPr bwMode="auto">
              <a:xfrm flipV="1">
                <a:off x="4289" y="302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4" name="Line 986"/>
              <p:cNvSpPr>
                <a:spLocks noChangeShapeType="1"/>
              </p:cNvSpPr>
              <p:nvPr/>
            </p:nvSpPr>
            <p:spPr bwMode="auto">
              <a:xfrm flipV="1">
                <a:off x="4289" y="303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5" name="Line 987"/>
              <p:cNvSpPr>
                <a:spLocks noChangeShapeType="1"/>
              </p:cNvSpPr>
              <p:nvPr/>
            </p:nvSpPr>
            <p:spPr bwMode="auto">
              <a:xfrm flipV="1">
                <a:off x="4289" y="3048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6" name="Line 988"/>
              <p:cNvSpPr>
                <a:spLocks noChangeShapeType="1"/>
              </p:cNvSpPr>
              <p:nvPr/>
            </p:nvSpPr>
            <p:spPr bwMode="auto">
              <a:xfrm flipV="1">
                <a:off x="4289" y="306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7" name="Line 989"/>
              <p:cNvSpPr>
                <a:spLocks noChangeShapeType="1"/>
              </p:cNvSpPr>
              <p:nvPr/>
            </p:nvSpPr>
            <p:spPr bwMode="auto">
              <a:xfrm flipV="1">
                <a:off x="4289" y="307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8" name="Rectangle 990"/>
              <p:cNvSpPr>
                <a:spLocks noChangeArrowheads="1"/>
              </p:cNvSpPr>
              <p:nvPr/>
            </p:nvSpPr>
            <p:spPr bwMode="auto">
              <a:xfrm>
                <a:off x="4220" y="2937"/>
                <a:ext cx="42" cy="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9" name="Freeform 991"/>
              <p:cNvSpPr>
                <a:spLocks/>
              </p:cNvSpPr>
              <p:nvPr/>
            </p:nvSpPr>
            <p:spPr bwMode="auto">
              <a:xfrm>
                <a:off x="4262" y="2923"/>
                <a:ext cx="14" cy="64"/>
              </a:xfrm>
              <a:custGeom>
                <a:avLst/>
                <a:gdLst>
                  <a:gd name="T0" fmla="*/ 0 w 14"/>
                  <a:gd name="T1" fmla="*/ 14 h 64"/>
                  <a:gd name="T2" fmla="*/ 14 w 14"/>
                  <a:gd name="T3" fmla="*/ 0 h 64"/>
                  <a:gd name="T4" fmla="*/ 14 w 14"/>
                  <a:gd name="T5" fmla="*/ 50 h 64"/>
                  <a:gd name="T6" fmla="*/ 0 w 14"/>
                  <a:gd name="T7" fmla="*/ 64 h 64"/>
                  <a:gd name="T8" fmla="*/ 0 w 14"/>
                  <a:gd name="T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0" y="14"/>
                    </a:moveTo>
                    <a:lnTo>
                      <a:pt x="14" y="0"/>
                    </a:lnTo>
                    <a:lnTo>
                      <a:pt x="14" y="50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0" name="Freeform 992"/>
              <p:cNvSpPr>
                <a:spLocks/>
              </p:cNvSpPr>
              <p:nvPr/>
            </p:nvSpPr>
            <p:spPr bwMode="auto">
              <a:xfrm>
                <a:off x="4220" y="2923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1" name="Freeform 993"/>
              <p:cNvSpPr>
                <a:spLocks/>
              </p:cNvSpPr>
              <p:nvPr/>
            </p:nvSpPr>
            <p:spPr bwMode="auto">
              <a:xfrm>
                <a:off x="4220" y="2923"/>
                <a:ext cx="56" cy="64"/>
              </a:xfrm>
              <a:custGeom>
                <a:avLst/>
                <a:gdLst>
                  <a:gd name="T0" fmla="*/ 0 w 56"/>
                  <a:gd name="T1" fmla="*/ 14 h 64"/>
                  <a:gd name="T2" fmla="*/ 14 w 56"/>
                  <a:gd name="T3" fmla="*/ 0 h 64"/>
                  <a:gd name="T4" fmla="*/ 56 w 56"/>
                  <a:gd name="T5" fmla="*/ 0 h 64"/>
                  <a:gd name="T6" fmla="*/ 56 w 56"/>
                  <a:gd name="T7" fmla="*/ 50 h 64"/>
                  <a:gd name="T8" fmla="*/ 42 w 56"/>
                  <a:gd name="T9" fmla="*/ 64 h 64"/>
                  <a:gd name="T10" fmla="*/ 0 w 56"/>
                  <a:gd name="T11" fmla="*/ 64 h 64"/>
                  <a:gd name="T12" fmla="*/ 0 w 56"/>
                  <a:gd name="T1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6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50"/>
                    </a:lnTo>
                    <a:lnTo>
                      <a:pt x="42" y="64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2" name="Freeform 994"/>
              <p:cNvSpPr>
                <a:spLocks/>
              </p:cNvSpPr>
              <p:nvPr/>
            </p:nvSpPr>
            <p:spPr bwMode="auto">
              <a:xfrm>
                <a:off x="4220" y="2923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3" name="Line 995"/>
              <p:cNvSpPr>
                <a:spLocks noChangeShapeType="1"/>
              </p:cNvSpPr>
              <p:nvPr/>
            </p:nvSpPr>
            <p:spPr bwMode="auto">
              <a:xfrm>
                <a:off x="4262" y="2937"/>
                <a:ext cx="0" cy="5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4" name="Line 996"/>
              <p:cNvSpPr>
                <a:spLocks noChangeShapeType="1"/>
              </p:cNvSpPr>
              <p:nvPr/>
            </p:nvSpPr>
            <p:spPr bwMode="auto">
              <a:xfrm>
                <a:off x="4220" y="297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5" name="Line 997"/>
              <p:cNvSpPr>
                <a:spLocks noChangeShapeType="1"/>
              </p:cNvSpPr>
              <p:nvPr/>
            </p:nvSpPr>
            <p:spPr bwMode="auto">
              <a:xfrm>
                <a:off x="4220" y="295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6" name="Line 998"/>
              <p:cNvSpPr>
                <a:spLocks noChangeShapeType="1"/>
              </p:cNvSpPr>
              <p:nvPr/>
            </p:nvSpPr>
            <p:spPr bwMode="auto">
              <a:xfrm>
                <a:off x="4220" y="29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7" name="Line 999"/>
              <p:cNvSpPr>
                <a:spLocks noChangeShapeType="1"/>
              </p:cNvSpPr>
              <p:nvPr/>
            </p:nvSpPr>
            <p:spPr bwMode="auto">
              <a:xfrm flipV="1">
                <a:off x="4262" y="2925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8" name="Line 1000"/>
              <p:cNvSpPr>
                <a:spLocks noChangeShapeType="1"/>
              </p:cNvSpPr>
              <p:nvPr/>
            </p:nvSpPr>
            <p:spPr bwMode="auto">
              <a:xfrm flipV="1">
                <a:off x="4262" y="2939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9" name="Line 1001"/>
              <p:cNvSpPr>
                <a:spLocks noChangeShapeType="1"/>
              </p:cNvSpPr>
              <p:nvPr/>
            </p:nvSpPr>
            <p:spPr bwMode="auto">
              <a:xfrm flipV="1">
                <a:off x="4262" y="2953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0" name="Rectangle 1002"/>
              <p:cNvSpPr>
                <a:spLocks noChangeArrowheads="1"/>
              </p:cNvSpPr>
              <p:nvPr/>
            </p:nvSpPr>
            <p:spPr bwMode="auto">
              <a:xfrm>
                <a:off x="4259" y="2937"/>
                <a:ext cx="41" cy="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1" name="Freeform 1003"/>
              <p:cNvSpPr>
                <a:spLocks/>
              </p:cNvSpPr>
              <p:nvPr/>
            </p:nvSpPr>
            <p:spPr bwMode="auto">
              <a:xfrm>
                <a:off x="4300" y="2923"/>
                <a:ext cx="14" cy="64"/>
              </a:xfrm>
              <a:custGeom>
                <a:avLst/>
                <a:gdLst>
                  <a:gd name="T0" fmla="*/ 0 w 14"/>
                  <a:gd name="T1" fmla="*/ 14 h 64"/>
                  <a:gd name="T2" fmla="*/ 14 w 14"/>
                  <a:gd name="T3" fmla="*/ 0 h 64"/>
                  <a:gd name="T4" fmla="*/ 14 w 14"/>
                  <a:gd name="T5" fmla="*/ 50 h 64"/>
                  <a:gd name="T6" fmla="*/ 0 w 14"/>
                  <a:gd name="T7" fmla="*/ 64 h 64"/>
                  <a:gd name="T8" fmla="*/ 0 w 14"/>
                  <a:gd name="T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0" y="14"/>
                    </a:moveTo>
                    <a:lnTo>
                      <a:pt x="14" y="0"/>
                    </a:lnTo>
                    <a:lnTo>
                      <a:pt x="14" y="50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2" name="Freeform 1004"/>
              <p:cNvSpPr>
                <a:spLocks/>
              </p:cNvSpPr>
              <p:nvPr/>
            </p:nvSpPr>
            <p:spPr bwMode="auto">
              <a:xfrm>
                <a:off x="4259" y="292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3" name="Freeform 1005"/>
              <p:cNvSpPr>
                <a:spLocks/>
              </p:cNvSpPr>
              <p:nvPr/>
            </p:nvSpPr>
            <p:spPr bwMode="auto">
              <a:xfrm>
                <a:off x="4259" y="2923"/>
                <a:ext cx="55" cy="64"/>
              </a:xfrm>
              <a:custGeom>
                <a:avLst/>
                <a:gdLst>
                  <a:gd name="T0" fmla="*/ 0 w 55"/>
                  <a:gd name="T1" fmla="*/ 14 h 64"/>
                  <a:gd name="T2" fmla="*/ 14 w 55"/>
                  <a:gd name="T3" fmla="*/ 0 h 64"/>
                  <a:gd name="T4" fmla="*/ 55 w 55"/>
                  <a:gd name="T5" fmla="*/ 0 h 64"/>
                  <a:gd name="T6" fmla="*/ 55 w 55"/>
                  <a:gd name="T7" fmla="*/ 50 h 64"/>
                  <a:gd name="T8" fmla="*/ 41 w 55"/>
                  <a:gd name="T9" fmla="*/ 64 h 64"/>
                  <a:gd name="T10" fmla="*/ 0 w 55"/>
                  <a:gd name="T11" fmla="*/ 64 h 64"/>
                  <a:gd name="T12" fmla="*/ 0 w 55"/>
                  <a:gd name="T1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50"/>
                    </a:lnTo>
                    <a:lnTo>
                      <a:pt x="41" y="64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4" name="Freeform 1006"/>
              <p:cNvSpPr>
                <a:spLocks/>
              </p:cNvSpPr>
              <p:nvPr/>
            </p:nvSpPr>
            <p:spPr bwMode="auto">
              <a:xfrm>
                <a:off x="4259" y="292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5" name="Line 1007"/>
              <p:cNvSpPr>
                <a:spLocks noChangeShapeType="1"/>
              </p:cNvSpPr>
              <p:nvPr/>
            </p:nvSpPr>
            <p:spPr bwMode="auto">
              <a:xfrm>
                <a:off x="4300" y="2937"/>
                <a:ext cx="0" cy="5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6" name="Line 1008"/>
              <p:cNvSpPr>
                <a:spLocks noChangeShapeType="1"/>
              </p:cNvSpPr>
              <p:nvPr/>
            </p:nvSpPr>
            <p:spPr bwMode="auto">
              <a:xfrm>
                <a:off x="4259" y="297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210"/>
            <p:cNvGrpSpPr>
              <a:grpSpLocks/>
            </p:cNvGrpSpPr>
            <p:nvPr/>
          </p:nvGrpSpPr>
          <p:grpSpPr bwMode="auto">
            <a:xfrm>
              <a:off x="2449812" y="5674447"/>
              <a:ext cx="2196037" cy="552997"/>
              <a:chOff x="4209" y="2683"/>
              <a:chExt cx="1239" cy="312"/>
            </a:xfrm>
          </p:grpSpPr>
          <p:sp>
            <p:nvSpPr>
              <p:cNvPr id="2347" name="Line 1010"/>
              <p:cNvSpPr>
                <a:spLocks noChangeShapeType="1"/>
              </p:cNvSpPr>
              <p:nvPr/>
            </p:nvSpPr>
            <p:spPr bwMode="auto">
              <a:xfrm>
                <a:off x="4259" y="295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8" name="Line 1011"/>
              <p:cNvSpPr>
                <a:spLocks noChangeShapeType="1"/>
              </p:cNvSpPr>
              <p:nvPr/>
            </p:nvSpPr>
            <p:spPr bwMode="auto">
              <a:xfrm>
                <a:off x="4259" y="29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9" name="Line 1012"/>
              <p:cNvSpPr>
                <a:spLocks noChangeShapeType="1"/>
              </p:cNvSpPr>
              <p:nvPr/>
            </p:nvSpPr>
            <p:spPr bwMode="auto">
              <a:xfrm flipV="1">
                <a:off x="4303" y="2948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0" name="Line 1013"/>
              <p:cNvSpPr>
                <a:spLocks noChangeShapeType="1"/>
              </p:cNvSpPr>
              <p:nvPr/>
            </p:nvSpPr>
            <p:spPr bwMode="auto">
              <a:xfrm flipV="1">
                <a:off x="4303" y="296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1" name="Rectangle 1014"/>
              <p:cNvSpPr>
                <a:spLocks noChangeArrowheads="1"/>
              </p:cNvSpPr>
              <p:nvPr/>
            </p:nvSpPr>
            <p:spPr bwMode="auto">
              <a:xfrm>
                <a:off x="4209" y="2948"/>
                <a:ext cx="42" cy="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2" name="Freeform 1015"/>
              <p:cNvSpPr>
                <a:spLocks/>
              </p:cNvSpPr>
              <p:nvPr/>
            </p:nvSpPr>
            <p:spPr bwMode="auto">
              <a:xfrm>
                <a:off x="4251" y="2934"/>
                <a:ext cx="13" cy="61"/>
              </a:xfrm>
              <a:custGeom>
                <a:avLst/>
                <a:gdLst>
                  <a:gd name="T0" fmla="*/ 0 w 13"/>
                  <a:gd name="T1" fmla="*/ 14 h 61"/>
                  <a:gd name="T2" fmla="*/ 13 w 13"/>
                  <a:gd name="T3" fmla="*/ 0 h 61"/>
                  <a:gd name="T4" fmla="*/ 13 w 13"/>
                  <a:gd name="T5" fmla="*/ 47 h 61"/>
                  <a:gd name="T6" fmla="*/ 0 w 13"/>
                  <a:gd name="T7" fmla="*/ 61 h 61"/>
                  <a:gd name="T8" fmla="*/ 0 w 13"/>
                  <a:gd name="T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1">
                    <a:moveTo>
                      <a:pt x="0" y="14"/>
                    </a:moveTo>
                    <a:lnTo>
                      <a:pt x="13" y="0"/>
                    </a:lnTo>
                    <a:lnTo>
                      <a:pt x="13" y="47"/>
                    </a:lnTo>
                    <a:lnTo>
                      <a:pt x="0" y="6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3" name="Freeform 1016"/>
              <p:cNvSpPr>
                <a:spLocks/>
              </p:cNvSpPr>
              <p:nvPr/>
            </p:nvSpPr>
            <p:spPr bwMode="auto">
              <a:xfrm>
                <a:off x="4209" y="293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4" name="Freeform 1017"/>
              <p:cNvSpPr>
                <a:spLocks/>
              </p:cNvSpPr>
              <p:nvPr/>
            </p:nvSpPr>
            <p:spPr bwMode="auto">
              <a:xfrm>
                <a:off x="4209" y="2934"/>
                <a:ext cx="55" cy="61"/>
              </a:xfrm>
              <a:custGeom>
                <a:avLst/>
                <a:gdLst>
                  <a:gd name="T0" fmla="*/ 0 w 55"/>
                  <a:gd name="T1" fmla="*/ 14 h 61"/>
                  <a:gd name="T2" fmla="*/ 14 w 55"/>
                  <a:gd name="T3" fmla="*/ 0 h 61"/>
                  <a:gd name="T4" fmla="*/ 55 w 55"/>
                  <a:gd name="T5" fmla="*/ 0 h 61"/>
                  <a:gd name="T6" fmla="*/ 55 w 55"/>
                  <a:gd name="T7" fmla="*/ 47 h 61"/>
                  <a:gd name="T8" fmla="*/ 42 w 55"/>
                  <a:gd name="T9" fmla="*/ 61 h 61"/>
                  <a:gd name="T10" fmla="*/ 0 w 55"/>
                  <a:gd name="T11" fmla="*/ 61 h 61"/>
                  <a:gd name="T12" fmla="*/ 0 w 55"/>
                  <a:gd name="T13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1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7"/>
                    </a:lnTo>
                    <a:lnTo>
                      <a:pt x="42" y="61"/>
                    </a:lnTo>
                    <a:lnTo>
                      <a:pt x="0" y="61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5" name="Freeform 1018"/>
              <p:cNvSpPr>
                <a:spLocks/>
              </p:cNvSpPr>
              <p:nvPr/>
            </p:nvSpPr>
            <p:spPr bwMode="auto">
              <a:xfrm>
                <a:off x="4209" y="293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6" name="Line 1019"/>
              <p:cNvSpPr>
                <a:spLocks noChangeShapeType="1"/>
              </p:cNvSpPr>
              <p:nvPr/>
            </p:nvSpPr>
            <p:spPr bwMode="auto">
              <a:xfrm>
                <a:off x="4251" y="2948"/>
                <a:ext cx="0" cy="4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7" name="Line 1020"/>
              <p:cNvSpPr>
                <a:spLocks noChangeShapeType="1"/>
              </p:cNvSpPr>
              <p:nvPr/>
            </p:nvSpPr>
            <p:spPr bwMode="auto">
              <a:xfrm>
                <a:off x="4209" y="298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8" name="Line 1021"/>
              <p:cNvSpPr>
                <a:spLocks noChangeShapeType="1"/>
              </p:cNvSpPr>
              <p:nvPr/>
            </p:nvSpPr>
            <p:spPr bwMode="auto">
              <a:xfrm>
                <a:off x="4209" y="296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9" name="Line 1022"/>
              <p:cNvSpPr>
                <a:spLocks noChangeShapeType="1"/>
              </p:cNvSpPr>
              <p:nvPr/>
            </p:nvSpPr>
            <p:spPr bwMode="auto">
              <a:xfrm flipV="1">
                <a:off x="4251" y="2934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0" name="Line 1023"/>
              <p:cNvSpPr>
                <a:spLocks noChangeShapeType="1"/>
              </p:cNvSpPr>
              <p:nvPr/>
            </p:nvSpPr>
            <p:spPr bwMode="auto">
              <a:xfrm flipV="1">
                <a:off x="4251" y="2948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1" name="Line 1024"/>
              <p:cNvSpPr>
                <a:spLocks noChangeShapeType="1"/>
              </p:cNvSpPr>
              <p:nvPr/>
            </p:nvSpPr>
            <p:spPr bwMode="auto">
              <a:xfrm flipV="1">
                <a:off x="4251" y="2961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2" name="Rectangle 1025"/>
              <p:cNvSpPr>
                <a:spLocks noChangeArrowheads="1"/>
              </p:cNvSpPr>
              <p:nvPr/>
            </p:nvSpPr>
            <p:spPr bwMode="auto">
              <a:xfrm>
                <a:off x="4248" y="2948"/>
                <a:ext cx="41" cy="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3" name="Freeform 1026"/>
              <p:cNvSpPr>
                <a:spLocks/>
              </p:cNvSpPr>
              <p:nvPr/>
            </p:nvSpPr>
            <p:spPr bwMode="auto">
              <a:xfrm>
                <a:off x="4289" y="2934"/>
                <a:ext cx="14" cy="61"/>
              </a:xfrm>
              <a:custGeom>
                <a:avLst/>
                <a:gdLst>
                  <a:gd name="T0" fmla="*/ 0 w 14"/>
                  <a:gd name="T1" fmla="*/ 14 h 61"/>
                  <a:gd name="T2" fmla="*/ 14 w 14"/>
                  <a:gd name="T3" fmla="*/ 0 h 61"/>
                  <a:gd name="T4" fmla="*/ 14 w 14"/>
                  <a:gd name="T5" fmla="*/ 47 h 61"/>
                  <a:gd name="T6" fmla="*/ 0 w 14"/>
                  <a:gd name="T7" fmla="*/ 61 h 61"/>
                  <a:gd name="T8" fmla="*/ 0 w 14"/>
                  <a:gd name="T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1">
                    <a:moveTo>
                      <a:pt x="0" y="14"/>
                    </a:moveTo>
                    <a:lnTo>
                      <a:pt x="14" y="0"/>
                    </a:lnTo>
                    <a:lnTo>
                      <a:pt x="14" y="47"/>
                    </a:lnTo>
                    <a:lnTo>
                      <a:pt x="0" y="6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4" name="Freeform 1027"/>
              <p:cNvSpPr>
                <a:spLocks/>
              </p:cNvSpPr>
              <p:nvPr/>
            </p:nvSpPr>
            <p:spPr bwMode="auto">
              <a:xfrm>
                <a:off x="4248" y="293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5" name="Freeform 1028"/>
              <p:cNvSpPr>
                <a:spLocks/>
              </p:cNvSpPr>
              <p:nvPr/>
            </p:nvSpPr>
            <p:spPr bwMode="auto">
              <a:xfrm>
                <a:off x="4248" y="2934"/>
                <a:ext cx="55" cy="61"/>
              </a:xfrm>
              <a:custGeom>
                <a:avLst/>
                <a:gdLst>
                  <a:gd name="T0" fmla="*/ 0 w 55"/>
                  <a:gd name="T1" fmla="*/ 14 h 61"/>
                  <a:gd name="T2" fmla="*/ 14 w 55"/>
                  <a:gd name="T3" fmla="*/ 0 h 61"/>
                  <a:gd name="T4" fmla="*/ 55 w 55"/>
                  <a:gd name="T5" fmla="*/ 0 h 61"/>
                  <a:gd name="T6" fmla="*/ 55 w 55"/>
                  <a:gd name="T7" fmla="*/ 47 h 61"/>
                  <a:gd name="T8" fmla="*/ 41 w 55"/>
                  <a:gd name="T9" fmla="*/ 61 h 61"/>
                  <a:gd name="T10" fmla="*/ 0 w 55"/>
                  <a:gd name="T11" fmla="*/ 61 h 61"/>
                  <a:gd name="T12" fmla="*/ 0 w 55"/>
                  <a:gd name="T13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1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7"/>
                    </a:lnTo>
                    <a:lnTo>
                      <a:pt x="41" y="61"/>
                    </a:lnTo>
                    <a:lnTo>
                      <a:pt x="0" y="61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6" name="Freeform 1029"/>
              <p:cNvSpPr>
                <a:spLocks/>
              </p:cNvSpPr>
              <p:nvPr/>
            </p:nvSpPr>
            <p:spPr bwMode="auto">
              <a:xfrm>
                <a:off x="4248" y="293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7" name="Line 1030"/>
              <p:cNvSpPr>
                <a:spLocks noChangeShapeType="1"/>
              </p:cNvSpPr>
              <p:nvPr/>
            </p:nvSpPr>
            <p:spPr bwMode="auto">
              <a:xfrm>
                <a:off x="4289" y="2948"/>
                <a:ext cx="0" cy="4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8" name="Line 1031"/>
              <p:cNvSpPr>
                <a:spLocks noChangeShapeType="1"/>
              </p:cNvSpPr>
              <p:nvPr/>
            </p:nvSpPr>
            <p:spPr bwMode="auto">
              <a:xfrm>
                <a:off x="4248" y="298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9" name="Line 1032"/>
              <p:cNvSpPr>
                <a:spLocks noChangeShapeType="1"/>
              </p:cNvSpPr>
              <p:nvPr/>
            </p:nvSpPr>
            <p:spPr bwMode="auto">
              <a:xfrm>
                <a:off x="4248" y="296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0" name="Line 1033"/>
              <p:cNvSpPr>
                <a:spLocks noChangeShapeType="1"/>
              </p:cNvSpPr>
              <p:nvPr/>
            </p:nvSpPr>
            <p:spPr bwMode="auto">
              <a:xfrm flipV="1">
                <a:off x="4289" y="2959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1" name="Line 1034"/>
              <p:cNvSpPr>
                <a:spLocks noChangeShapeType="1"/>
              </p:cNvSpPr>
              <p:nvPr/>
            </p:nvSpPr>
            <p:spPr bwMode="auto">
              <a:xfrm flipV="1">
                <a:off x="4289" y="2973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2" name="Freeform 1035"/>
              <p:cNvSpPr>
                <a:spLocks/>
              </p:cNvSpPr>
              <p:nvPr/>
            </p:nvSpPr>
            <p:spPr bwMode="auto">
              <a:xfrm>
                <a:off x="5142" y="2782"/>
                <a:ext cx="75" cy="75"/>
              </a:xfrm>
              <a:custGeom>
                <a:avLst/>
                <a:gdLst>
                  <a:gd name="T0" fmla="*/ 0 w 75"/>
                  <a:gd name="T1" fmla="*/ 75 h 75"/>
                  <a:gd name="T2" fmla="*/ 75 w 75"/>
                  <a:gd name="T3" fmla="*/ 0 h 75"/>
                  <a:gd name="T4" fmla="*/ 75 w 75"/>
                  <a:gd name="T5" fmla="*/ 0 h 75"/>
                  <a:gd name="T6" fmla="*/ 0 w 75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75">
                    <a:moveTo>
                      <a:pt x="0" y="75"/>
                    </a:moveTo>
                    <a:lnTo>
                      <a:pt x="75" y="0"/>
                    </a:lnTo>
                    <a:lnTo>
                      <a:pt x="75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3" name="Freeform 1036"/>
              <p:cNvSpPr>
                <a:spLocks/>
              </p:cNvSpPr>
              <p:nvPr/>
            </p:nvSpPr>
            <p:spPr bwMode="auto">
              <a:xfrm>
                <a:off x="5059" y="2782"/>
                <a:ext cx="158" cy="75"/>
              </a:xfrm>
              <a:custGeom>
                <a:avLst/>
                <a:gdLst>
                  <a:gd name="T0" fmla="*/ 0 w 158"/>
                  <a:gd name="T1" fmla="*/ 75 h 75"/>
                  <a:gd name="T2" fmla="*/ 75 w 158"/>
                  <a:gd name="T3" fmla="*/ 0 h 75"/>
                  <a:gd name="T4" fmla="*/ 158 w 158"/>
                  <a:gd name="T5" fmla="*/ 0 h 75"/>
                  <a:gd name="T6" fmla="*/ 83 w 158"/>
                  <a:gd name="T7" fmla="*/ 75 h 75"/>
                  <a:gd name="T8" fmla="*/ 0 w 158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75">
                    <a:moveTo>
                      <a:pt x="0" y="75"/>
                    </a:moveTo>
                    <a:lnTo>
                      <a:pt x="75" y="0"/>
                    </a:lnTo>
                    <a:lnTo>
                      <a:pt x="158" y="0"/>
                    </a:lnTo>
                    <a:lnTo>
                      <a:pt x="83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4" name="Freeform 1037"/>
              <p:cNvSpPr>
                <a:spLocks/>
              </p:cNvSpPr>
              <p:nvPr/>
            </p:nvSpPr>
            <p:spPr bwMode="auto">
              <a:xfrm>
                <a:off x="5112" y="2863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14 w 14"/>
                  <a:gd name="T3" fmla="*/ 0 h 14"/>
                  <a:gd name="T4" fmla="*/ 14 w 14"/>
                  <a:gd name="T5" fmla="*/ 0 h 14"/>
                  <a:gd name="T6" fmla="*/ 0 w 14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5" name="Freeform 1038"/>
              <p:cNvSpPr>
                <a:spLocks/>
              </p:cNvSpPr>
              <p:nvPr/>
            </p:nvSpPr>
            <p:spPr bwMode="auto">
              <a:xfrm>
                <a:off x="5040" y="2863"/>
                <a:ext cx="86" cy="14"/>
              </a:xfrm>
              <a:custGeom>
                <a:avLst/>
                <a:gdLst>
                  <a:gd name="T0" fmla="*/ 0 w 86"/>
                  <a:gd name="T1" fmla="*/ 14 h 14"/>
                  <a:gd name="T2" fmla="*/ 13 w 86"/>
                  <a:gd name="T3" fmla="*/ 0 h 14"/>
                  <a:gd name="T4" fmla="*/ 86 w 86"/>
                  <a:gd name="T5" fmla="*/ 0 h 14"/>
                  <a:gd name="T6" fmla="*/ 72 w 86"/>
                  <a:gd name="T7" fmla="*/ 14 h 14"/>
                  <a:gd name="T8" fmla="*/ 0 w 8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4">
                    <a:moveTo>
                      <a:pt x="0" y="14"/>
                    </a:moveTo>
                    <a:lnTo>
                      <a:pt x="13" y="0"/>
                    </a:lnTo>
                    <a:lnTo>
                      <a:pt x="86" y="0"/>
                    </a:lnTo>
                    <a:lnTo>
                      <a:pt x="7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6" name="Rectangle 1039"/>
              <p:cNvSpPr>
                <a:spLocks noChangeArrowheads="1"/>
              </p:cNvSpPr>
              <p:nvPr/>
            </p:nvSpPr>
            <p:spPr bwMode="auto">
              <a:xfrm>
                <a:off x="5191" y="2786"/>
                <a:ext cx="41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7" name="Freeform 1040"/>
              <p:cNvSpPr>
                <a:spLocks/>
              </p:cNvSpPr>
              <p:nvPr/>
            </p:nvSpPr>
            <p:spPr bwMode="auto">
              <a:xfrm>
                <a:off x="5232" y="2772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8" name="Freeform 1041"/>
              <p:cNvSpPr>
                <a:spLocks/>
              </p:cNvSpPr>
              <p:nvPr/>
            </p:nvSpPr>
            <p:spPr bwMode="auto">
              <a:xfrm>
                <a:off x="5191" y="2772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9" name="Freeform 1042"/>
              <p:cNvSpPr>
                <a:spLocks/>
              </p:cNvSpPr>
              <p:nvPr/>
            </p:nvSpPr>
            <p:spPr bwMode="auto">
              <a:xfrm>
                <a:off x="5191" y="2772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1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1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0" name="Freeform 1043"/>
              <p:cNvSpPr>
                <a:spLocks/>
              </p:cNvSpPr>
              <p:nvPr/>
            </p:nvSpPr>
            <p:spPr bwMode="auto">
              <a:xfrm>
                <a:off x="5191" y="2772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1" name="Line 1044"/>
              <p:cNvSpPr>
                <a:spLocks noChangeShapeType="1"/>
              </p:cNvSpPr>
              <p:nvPr/>
            </p:nvSpPr>
            <p:spPr bwMode="auto">
              <a:xfrm>
                <a:off x="5232" y="2786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2" name="Line 1045"/>
              <p:cNvSpPr>
                <a:spLocks noChangeShapeType="1"/>
              </p:cNvSpPr>
              <p:nvPr/>
            </p:nvSpPr>
            <p:spPr bwMode="auto">
              <a:xfrm>
                <a:off x="5191" y="281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3" name="Line 1046"/>
              <p:cNvSpPr>
                <a:spLocks noChangeShapeType="1"/>
              </p:cNvSpPr>
              <p:nvPr/>
            </p:nvSpPr>
            <p:spPr bwMode="auto">
              <a:xfrm>
                <a:off x="5191" y="280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4" name="Line 1047"/>
              <p:cNvSpPr>
                <a:spLocks noChangeShapeType="1"/>
              </p:cNvSpPr>
              <p:nvPr/>
            </p:nvSpPr>
            <p:spPr bwMode="auto">
              <a:xfrm>
                <a:off x="5191" y="278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5" name="Line 1048"/>
              <p:cNvSpPr>
                <a:spLocks noChangeShapeType="1"/>
              </p:cNvSpPr>
              <p:nvPr/>
            </p:nvSpPr>
            <p:spPr bwMode="auto">
              <a:xfrm flipV="1">
                <a:off x="5232" y="2784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6" name="Line 1049"/>
              <p:cNvSpPr>
                <a:spLocks noChangeShapeType="1"/>
              </p:cNvSpPr>
              <p:nvPr/>
            </p:nvSpPr>
            <p:spPr bwMode="auto">
              <a:xfrm flipV="1">
                <a:off x="5232" y="2797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7" name="Rectangle 1050"/>
              <p:cNvSpPr>
                <a:spLocks noChangeArrowheads="1"/>
              </p:cNvSpPr>
              <p:nvPr/>
            </p:nvSpPr>
            <p:spPr bwMode="auto">
              <a:xfrm>
                <a:off x="5232" y="2786"/>
                <a:ext cx="42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8" name="Freeform 1051"/>
              <p:cNvSpPr>
                <a:spLocks/>
              </p:cNvSpPr>
              <p:nvPr/>
            </p:nvSpPr>
            <p:spPr bwMode="auto">
              <a:xfrm>
                <a:off x="5274" y="2772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9" name="Freeform 1052"/>
              <p:cNvSpPr>
                <a:spLocks/>
              </p:cNvSpPr>
              <p:nvPr/>
            </p:nvSpPr>
            <p:spPr bwMode="auto">
              <a:xfrm>
                <a:off x="5232" y="2772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0" name="Freeform 1053"/>
              <p:cNvSpPr>
                <a:spLocks/>
              </p:cNvSpPr>
              <p:nvPr/>
            </p:nvSpPr>
            <p:spPr bwMode="auto">
              <a:xfrm>
                <a:off x="5232" y="2772"/>
                <a:ext cx="56" cy="59"/>
              </a:xfrm>
              <a:custGeom>
                <a:avLst/>
                <a:gdLst>
                  <a:gd name="T0" fmla="*/ 0 w 56"/>
                  <a:gd name="T1" fmla="*/ 14 h 59"/>
                  <a:gd name="T2" fmla="*/ 14 w 56"/>
                  <a:gd name="T3" fmla="*/ 0 h 59"/>
                  <a:gd name="T4" fmla="*/ 56 w 56"/>
                  <a:gd name="T5" fmla="*/ 0 h 59"/>
                  <a:gd name="T6" fmla="*/ 56 w 56"/>
                  <a:gd name="T7" fmla="*/ 45 h 59"/>
                  <a:gd name="T8" fmla="*/ 42 w 56"/>
                  <a:gd name="T9" fmla="*/ 59 h 59"/>
                  <a:gd name="T10" fmla="*/ 0 w 56"/>
                  <a:gd name="T11" fmla="*/ 59 h 59"/>
                  <a:gd name="T12" fmla="*/ 0 w 56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5"/>
                    </a:lnTo>
                    <a:lnTo>
                      <a:pt x="42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1" name="Freeform 1054"/>
              <p:cNvSpPr>
                <a:spLocks/>
              </p:cNvSpPr>
              <p:nvPr/>
            </p:nvSpPr>
            <p:spPr bwMode="auto">
              <a:xfrm>
                <a:off x="5232" y="2772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2" name="Line 1055"/>
              <p:cNvSpPr>
                <a:spLocks noChangeShapeType="1"/>
              </p:cNvSpPr>
              <p:nvPr/>
            </p:nvSpPr>
            <p:spPr bwMode="auto">
              <a:xfrm>
                <a:off x="5274" y="2786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3" name="Line 1056"/>
              <p:cNvSpPr>
                <a:spLocks noChangeShapeType="1"/>
              </p:cNvSpPr>
              <p:nvPr/>
            </p:nvSpPr>
            <p:spPr bwMode="auto">
              <a:xfrm>
                <a:off x="5232" y="281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4" name="Line 1057"/>
              <p:cNvSpPr>
                <a:spLocks noChangeShapeType="1"/>
              </p:cNvSpPr>
              <p:nvPr/>
            </p:nvSpPr>
            <p:spPr bwMode="auto">
              <a:xfrm>
                <a:off x="5232" y="280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5" name="Line 1058"/>
              <p:cNvSpPr>
                <a:spLocks noChangeShapeType="1"/>
              </p:cNvSpPr>
              <p:nvPr/>
            </p:nvSpPr>
            <p:spPr bwMode="auto">
              <a:xfrm>
                <a:off x="5232" y="278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6" name="Line 1059"/>
              <p:cNvSpPr>
                <a:spLocks noChangeShapeType="1"/>
              </p:cNvSpPr>
              <p:nvPr/>
            </p:nvSpPr>
            <p:spPr bwMode="auto">
              <a:xfrm flipV="1">
                <a:off x="5274" y="2795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7" name="Line 1060"/>
              <p:cNvSpPr>
                <a:spLocks noChangeShapeType="1"/>
              </p:cNvSpPr>
              <p:nvPr/>
            </p:nvSpPr>
            <p:spPr bwMode="auto">
              <a:xfrm flipV="1">
                <a:off x="5274" y="2809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8" name="Rectangle 1061"/>
              <p:cNvSpPr>
                <a:spLocks noChangeArrowheads="1"/>
              </p:cNvSpPr>
              <p:nvPr/>
            </p:nvSpPr>
            <p:spPr bwMode="auto">
              <a:xfrm>
                <a:off x="5180" y="2798"/>
                <a:ext cx="4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9" name="Freeform 1062"/>
              <p:cNvSpPr>
                <a:spLocks/>
              </p:cNvSpPr>
              <p:nvPr/>
            </p:nvSpPr>
            <p:spPr bwMode="auto">
              <a:xfrm>
                <a:off x="5221" y="2784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0" name="Freeform 1063"/>
              <p:cNvSpPr>
                <a:spLocks/>
              </p:cNvSpPr>
              <p:nvPr/>
            </p:nvSpPr>
            <p:spPr bwMode="auto">
              <a:xfrm>
                <a:off x="5180" y="278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1" name="Freeform 1064"/>
              <p:cNvSpPr>
                <a:spLocks/>
              </p:cNvSpPr>
              <p:nvPr/>
            </p:nvSpPr>
            <p:spPr bwMode="auto">
              <a:xfrm>
                <a:off x="5180" y="2784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1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1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2" name="Freeform 1065"/>
              <p:cNvSpPr>
                <a:spLocks/>
              </p:cNvSpPr>
              <p:nvPr/>
            </p:nvSpPr>
            <p:spPr bwMode="auto">
              <a:xfrm>
                <a:off x="5180" y="278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3" name="Line 1066"/>
              <p:cNvSpPr>
                <a:spLocks noChangeShapeType="1"/>
              </p:cNvSpPr>
              <p:nvPr/>
            </p:nvSpPr>
            <p:spPr bwMode="auto">
              <a:xfrm>
                <a:off x="5221" y="2798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4" name="Line 1067"/>
              <p:cNvSpPr>
                <a:spLocks noChangeShapeType="1"/>
              </p:cNvSpPr>
              <p:nvPr/>
            </p:nvSpPr>
            <p:spPr bwMode="auto">
              <a:xfrm>
                <a:off x="5180" y="282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5" name="Line 1068"/>
              <p:cNvSpPr>
                <a:spLocks noChangeShapeType="1"/>
              </p:cNvSpPr>
              <p:nvPr/>
            </p:nvSpPr>
            <p:spPr bwMode="auto">
              <a:xfrm>
                <a:off x="5180" y="281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6" name="Line 1069"/>
              <p:cNvSpPr>
                <a:spLocks noChangeShapeType="1"/>
              </p:cNvSpPr>
              <p:nvPr/>
            </p:nvSpPr>
            <p:spPr bwMode="auto">
              <a:xfrm flipV="1">
                <a:off x="5221" y="2792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7" name="Line 1070"/>
              <p:cNvSpPr>
                <a:spLocks noChangeShapeType="1"/>
              </p:cNvSpPr>
              <p:nvPr/>
            </p:nvSpPr>
            <p:spPr bwMode="auto">
              <a:xfrm flipV="1">
                <a:off x="5221" y="2806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8" name="Rectangle 1071"/>
              <p:cNvSpPr>
                <a:spLocks noChangeArrowheads="1"/>
              </p:cNvSpPr>
              <p:nvPr/>
            </p:nvSpPr>
            <p:spPr bwMode="auto">
              <a:xfrm>
                <a:off x="5219" y="2798"/>
                <a:ext cx="4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9" name="Freeform 1072"/>
              <p:cNvSpPr>
                <a:spLocks/>
              </p:cNvSpPr>
              <p:nvPr/>
            </p:nvSpPr>
            <p:spPr bwMode="auto">
              <a:xfrm>
                <a:off x="5260" y="2784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0" name="Freeform 1073"/>
              <p:cNvSpPr>
                <a:spLocks/>
              </p:cNvSpPr>
              <p:nvPr/>
            </p:nvSpPr>
            <p:spPr bwMode="auto">
              <a:xfrm>
                <a:off x="5219" y="278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1" name="Freeform 1074"/>
              <p:cNvSpPr>
                <a:spLocks/>
              </p:cNvSpPr>
              <p:nvPr/>
            </p:nvSpPr>
            <p:spPr bwMode="auto">
              <a:xfrm>
                <a:off x="5219" y="2784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1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1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2" name="Freeform 1075"/>
              <p:cNvSpPr>
                <a:spLocks/>
              </p:cNvSpPr>
              <p:nvPr/>
            </p:nvSpPr>
            <p:spPr bwMode="auto">
              <a:xfrm>
                <a:off x="5219" y="278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3" name="Line 1076"/>
              <p:cNvSpPr>
                <a:spLocks noChangeShapeType="1"/>
              </p:cNvSpPr>
              <p:nvPr/>
            </p:nvSpPr>
            <p:spPr bwMode="auto">
              <a:xfrm>
                <a:off x="5260" y="2798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4" name="Line 1077"/>
              <p:cNvSpPr>
                <a:spLocks noChangeShapeType="1"/>
              </p:cNvSpPr>
              <p:nvPr/>
            </p:nvSpPr>
            <p:spPr bwMode="auto">
              <a:xfrm>
                <a:off x="5219" y="282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5" name="Line 1078"/>
              <p:cNvSpPr>
                <a:spLocks noChangeShapeType="1"/>
              </p:cNvSpPr>
              <p:nvPr/>
            </p:nvSpPr>
            <p:spPr bwMode="auto">
              <a:xfrm>
                <a:off x="5219" y="281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6" name="Line 1079"/>
              <p:cNvSpPr>
                <a:spLocks noChangeShapeType="1"/>
              </p:cNvSpPr>
              <p:nvPr/>
            </p:nvSpPr>
            <p:spPr bwMode="auto">
              <a:xfrm flipV="1">
                <a:off x="5263" y="280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7" name="Line 1080"/>
              <p:cNvSpPr>
                <a:spLocks noChangeShapeType="1"/>
              </p:cNvSpPr>
              <p:nvPr/>
            </p:nvSpPr>
            <p:spPr bwMode="auto">
              <a:xfrm flipV="1">
                <a:off x="5263" y="2817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8" name="Rectangle 1081"/>
              <p:cNvSpPr>
                <a:spLocks noChangeArrowheads="1"/>
              </p:cNvSpPr>
              <p:nvPr/>
            </p:nvSpPr>
            <p:spPr bwMode="auto">
              <a:xfrm>
                <a:off x="5271" y="2786"/>
                <a:ext cx="42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9" name="Freeform 1082"/>
              <p:cNvSpPr>
                <a:spLocks/>
              </p:cNvSpPr>
              <p:nvPr/>
            </p:nvSpPr>
            <p:spPr bwMode="auto">
              <a:xfrm>
                <a:off x="5313" y="2772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0" name="Freeform 1083"/>
              <p:cNvSpPr>
                <a:spLocks/>
              </p:cNvSpPr>
              <p:nvPr/>
            </p:nvSpPr>
            <p:spPr bwMode="auto">
              <a:xfrm>
                <a:off x="5271" y="2772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1" name="Freeform 1084"/>
              <p:cNvSpPr>
                <a:spLocks/>
              </p:cNvSpPr>
              <p:nvPr/>
            </p:nvSpPr>
            <p:spPr bwMode="auto">
              <a:xfrm>
                <a:off x="5271" y="2772"/>
                <a:ext cx="56" cy="59"/>
              </a:xfrm>
              <a:custGeom>
                <a:avLst/>
                <a:gdLst>
                  <a:gd name="T0" fmla="*/ 0 w 56"/>
                  <a:gd name="T1" fmla="*/ 14 h 59"/>
                  <a:gd name="T2" fmla="*/ 14 w 56"/>
                  <a:gd name="T3" fmla="*/ 0 h 59"/>
                  <a:gd name="T4" fmla="*/ 56 w 56"/>
                  <a:gd name="T5" fmla="*/ 0 h 59"/>
                  <a:gd name="T6" fmla="*/ 56 w 56"/>
                  <a:gd name="T7" fmla="*/ 45 h 59"/>
                  <a:gd name="T8" fmla="*/ 42 w 56"/>
                  <a:gd name="T9" fmla="*/ 59 h 59"/>
                  <a:gd name="T10" fmla="*/ 0 w 56"/>
                  <a:gd name="T11" fmla="*/ 59 h 59"/>
                  <a:gd name="T12" fmla="*/ 0 w 56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5"/>
                    </a:lnTo>
                    <a:lnTo>
                      <a:pt x="42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2" name="Freeform 1085"/>
              <p:cNvSpPr>
                <a:spLocks/>
              </p:cNvSpPr>
              <p:nvPr/>
            </p:nvSpPr>
            <p:spPr bwMode="auto">
              <a:xfrm>
                <a:off x="5271" y="2772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3" name="Line 1086"/>
              <p:cNvSpPr>
                <a:spLocks noChangeShapeType="1"/>
              </p:cNvSpPr>
              <p:nvPr/>
            </p:nvSpPr>
            <p:spPr bwMode="auto">
              <a:xfrm>
                <a:off x="5313" y="2786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4" name="Line 1087"/>
              <p:cNvSpPr>
                <a:spLocks noChangeShapeType="1"/>
              </p:cNvSpPr>
              <p:nvPr/>
            </p:nvSpPr>
            <p:spPr bwMode="auto">
              <a:xfrm>
                <a:off x="5271" y="281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5" name="Line 1088"/>
              <p:cNvSpPr>
                <a:spLocks noChangeShapeType="1"/>
              </p:cNvSpPr>
              <p:nvPr/>
            </p:nvSpPr>
            <p:spPr bwMode="auto">
              <a:xfrm>
                <a:off x="5271" y="280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6" name="Line 1089"/>
              <p:cNvSpPr>
                <a:spLocks noChangeShapeType="1"/>
              </p:cNvSpPr>
              <p:nvPr/>
            </p:nvSpPr>
            <p:spPr bwMode="auto">
              <a:xfrm>
                <a:off x="5271" y="278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7" name="Line 1090"/>
              <p:cNvSpPr>
                <a:spLocks noChangeShapeType="1"/>
              </p:cNvSpPr>
              <p:nvPr/>
            </p:nvSpPr>
            <p:spPr bwMode="auto">
              <a:xfrm flipV="1">
                <a:off x="5313" y="2784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8" name="Line 1091"/>
              <p:cNvSpPr>
                <a:spLocks noChangeShapeType="1"/>
              </p:cNvSpPr>
              <p:nvPr/>
            </p:nvSpPr>
            <p:spPr bwMode="auto">
              <a:xfrm flipV="1">
                <a:off x="5313" y="2797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9" name="Rectangle 1092"/>
              <p:cNvSpPr>
                <a:spLocks noChangeArrowheads="1"/>
              </p:cNvSpPr>
              <p:nvPr/>
            </p:nvSpPr>
            <p:spPr bwMode="auto">
              <a:xfrm>
                <a:off x="5310" y="2786"/>
                <a:ext cx="42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0" name="Freeform 1093"/>
              <p:cNvSpPr>
                <a:spLocks/>
              </p:cNvSpPr>
              <p:nvPr/>
            </p:nvSpPr>
            <p:spPr bwMode="auto">
              <a:xfrm>
                <a:off x="5352" y="2772"/>
                <a:ext cx="13" cy="59"/>
              </a:xfrm>
              <a:custGeom>
                <a:avLst/>
                <a:gdLst>
                  <a:gd name="T0" fmla="*/ 0 w 13"/>
                  <a:gd name="T1" fmla="*/ 14 h 59"/>
                  <a:gd name="T2" fmla="*/ 13 w 13"/>
                  <a:gd name="T3" fmla="*/ 0 h 59"/>
                  <a:gd name="T4" fmla="*/ 13 w 13"/>
                  <a:gd name="T5" fmla="*/ 45 h 59"/>
                  <a:gd name="T6" fmla="*/ 0 w 13"/>
                  <a:gd name="T7" fmla="*/ 59 h 59"/>
                  <a:gd name="T8" fmla="*/ 0 w 13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9">
                    <a:moveTo>
                      <a:pt x="0" y="14"/>
                    </a:moveTo>
                    <a:lnTo>
                      <a:pt x="13" y="0"/>
                    </a:lnTo>
                    <a:lnTo>
                      <a:pt x="13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1" name="Freeform 1094"/>
              <p:cNvSpPr>
                <a:spLocks/>
              </p:cNvSpPr>
              <p:nvPr/>
            </p:nvSpPr>
            <p:spPr bwMode="auto">
              <a:xfrm>
                <a:off x="5310" y="2772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2" name="Freeform 1095"/>
              <p:cNvSpPr>
                <a:spLocks/>
              </p:cNvSpPr>
              <p:nvPr/>
            </p:nvSpPr>
            <p:spPr bwMode="auto">
              <a:xfrm>
                <a:off x="5310" y="2772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2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2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3" name="Freeform 1096"/>
              <p:cNvSpPr>
                <a:spLocks/>
              </p:cNvSpPr>
              <p:nvPr/>
            </p:nvSpPr>
            <p:spPr bwMode="auto">
              <a:xfrm>
                <a:off x="5310" y="2772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4" name="Line 1097"/>
              <p:cNvSpPr>
                <a:spLocks noChangeShapeType="1"/>
              </p:cNvSpPr>
              <p:nvPr/>
            </p:nvSpPr>
            <p:spPr bwMode="auto">
              <a:xfrm>
                <a:off x="5352" y="2786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5" name="Line 1098"/>
              <p:cNvSpPr>
                <a:spLocks noChangeShapeType="1"/>
              </p:cNvSpPr>
              <p:nvPr/>
            </p:nvSpPr>
            <p:spPr bwMode="auto">
              <a:xfrm>
                <a:off x="5310" y="281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6" name="Line 1099"/>
              <p:cNvSpPr>
                <a:spLocks noChangeShapeType="1"/>
              </p:cNvSpPr>
              <p:nvPr/>
            </p:nvSpPr>
            <p:spPr bwMode="auto">
              <a:xfrm>
                <a:off x="5310" y="280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7" name="Line 1100"/>
              <p:cNvSpPr>
                <a:spLocks noChangeShapeType="1"/>
              </p:cNvSpPr>
              <p:nvPr/>
            </p:nvSpPr>
            <p:spPr bwMode="auto">
              <a:xfrm>
                <a:off x="5310" y="278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8" name="Line 1101"/>
              <p:cNvSpPr>
                <a:spLocks noChangeShapeType="1"/>
              </p:cNvSpPr>
              <p:nvPr/>
            </p:nvSpPr>
            <p:spPr bwMode="auto">
              <a:xfrm flipV="1">
                <a:off x="5354" y="2795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9" name="Line 1102"/>
              <p:cNvSpPr>
                <a:spLocks noChangeShapeType="1"/>
              </p:cNvSpPr>
              <p:nvPr/>
            </p:nvSpPr>
            <p:spPr bwMode="auto">
              <a:xfrm flipV="1">
                <a:off x="5354" y="2809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0" name="Rectangle 1103"/>
              <p:cNvSpPr>
                <a:spLocks noChangeArrowheads="1"/>
              </p:cNvSpPr>
              <p:nvPr/>
            </p:nvSpPr>
            <p:spPr bwMode="auto">
              <a:xfrm>
                <a:off x="5260" y="2798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1" name="Freeform 1104"/>
              <p:cNvSpPr>
                <a:spLocks/>
              </p:cNvSpPr>
              <p:nvPr/>
            </p:nvSpPr>
            <p:spPr bwMode="auto">
              <a:xfrm>
                <a:off x="5302" y="2784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2" name="Freeform 1105"/>
              <p:cNvSpPr>
                <a:spLocks/>
              </p:cNvSpPr>
              <p:nvPr/>
            </p:nvSpPr>
            <p:spPr bwMode="auto">
              <a:xfrm>
                <a:off x="5260" y="278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3" name="Freeform 1106"/>
              <p:cNvSpPr>
                <a:spLocks/>
              </p:cNvSpPr>
              <p:nvPr/>
            </p:nvSpPr>
            <p:spPr bwMode="auto">
              <a:xfrm>
                <a:off x="5260" y="2784"/>
                <a:ext cx="56" cy="58"/>
              </a:xfrm>
              <a:custGeom>
                <a:avLst/>
                <a:gdLst>
                  <a:gd name="T0" fmla="*/ 0 w 56"/>
                  <a:gd name="T1" fmla="*/ 14 h 58"/>
                  <a:gd name="T2" fmla="*/ 14 w 56"/>
                  <a:gd name="T3" fmla="*/ 0 h 58"/>
                  <a:gd name="T4" fmla="*/ 56 w 56"/>
                  <a:gd name="T5" fmla="*/ 0 h 58"/>
                  <a:gd name="T6" fmla="*/ 56 w 56"/>
                  <a:gd name="T7" fmla="*/ 44 h 58"/>
                  <a:gd name="T8" fmla="*/ 42 w 56"/>
                  <a:gd name="T9" fmla="*/ 58 h 58"/>
                  <a:gd name="T10" fmla="*/ 0 w 56"/>
                  <a:gd name="T11" fmla="*/ 58 h 58"/>
                  <a:gd name="T12" fmla="*/ 0 w 56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8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4" name="Freeform 1107"/>
              <p:cNvSpPr>
                <a:spLocks/>
              </p:cNvSpPr>
              <p:nvPr/>
            </p:nvSpPr>
            <p:spPr bwMode="auto">
              <a:xfrm>
                <a:off x="5260" y="278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5" name="Line 1108"/>
              <p:cNvSpPr>
                <a:spLocks noChangeShapeType="1"/>
              </p:cNvSpPr>
              <p:nvPr/>
            </p:nvSpPr>
            <p:spPr bwMode="auto">
              <a:xfrm>
                <a:off x="5302" y="2798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6" name="Line 1109"/>
              <p:cNvSpPr>
                <a:spLocks noChangeShapeType="1"/>
              </p:cNvSpPr>
              <p:nvPr/>
            </p:nvSpPr>
            <p:spPr bwMode="auto">
              <a:xfrm>
                <a:off x="5260" y="282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7" name="Line 1110"/>
              <p:cNvSpPr>
                <a:spLocks noChangeShapeType="1"/>
              </p:cNvSpPr>
              <p:nvPr/>
            </p:nvSpPr>
            <p:spPr bwMode="auto">
              <a:xfrm>
                <a:off x="5260" y="281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8" name="Line 1111"/>
              <p:cNvSpPr>
                <a:spLocks noChangeShapeType="1"/>
              </p:cNvSpPr>
              <p:nvPr/>
            </p:nvSpPr>
            <p:spPr bwMode="auto">
              <a:xfrm flipV="1">
                <a:off x="5302" y="2792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9" name="Line 1112"/>
              <p:cNvSpPr>
                <a:spLocks noChangeShapeType="1"/>
              </p:cNvSpPr>
              <p:nvPr/>
            </p:nvSpPr>
            <p:spPr bwMode="auto">
              <a:xfrm flipV="1">
                <a:off x="5302" y="2806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0" name="Rectangle 1113"/>
              <p:cNvSpPr>
                <a:spLocks noChangeArrowheads="1"/>
              </p:cNvSpPr>
              <p:nvPr/>
            </p:nvSpPr>
            <p:spPr bwMode="auto">
              <a:xfrm>
                <a:off x="5299" y="2798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1" name="Freeform 1114"/>
              <p:cNvSpPr>
                <a:spLocks/>
              </p:cNvSpPr>
              <p:nvPr/>
            </p:nvSpPr>
            <p:spPr bwMode="auto">
              <a:xfrm>
                <a:off x="5341" y="2784"/>
                <a:ext cx="13" cy="58"/>
              </a:xfrm>
              <a:custGeom>
                <a:avLst/>
                <a:gdLst>
                  <a:gd name="T0" fmla="*/ 0 w 13"/>
                  <a:gd name="T1" fmla="*/ 14 h 58"/>
                  <a:gd name="T2" fmla="*/ 13 w 13"/>
                  <a:gd name="T3" fmla="*/ 0 h 58"/>
                  <a:gd name="T4" fmla="*/ 13 w 13"/>
                  <a:gd name="T5" fmla="*/ 44 h 58"/>
                  <a:gd name="T6" fmla="*/ 0 w 13"/>
                  <a:gd name="T7" fmla="*/ 58 h 58"/>
                  <a:gd name="T8" fmla="*/ 0 w 13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8">
                    <a:moveTo>
                      <a:pt x="0" y="14"/>
                    </a:moveTo>
                    <a:lnTo>
                      <a:pt x="13" y="0"/>
                    </a:lnTo>
                    <a:lnTo>
                      <a:pt x="13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2" name="Freeform 1115"/>
              <p:cNvSpPr>
                <a:spLocks/>
              </p:cNvSpPr>
              <p:nvPr/>
            </p:nvSpPr>
            <p:spPr bwMode="auto">
              <a:xfrm>
                <a:off x="5299" y="278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3" name="Freeform 1116"/>
              <p:cNvSpPr>
                <a:spLocks/>
              </p:cNvSpPr>
              <p:nvPr/>
            </p:nvSpPr>
            <p:spPr bwMode="auto">
              <a:xfrm>
                <a:off x="5299" y="2784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2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4" name="Freeform 1117"/>
              <p:cNvSpPr>
                <a:spLocks/>
              </p:cNvSpPr>
              <p:nvPr/>
            </p:nvSpPr>
            <p:spPr bwMode="auto">
              <a:xfrm>
                <a:off x="5299" y="278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5" name="Line 1118"/>
              <p:cNvSpPr>
                <a:spLocks noChangeShapeType="1"/>
              </p:cNvSpPr>
              <p:nvPr/>
            </p:nvSpPr>
            <p:spPr bwMode="auto">
              <a:xfrm>
                <a:off x="5341" y="2798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6" name="Line 1119"/>
              <p:cNvSpPr>
                <a:spLocks noChangeShapeType="1"/>
              </p:cNvSpPr>
              <p:nvPr/>
            </p:nvSpPr>
            <p:spPr bwMode="auto">
              <a:xfrm>
                <a:off x="5299" y="282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7" name="Line 1120"/>
              <p:cNvSpPr>
                <a:spLocks noChangeShapeType="1"/>
              </p:cNvSpPr>
              <p:nvPr/>
            </p:nvSpPr>
            <p:spPr bwMode="auto">
              <a:xfrm>
                <a:off x="5299" y="281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8" name="Line 1121"/>
              <p:cNvSpPr>
                <a:spLocks noChangeShapeType="1"/>
              </p:cNvSpPr>
              <p:nvPr/>
            </p:nvSpPr>
            <p:spPr bwMode="auto">
              <a:xfrm flipV="1">
                <a:off x="5341" y="2803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9" name="Line 1122"/>
              <p:cNvSpPr>
                <a:spLocks noChangeShapeType="1"/>
              </p:cNvSpPr>
              <p:nvPr/>
            </p:nvSpPr>
            <p:spPr bwMode="auto">
              <a:xfrm flipV="1">
                <a:off x="5341" y="2817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0" name="Rectangle 1123"/>
              <p:cNvSpPr>
                <a:spLocks noChangeArrowheads="1"/>
              </p:cNvSpPr>
              <p:nvPr/>
            </p:nvSpPr>
            <p:spPr bwMode="auto">
              <a:xfrm>
                <a:off x="5352" y="2786"/>
                <a:ext cx="41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1" name="Freeform 1124"/>
              <p:cNvSpPr>
                <a:spLocks/>
              </p:cNvSpPr>
              <p:nvPr/>
            </p:nvSpPr>
            <p:spPr bwMode="auto">
              <a:xfrm>
                <a:off x="5393" y="2772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2" name="Freeform 1125"/>
              <p:cNvSpPr>
                <a:spLocks/>
              </p:cNvSpPr>
              <p:nvPr/>
            </p:nvSpPr>
            <p:spPr bwMode="auto">
              <a:xfrm>
                <a:off x="5352" y="2772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3" name="Freeform 1126"/>
              <p:cNvSpPr>
                <a:spLocks/>
              </p:cNvSpPr>
              <p:nvPr/>
            </p:nvSpPr>
            <p:spPr bwMode="auto">
              <a:xfrm>
                <a:off x="5352" y="2772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1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1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4" name="Freeform 1127"/>
              <p:cNvSpPr>
                <a:spLocks/>
              </p:cNvSpPr>
              <p:nvPr/>
            </p:nvSpPr>
            <p:spPr bwMode="auto">
              <a:xfrm>
                <a:off x="5352" y="2772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5" name="Line 1128"/>
              <p:cNvSpPr>
                <a:spLocks noChangeShapeType="1"/>
              </p:cNvSpPr>
              <p:nvPr/>
            </p:nvSpPr>
            <p:spPr bwMode="auto">
              <a:xfrm>
                <a:off x="5393" y="2786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6" name="Line 1129"/>
              <p:cNvSpPr>
                <a:spLocks noChangeShapeType="1"/>
              </p:cNvSpPr>
              <p:nvPr/>
            </p:nvSpPr>
            <p:spPr bwMode="auto">
              <a:xfrm>
                <a:off x="5352" y="281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7" name="Line 1130"/>
              <p:cNvSpPr>
                <a:spLocks noChangeShapeType="1"/>
              </p:cNvSpPr>
              <p:nvPr/>
            </p:nvSpPr>
            <p:spPr bwMode="auto">
              <a:xfrm>
                <a:off x="5352" y="280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8" name="Line 1131"/>
              <p:cNvSpPr>
                <a:spLocks noChangeShapeType="1"/>
              </p:cNvSpPr>
              <p:nvPr/>
            </p:nvSpPr>
            <p:spPr bwMode="auto">
              <a:xfrm>
                <a:off x="5352" y="278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9" name="Line 1132"/>
              <p:cNvSpPr>
                <a:spLocks noChangeShapeType="1"/>
              </p:cNvSpPr>
              <p:nvPr/>
            </p:nvSpPr>
            <p:spPr bwMode="auto">
              <a:xfrm flipV="1">
                <a:off x="5393" y="2784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0" name="Line 1133"/>
              <p:cNvSpPr>
                <a:spLocks noChangeShapeType="1"/>
              </p:cNvSpPr>
              <p:nvPr/>
            </p:nvSpPr>
            <p:spPr bwMode="auto">
              <a:xfrm flipV="1">
                <a:off x="5393" y="2797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1" name="Rectangle 1134"/>
              <p:cNvSpPr>
                <a:spLocks noChangeArrowheads="1"/>
              </p:cNvSpPr>
              <p:nvPr/>
            </p:nvSpPr>
            <p:spPr bwMode="auto">
              <a:xfrm>
                <a:off x="5390" y="2786"/>
                <a:ext cx="42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2" name="Freeform 1135"/>
              <p:cNvSpPr>
                <a:spLocks/>
              </p:cNvSpPr>
              <p:nvPr/>
            </p:nvSpPr>
            <p:spPr bwMode="auto">
              <a:xfrm>
                <a:off x="5432" y="2772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3" name="Freeform 1136"/>
              <p:cNvSpPr>
                <a:spLocks/>
              </p:cNvSpPr>
              <p:nvPr/>
            </p:nvSpPr>
            <p:spPr bwMode="auto">
              <a:xfrm>
                <a:off x="5390" y="2772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4" name="Freeform 1137"/>
              <p:cNvSpPr>
                <a:spLocks/>
              </p:cNvSpPr>
              <p:nvPr/>
            </p:nvSpPr>
            <p:spPr bwMode="auto">
              <a:xfrm>
                <a:off x="5390" y="2772"/>
                <a:ext cx="56" cy="59"/>
              </a:xfrm>
              <a:custGeom>
                <a:avLst/>
                <a:gdLst>
                  <a:gd name="T0" fmla="*/ 0 w 56"/>
                  <a:gd name="T1" fmla="*/ 14 h 59"/>
                  <a:gd name="T2" fmla="*/ 14 w 56"/>
                  <a:gd name="T3" fmla="*/ 0 h 59"/>
                  <a:gd name="T4" fmla="*/ 56 w 56"/>
                  <a:gd name="T5" fmla="*/ 0 h 59"/>
                  <a:gd name="T6" fmla="*/ 56 w 56"/>
                  <a:gd name="T7" fmla="*/ 45 h 59"/>
                  <a:gd name="T8" fmla="*/ 42 w 56"/>
                  <a:gd name="T9" fmla="*/ 59 h 59"/>
                  <a:gd name="T10" fmla="*/ 0 w 56"/>
                  <a:gd name="T11" fmla="*/ 59 h 59"/>
                  <a:gd name="T12" fmla="*/ 0 w 56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5"/>
                    </a:lnTo>
                    <a:lnTo>
                      <a:pt x="42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5" name="Freeform 1138"/>
              <p:cNvSpPr>
                <a:spLocks/>
              </p:cNvSpPr>
              <p:nvPr/>
            </p:nvSpPr>
            <p:spPr bwMode="auto">
              <a:xfrm>
                <a:off x="5390" y="2772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6" name="Line 1139"/>
              <p:cNvSpPr>
                <a:spLocks noChangeShapeType="1"/>
              </p:cNvSpPr>
              <p:nvPr/>
            </p:nvSpPr>
            <p:spPr bwMode="auto">
              <a:xfrm>
                <a:off x="5432" y="2786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7" name="Line 1140"/>
              <p:cNvSpPr>
                <a:spLocks noChangeShapeType="1"/>
              </p:cNvSpPr>
              <p:nvPr/>
            </p:nvSpPr>
            <p:spPr bwMode="auto">
              <a:xfrm>
                <a:off x="5390" y="281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8" name="Line 1141"/>
              <p:cNvSpPr>
                <a:spLocks noChangeShapeType="1"/>
              </p:cNvSpPr>
              <p:nvPr/>
            </p:nvSpPr>
            <p:spPr bwMode="auto">
              <a:xfrm>
                <a:off x="5390" y="280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9" name="Line 1142"/>
              <p:cNvSpPr>
                <a:spLocks noChangeShapeType="1"/>
              </p:cNvSpPr>
              <p:nvPr/>
            </p:nvSpPr>
            <p:spPr bwMode="auto">
              <a:xfrm>
                <a:off x="5390" y="278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0" name="Line 1143"/>
              <p:cNvSpPr>
                <a:spLocks noChangeShapeType="1"/>
              </p:cNvSpPr>
              <p:nvPr/>
            </p:nvSpPr>
            <p:spPr bwMode="auto">
              <a:xfrm flipV="1">
                <a:off x="5435" y="2795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1" name="Line 1144"/>
              <p:cNvSpPr>
                <a:spLocks noChangeShapeType="1"/>
              </p:cNvSpPr>
              <p:nvPr/>
            </p:nvSpPr>
            <p:spPr bwMode="auto">
              <a:xfrm flipV="1">
                <a:off x="5435" y="2809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2" name="Rectangle 1145"/>
              <p:cNvSpPr>
                <a:spLocks noChangeArrowheads="1"/>
              </p:cNvSpPr>
              <p:nvPr/>
            </p:nvSpPr>
            <p:spPr bwMode="auto">
              <a:xfrm>
                <a:off x="5341" y="2745"/>
                <a:ext cx="4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3" name="Freeform 1146"/>
              <p:cNvSpPr>
                <a:spLocks/>
              </p:cNvSpPr>
              <p:nvPr/>
            </p:nvSpPr>
            <p:spPr bwMode="auto">
              <a:xfrm>
                <a:off x="5382" y="2731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4" name="Freeform 1147"/>
              <p:cNvSpPr>
                <a:spLocks/>
              </p:cNvSpPr>
              <p:nvPr/>
            </p:nvSpPr>
            <p:spPr bwMode="auto">
              <a:xfrm>
                <a:off x="5341" y="2731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5" name="Freeform 1148"/>
              <p:cNvSpPr>
                <a:spLocks/>
              </p:cNvSpPr>
              <p:nvPr/>
            </p:nvSpPr>
            <p:spPr bwMode="auto">
              <a:xfrm>
                <a:off x="5341" y="2731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1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1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6" name="Freeform 1149"/>
              <p:cNvSpPr>
                <a:spLocks/>
              </p:cNvSpPr>
              <p:nvPr/>
            </p:nvSpPr>
            <p:spPr bwMode="auto">
              <a:xfrm>
                <a:off x="5341" y="2731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7" name="Line 1150"/>
              <p:cNvSpPr>
                <a:spLocks noChangeShapeType="1"/>
              </p:cNvSpPr>
              <p:nvPr/>
            </p:nvSpPr>
            <p:spPr bwMode="auto">
              <a:xfrm>
                <a:off x="5382" y="2745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8" name="Line 1151"/>
              <p:cNvSpPr>
                <a:spLocks noChangeShapeType="1"/>
              </p:cNvSpPr>
              <p:nvPr/>
            </p:nvSpPr>
            <p:spPr bwMode="auto">
              <a:xfrm>
                <a:off x="5341" y="277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9" name="Line 1152"/>
              <p:cNvSpPr>
                <a:spLocks noChangeShapeType="1"/>
              </p:cNvSpPr>
              <p:nvPr/>
            </p:nvSpPr>
            <p:spPr bwMode="auto">
              <a:xfrm>
                <a:off x="5341" y="276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0" name="Line 1153"/>
              <p:cNvSpPr>
                <a:spLocks noChangeShapeType="1"/>
              </p:cNvSpPr>
              <p:nvPr/>
            </p:nvSpPr>
            <p:spPr bwMode="auto">
              <a:xfrm flipV="1">
                <a:off x="5382" y="2742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1" name="Line 1154"/>
              <p:cNvSpPr>
                <a:spLocks noChangeShapeType="1"/>
              </p:cNvSpPr>
              <p:nvPr/>
            </p:nvSpPr>
            <p:spPr bwMode="auto">
              <a:xfrm flipV="1">
                <a:off x="5382" y="2756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2" name="Rectangle 1155"/>
              <p:cNvSpPr>
                <a:spLocks noChangeArrowheads="1"/>
              </p:cNvSpPr>
              <p:nvPr/>
            </p:nvSpPr>
            <p:spPr bwMode="auto">
              <a:xfrm>
                <a:off x="5379" y="2745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3" name="Freeform 1156"/>
              <p:cNvSpPr>
                <a:spLocks/>
              </p:cNvSpPr>
              <p:nvPr/>
            </p:nvSpPr>
            <p:spPr bwMode="auto">
              <a:xfrm>
                <a:off x="5421" y="2731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4" name="Freeform 1157"/>
              <p:cNvSpPr>
                <a:spLocks/>
              </p:cNvSpPr>
              <p:nvPr/>
            </p:nvSpPr>
            <p:spPr bwMode="auto">
              <a:xfrm>
                <a:off x="5379" y="273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5" name="Freeform 1158"/>
              <p:cNvSpPr>
                <a:spLocks/>
              </p:cNvSpPr>
              <p:nvPr/>
            </p:nvSpPr>
            <p:spPr bwMode="auto">
              <a:xfrm>
                <a:off x="5379" y="2731"/>
                <a:ext cx="56" cy="58"/>
              </a:xfrm>
              <a:custGeom>
                <a:avLst/>
                <a:gdLst>
                  <a:gd name="T0" fmla="*/ 0 w 56"/>
                  <a:gd name="T1" fmla="*/ 14 h 58"/>
                  <a:gd name="T2" fmla="*/ 14 w 56"/>
                  <a:gd name="T3" fmla="*/ 0 h 58"/>
                  <a:gd name="T4" fmla="*/ 56 w 56"/>
                  <a:gd name="T5" fmla="*/ 0 h 58"/>
                  <a:gd name="T6" fmla="*/ 56 w 56"/>
                  <a:gd name="T7" fmla="*/ 44 h 58"/>
                  <a:gd name="T8" fmla="*/ 42 w 56"/>
                  <a:gd name="T9" fmla="*/ 58 h 58"/>
                  <a:gd name="T10" fmla="*/ 0 w 56"/>
                  <a:gd name="T11" fmla="*/ 58 h 58"/>
                  <a:gd name="T12" fmla="*/ 0 w 56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8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6" name="Freeform 1159"/>
              <p:cNvSpPr>
                <a:spLocks/>
              </p:cNvSpPr>
              <p:nvPr/>
            </p:nvSpPr>
            <p:spPr bwMode="auto">
              <a:xfrm>
                <a:off x="5379" y="273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7" name="Line 1160"/>
              <p:cNvSpPr>
                <a:spLocks noChangeShapeType="1"/>
              </p:cNvSpPr>
              <p:nvPr/>
            </p:nvSpPr>
            <p:spPr bwMode="auto">
              <a:xfrm>
                <a:off x="5421" y="2745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8" name="Line 1161"/>
              <p:cNvSpPr>
                <a:spLocks noChangeShapeType="1"/>
              </p:cNvSpPr>
              <p:nvPr/>
            </p:nvSpPr>
            <p:spPr bwMode="auto">
              <a:xfrm>
                <a:off x="5379" y="277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9" name="Line 1162"/>
              <p:cNvSpPr>
                <a:spLocks noChangeShapeType="1"/>
              </p:cNvSpPr>
              <p:nvPr/>
            </p:nvSpPr>
            <p:spPr bwMode="auto">
              <a:xfrm>
                <a:off x="5379" y="276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0" name="Line 1163"/>
              <p:cNvSpPr>
                <a:spLocks noChangeShapeType="1"/>
              </p:cNvSpPr>
              <p:nvPr/>
            </p:nvSpPr>
            <p:spPr bwMode="auto">
              <a:xfrm flipV="1">
                <a:off x="5421" y="275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1" name="Line 1164"/>
              <p:cNvSpPr>
                <a:spLocks noChangeShapeType="1"/>
              </p:cNvSpPr>
              <p:nvPr/>
            </p:nvSpPr>
            <p:spPr bwMode="auto">
              <a:xfrm flipV="1">
                <a:off x="5421" y="2767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2" name="Rectangle 1165"/>
              <p:cNvSpPr>
                <a:spLocks noChangeArrowheads="1"/>
              </p:cNvSpPr>
              <p:nvPr/>
            </p:nvSpPr>
            <p:spPr bwMode="auto">
              <a:xfrm>
                <a:off x="5327" y="2811"/>
                <a:ext cx="39" cy="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3" name="Freeform 1166"/>
              <p:cNvSpPr>
                <a:spLocks/>
              </p:cNvSpPr>
              <p:nvPr/>
            </p:nvSpPr>
            <p:spPr bwMode="auto">
              <a:xfrm>
                <a:off x="5366" y="2797"/>
                <a:ext cx="13" cy="56"/>
              </a:xfrm>
              <a:custGeom>
                <a:avLst/>
                <a:gdLst>
                  <a:gd name="T0" fmla="*/ 0 w 13"/>
                  <a:gd name="T1" fmla="*/ 14 h 56"/>
                  <a:gd name="T2" fmla="*/ 13 w 13"/>
                  <a:gd name="T3" fmla="*/ 0 h 56"/>
                  <a:gd name="T4" fmla="*/ 13 w 13"/>
                  <a:gd name="T5" fmla="*/ 43 h 56"/>
                  <a:gd name="T6" fmla="*/ 0 w 13"/>
                  <a:gd name="T7" fmla="*/ 56 h 56"/>
                  <a:gd name="T8" fmla="*/ 0 w 13"/>
                  <a:gd name="T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6">
                    <a:moveTo>
                      <a:pt x="0" y="14"/>
                    </a:moveTo>
                    <a:lnTo>
                      <a:pt x="13" y="0"/>
                    </a:lnTo>
                    <a:lnTo>
                      <a:pt x="13" y="43"/>
                    </a:lnTo>
                    <a:lnTo>
                      <a:pt x="0" y="5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4" name="Freeform 1167"/>
              <p:cNvSpPr>
                <a:spLocks/>
              </p:cNvSpPr>
              <p:nvPr/>
            </p:nvSpPr>
            <p:spPr bwMode="auto">
              <a:xfrm>
                <a:off x="5327" y="2797"/>
                <a:ext cx="52" cy="14"/>
              </a:xfrm>
              <a:custGeom>
                <a:avLst/>
                <a:gdLst>
                  <a:gd name="T0" fmla="*/ 0 w 52"/>
                  <a:gd name="T1" fmla="*/ 14 h 14"/>
                  <a:gd name="T2" fmla="*/ 13 w 52"/>
                  <a:gd name="T3" fmla="*/ 0 h 14"/>
                  <a:gd name="T4" fmla="*/ 52 w 52"/>
                  <a:gd name="T5" fmla="*/ 0 h 14"/>
                  <a:gd name="T6" fmla="*/ 39 w 52"/>
                  <a:gd name="T7" fmla="*/ 14 h 14"/>
                  <a:gd name="T8" fmla="*/ 0 w 5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4">
                    <a:moveTo>
                      <a:pt x="0" y="14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39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5" name="Freeform 1168"/>
              <p:cNvSpPr>
                <a:spLocks/>
              </p:cNvSpPr>
              <p:nvPr/>
            </p:nvSpPr>
            <p:spPr bwMode="auto">
              <a:xfrm>
                <a:off x="5327" y="2797"/>
                <a:ext cx="52" cy="56"/>
              </a:xfrm>
              <a:custGeom>
                <a:avLst/>
                <a:gdLst>
                  <a:gd name="T0" fmla="*/ 0 w 52"/>
                  <a:gd name="T1" fmla="*/ 14 h 56"/>
                  <a:gd name="T2" fmla="*/ 13 w 52"/>
                  <a:gd name="T3" fmla="*/ 0 h 56"/>
                  <a:gd name="T4" fmla="*/ 52 w 52"/>
                  <a:gd name="T5" fmla="*/ 0 h 56"/>
                  <a:gd name="T6" fmla="*/ 52 w 52"/>
                  <a:gd name="T7" fmla="*/ 43 h 56"/>
                  <a:gd name="T8" fmla="*/ 39 w 52"/>
                  <a:gd name="T9" fmla="*/ 56 h 56"/>
                  <a:gd name="T10" fmla="*/ 0 w 52"/>
                  <a:gd name="T11" fmla="*/ 56 h 56"/>
                  <a:gd name="T12" fmla="*/ 0 w 52"/>
                  <a:gd name="T13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6">
                    <a:moveTo>
                      <a:pt x="0" y="14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52" y="43"/>
                    </a:lnTo>
                    <a:lnTo>
                      <a:pt x="39" y="56"/>
                    </a:lnTo>
                    <a:lnTo>
                      <a:pt x="0" y="56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6" name="Freeform 1169"/>
              <p:cNvSpPr>
                <a:spLocks/>
              </p:cNvSpPr>
              <p:nvPr/>
            </p:nvSpPr>
            <p:spPr bwMode="auto">
              <a:xfrm>
                <a:off x="5327" y="2797"/>
                <a:ext cx="52" cy="14"/>
              </a:xfrm>
              <a:custGeom>
                <a:avLst/>
                <a:gdLst>
                  <a:gd name="T0" fmla="*/ 0 w 52"/>
                  <a:gd name="T1" fmla="*/ 14 h 14"/>
                  <a:gd name="T2" fmla="*/ 39 w 52"/>
                  <a:gd name="T3" fmla="*/ 14 h 14"/>
                  <a:gd name="T4" fmla="*/ 52 w 52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4">
                    <a:moveTo>
                      <a:pt x="0" y="14"/>
                    </a:moveTo>
                    <a:lnTo>
                      <a:pt x="39" y="14"/>
                    </a:lnTo>
                    <a:lnTo>
                      <a:pt x="52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7" name="Line 1170"/>
              <p:cNvSpPr>
                <a:spLocks noChangeShapeType="1"/>
              </p:cNvSpPr>
              <p:nvPr/>
            </p:nvSpPr>
            <p:spPr bwMode="auto">
              <a:xfrm>
                <a:off x="5366" y="2811"/>
                <a:ext cx="0" cy="4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8" name="Line 1171"/>
              <p:cNvSpPr>
                <a:spLocks noChangeShapeType="1"/>
              </p:cNvSpPr>
              <p:nvPr/>
            </p:nvSpPr>
            <p:spPr bwMode="auto">
              <a:xfrm>
                <a:off x="5327" y="283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9" name="Line 1172"/>
              <p:cNvSpPr>
                <a:spLocks noChangeShapeType="1"/>
              </p:cNvSpPr>
              <p:nvPr/>
            </p:nvSpPr>
            <p:spPr bwMode="auto">
              <a:xfrm>
                <a:off x="5327" y="282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0" name="Line 1173"/>
              <p:cNvSpPr>
                <a:spLocks noChangeShapeType="1"/>
              </p:cNvSpPr>
              <p:nvPr/>
            </p:nvSpPr>
            <p:spPr bwMode="auto">
              <a:xfrm>
                <a:off x="5327" y="281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1" name="Line 1174"/>
              <p:cNvSpPr>
                <a:spLocks noChangeShapeType="1"/>
              </p:cNvSpPr>
              <p:nvPr/>
            </p:nvSpPr>
            <p:spPr bwMode="auto">
              <a:xfrm flipV="1">
                <a:off x="5365" y="2806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2" name="Line 1175"/>
              <p:cNvSpPr>
                <a:spLocks noChangeShapeType="1"/>
              </p:cNvSpPr>
              <p:nvPr/>
            </p:nvSpPr>
            <p:spPr bwMode="auto">
              <a:xfrm flipV="1">
                <a:off x="5365" y="2820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3" name="Rectangle 1176"/>
              <p:cNvSpPr>
                <a:spLocks noChangeArrowheads="1"/>
              </p:cNvSpPr>
              <p:nvPr/>
            </p:nvSpPr>
            <p:spPr bwMode="auto">
              <a:xfrm>
                <a:off x="5365" y="2812"/>
                <a:ext cx="42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4" name="Freeform 1177"/>
              <p:cNvSpPr>
                <a:spLocks/>
              </p:cNvSpPr>
              <p:nvPr/>
            </p:nvSpPr>
            <p:spPr bwMode="auto">
              <a:xfrm>
                <a:off x="5407" y="2797"/>
                <a:ext cx="14" cy="56"/>
              </a:xfrm>
              <a:custGeom>
                <a:avLst/>
                <a:gdLst>
                  <a:gd name="T0" fmla="*/ 0 w 14"/>
                  <a:gd name="T1" fmla="*/ 15 h 56"/>
                  <a:gd name="T2" fmla="*/ 14 w 14"/>
                  <a:gd name="T3" fmla="*/ 0 h 56"/>
                  <a:gd name="T4" fmla="*/ 14 w 14"/>
                  <a:gd name="T5" fmla="*/ 42 h 56"/>
                  <a:gd name="T6" fmla="*/ 0 w 14"/>
                  <a:gd name="T7" fmla="*/ 56 h 56"/>
                  <a:gd name="T8" fmla="*/ 0 w 14"/>
                  <a:gd name="T9" fmla="*/ 1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6">
                    <a:moveTo>
                      <a:pt x="0" y="15"/>
                    </a:moveTo>
                    <a:lnTo>
                      <a:pt x="14" y="0"/>
                    </a:lnTo>
                    <a:lnTo>
                      <a:pt x="14" y="42"/>
                    </a:lnTo>
                    <a:lnTo>
                      <a:pt x="0" y="5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5" name="Freeform 1178"/>
              <p:cNvSpPr>
                <a:spLocks/>
              </p:cNvSpPr>
              <p:nvPr/>
            </p:nvSpPr>
            <p:spPr bwMode="auto">
              <a:xfrm>
                <a:off x="5365" y="2797"/>
                <a:ext cx="56" cy="15"/>
              </a:xfrm>
              <a:custGeom>
                <a:avLst/>
                <a:gdLst>
                  <a:gd name="T0" fmla="*/ 0 w 56"/>
                  <a:gd name="T1" fmla="*/ 15 h 15"/>
                  <a:gd name="T2" fmla="*/ 15 w 56"/>
                  <a:gd name="T3" fmla="*/ 0 h 15"/>
                  <a:gd name="T4" fmla="*/ 56 w 56"/>
                  <a:gd name="T5" fmla="*/ 0 h 15"/>
                  <a:gd name="T6" fmla="*/ 42 w 56"/>
                  <a:gd name="T7" fmla="*/ 15 h 15"/>
                  <a:gd name="T8" fmla="*/ 0 w 5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5">
                    <a:moveTo>
                      <a:pt x="0" y="15"/>
                    </a:moveTo>
                    <a:lnTo>
                      <a:pt x="15" y="0"/>
                    </a:lnTo>
                    <a:lnTo>
                      <a:pt x="56" y="0"/>
                    </a:lnTo>
                    <a:lnTo>
                      <a:pt x="4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6" name="Freeform 1179"/>
              <p:cNvSpPr>
                <a:spLocks/>
              </p:cNvSpPr>
              <p:nvPr/>
            </p:nvSpPr>
            <p:spPr bwMode="auto">
              <a:xfrm>
                <a:off x="5365" y="2797"/>
                <a:ext cx="56" cy="56"/>
              </a:xfrm>
              <a:custGeom>
                <a:avLst/>
                <a:gdLst>
                  <a:gd name="T0" fmla="*/ 0 w 56"/>
                  <a:gd name="T1" fmla="*/ 15 h 56"/>
                  <a:gd name="T2" fmla="*/ 15 w 56"/>
                  <a:gd name="T3" fmla="*/ 0 h 56"/>
                  <a:gd name="T4" fmla="*/ 56 w 56"/>
                  <a:gd name="T5" fmla="*/ 0 h 56"/>
                  <a:gd name="T6" fmla="*/ 56 w 56"/>
                  <a:gd name="T7" fmla="*/ 42 h 56"/>
                  <a:gd name="T8" fmla="*/ 42 w 56"/>
                  <a:gd name="T9" fmla="*/ 56 h 56"/>
                  <a:gd name="T10" fmla="*/ 0 w 56"/>
                  <a:gd name="T11" fmla="*/ 56 h 56"/>
                  <a:gd name="T12" fmla="*/ 0 w 56"/>
                  <a:gd name="T13" fmla="*/ 1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6">
                    <a:moveTo>
                      <a:pt x="0" y="15"/>
                    </a:moveTo>
                    <a:lnTo>
                      <a:pt x="15" y="0"/>
                    </a:lnTo>
                    <a:lnTo>
                      <a:pt x="56" y="0"/>
                    </a:lnTo>
                    <a:lnTo>
                      <a:pt x="56" y="42"/>
                    </a:lnTo>
                    <a:lnTo>
                      <a:pt x="42" y="56"/>
                    </a:lnTo>
                    <a:lnTo>
                      <a:pt x="0" y="56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7" name="Freeform 1180"/>
              <p:cNvSpPr>
                <a:spLocks/>
              </p:cNvSpPr>
              <p:nvPr/>
            </p:nvSpPr>
            <p:spPr bwMode="auto">
              <a:xfrm>
                <a:off x="5365" y="2797"/>
                <a:ext cx="56" cy="15"/>
              </a:xfrm>
              <a:custGeom>
                <a:avLst/>
                <a:gdLst>
                  <a:gd name="T0" fmla="*/ 0 w 56"/>
                  <a:gd name="T1" fmla="*/ 15 h 15"/>
                  <a:gd name="T2" fmla="*/ 42 w 56"/>
                  <a:gd name="T3" fmla="*/ 15 h 15"/>
                  <a:gd name="T4" fmla="*/ 56 w 56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5">
                    <a:moveTo>
                      <a:pt x="0" y="15"/>
                    </a:moveTo>
                    <a:lnTo>
                      <a:pt x="42" y="15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8" name="Line 1181"/>
              <p:cNvSpPr>
                <a:spLocks noChangeShapeType="1"/>
              </p:cNvSpPr>
              <p:nvPr/>
            </p:nvSpPr>
            <p:spPr bwMode="auto">
              <a:xfrm>
                <a:off x="5407" y="2812"/>
                <a:ext cx="0" cy="4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9" name="Line 1182"/>
              <p:cNvSpPr>
                <a:spLocks noChangeShapeType="1"/>
              </p:cNvSpPr>
              <p:nvPr/>
            </p:nvSpPr>
            <p:spPr bwMode="auto">
              <a:xfrm>
                <a:off x="5365" y="283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0" name="Line 1183"/>
              <p:cNvSpPr>
                <a:spLocks noChangeShapeType="1"/>
              </p:cNvSpPr>
              <p:nvPr/>
            </p:nvSpPr>
            <p:spPr bwMode="auto">
              <a:xfrm>
                <a:off x="5365" y="282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1" name="Line 1184"/>
              <p:cNvSpPr>
                <a:spLocks noChangeShapeType="1"/>
              </p:cNvSpPr>
              <p:nvPr/>
            </p:nvSpPr>
            <p:spPr bwMode="auto">
              <a:xfrm>
                <a:off x="5365" y="281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2" name="Line 1185"/>
              <p:cNvSpPr>
                <a:spLocks noChangeShapeType="1"/>
              </p:cNvSpPr>
              <p:nvPr/>
            </p:nvSpPr>
            <p:spPr bwMode="auto">
              <a:xfrm flipV="1">
                <a:off x="5407" y="2817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3" name="Line 1186"/>
              <p:cNvSpPr>
                <a:spLocks noChangeShapeType="1"/>
              </p:cNvSpPr>
              <p:nvPr/>
            </p:nvSpPr>
            <p:spPr bwMode="auto">
              <a:xfrm flipV="1">
                <a:off x="5407" y="283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4" name="Rectangle 1187"/>
              <p:cNvSpPr>
                <a:spLocks noChangeArrowheads="1"/>
              </p:cNvSpPr>
              <p:nvPr/>
            </p:nvSpPr>
            <p:spPr bwMode="auto">
              <a:xfrm>
                <a:off x="5313" y="2820"/>
                <a:ext cx="4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5" name="Freeform 1188"/>
              <p:cNvSpPr>
                <a:spLocks/>
              </p:cNvSpPr>
              <p:nvPr/>
            </p:nvSpPr>
            <p:spPr bwMode="auto">
              <a:xfrm>
                <a:off x="5354" y="2806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6" name="Freeform 1189"/>
              <p:cNvSpPr>
                <a:spLocks/>
              </p:cNvSpPr>
              <p:nvPr/>
            </p:nvSpPr>
            <p:spPr bwMode="auto">
              <a:xfrm>
                <a:off x="5313" y="280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7" name="Freeform 1190"/>
              <p:cNvSpPr>
                <a:spLocks/>
              </p:cNvSpPr>
              <p:nvPr/>
            </p:nvSpPr>
            <p:spPr bwMode="auto">
              <a:xfrm>
                <a:off x="5313" y="2806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1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1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8" name="Freeform 1191"/>
              <p:cNvSpPr>
                <a:spLocks/>
              </p:cNvSpPr>
              <p:nvPr/>
            </p:nvSpPr>
            <p:spPr bwMode="auto">
              <a:xfrm>
                <a:off x="5313" y="280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9" name="Line 1192"/>
              <p:cNvSpPr>
                <a:spLocks noChangeShapeType="1"/>
              </p:cNvSpPr>
              <p:nvPr/>
            </p:nvSpPr>
            <p:spPr bwMode="auto">
              <a:xfrm>
                <a:off x="5354" y="2820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0" name="Line 1193"/>
              <p:cNvSpPr>
                <a:spLocks noChangeShapeType="1"/>
              </p:cNvSpPr>
              <p:nvPr/>
            </p:nvSpPr>
            <p:spPr bwMode="auto">
              <a:xfrm>
                <a:off x="5313" y="28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1" name="Line 1194"/>
              <p:cNvSpPr>
                <a:spLocks noChangeShapeType="1"/>
              </p:cNvSpPr>
              <p:nvPr/>
            </p:nvSpPr>
            <p:spPr bwMode="auto">
              <a:xfrm>
                <a:off x="5313" y="283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2" name="Line 1195"/>
              <p:cNvSpPr>
                <a:spLocks noChangeShapeType="1"/>
              </p:cNvSpPr>
              <p:nvPr/>
            </p:nvSpPr>
            <p:spPr bwMode="auto">
              <a:xfrm flipV="1">
                <a:off x="5354" y="2814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3" name="Line 1196"/>
              <p:cNvSpPr>
                <a:spLocks noChangeShapeType="1"/>
              </p:cNvSpPr>
              <p:nvPr/>
            </p:nvSpPr>
            <p:spPr bwMode="auto">
              <a:xfrm flipV="1">
                <a:off x="5354" y="2828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4" name="Rectangle 1197"/>
              <p:cNvSpPr>
                <a:spLocks noChangeArrowheads="1"/>
              </p:cNvSpPr>
              <p:nvPr/>
            </p:nvSpPr>
            <p:spPr bwMode="auto">
              <a:xfrm>
                <a:off x="5354" y="2819"/>
                <a:ext cx="40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5" name="Freeform 1198"/>
              <p:cNvSpPr>
                <a:spLocks/>
              </p:cNvSpPr>
              <p:nvPr/>
            </p:nvSpPr>
            <p:spPr bwMode="auto">
              <a:xfrm>
                <a:off x="5394" y="2806"/>
                <a:ext cx="13" cy="58"/>
              </a:xfrm>
              <a:custGeom>
                <a:avLst/>
                <a:gdLst>
                  <a:gd name="T0" fmla="*/ 0 w 13"/>
                  <a:gd name="T1" fmla="*/ 13 h 58"/>
                  <a:gd name="T2" fmla="*/ 13 w 13"/>
                  <a:gd name="T3" fmla="*/ 0 h 58"/>
                  <a:gd name="T4" fmla="*/ 13 w 13"/>
                  <a:gd name="T5" fmla="*/ 45 h 58"/>
                  <a:gd name="T6" fmla="*/ 0 w 13"/>
                  <a:gd name="T7" fmla="*/ 58 h 58"/>
                  <a:gd name="T8" fmla="*/ 0 w 13"/>
                  <a:gd name="T9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8">
                    <a:moveTo>
                      <a:pt x="0" y="13"/>
                    </a:moveTo>
                    <a:lnTo>
                      <a:pt x="13" y="0"/>
                    </a:lnTo>
                    <a:lnTo>
                      <a:pt x="13" y="45"/>
                    </a:lnTo>
                    <a:lnTo>
                      <a:pt x="0" y="5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6" name="Freeform 1199"/>
              <p:cNvSpPr>
                <a:spLocks/>
              </p:cNvSpPr>
              <p:nvPr/>
            </p:nvSpPr>
            <p:spPr bwMode="auto">
              <a:xfrm>
                <a:off x="5354" y="2806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14 w 53"/>
                  <a:gd name="T3" fmla="*/ 0 h 13"/>
                  <a:gd name="T4" fmla="*/ 53 w 53"/>
                  <a:gd name="T5" fmla="*/ 0 h 13"/>
                  <a:gd name="T6" fmla="*/ 40 w 53"/>
                  <a:gd name="T7" fmla="*/ 13 h 13"/>
                  <a:gd name="T8" fmla="*/ 0 w 53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14" y="0"/>
                    </a:lnTo>
                    <a:lnTo>
                      <a:pt x="53" y="0"/>
                    </a:lnTo>
                    <a:lnTo>
                      <a:pt x="4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7" name="Freeform 1200"/>
              <p:cNvSpPr>
                <a:spLocks/>
              </p:cNvSpPr>
              <p:nvPr/>
            </p:nvSpPr>
            <p:spPr bwMode="auto">
              <a:xfrm>
                <a:off x="5354" y="2806"/>
                <a:ext cx="53" cy="58"/>
              </a:xfrm>
              <a:custGeom>
                <a:avLst/>
                <a:gdLst>
                  <a:gd name="T0" fmla="*/ 0 w 53"/>
                  <a:gd name="T1" fmla="*/ 13 h 58"/>
                  <a:gd name="T2" fmla="*/ 14 w 53"/>
                  <a:gd name="T3" fmla="*/ 0 h 58"/>
                  <a:gd name="T4" fmla="*/ 53 w 53"/>
                  <a:gd name="T5" fmla="*/ 0 h 58"/>
                  <a:gd name="T6" fmla="*/ 53 w 53"/>
                  <a:gd name="T7" fmla="*/ 45 h 58"/>
                  <a:gd name="T8" fmla="*/ 40 w 53"/>
                  <a:gd name="T9" fmla="*/ 58 h 58"/>
                  <a:gd name="T10" fmla="*/ 0 w 53"/>
                  <a:gd name="T11" fmla="*/ 58 h 58"/>
                  <a:gd name="T12" fmla="*/ 0 w 53"/>
                  <a:gd name="T13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8">
                    <a:moveTo>
                      <a:pt x="0" y="13"/>
                    </a:moveTo>
                    <a:lnTo>
                      <a:pt x="14" y="0"/>
                    </a:lnTo>
                    <a:lnTo>
                      <a:pt x="53" y="0"/>
                    </a:lnTo>
                    <a:lnTo>
                      <a:pt x="53" y="45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8" name="Freeform 1201"/>
              <p:cNvSpPr>
                <a:spLocks/>
              </p:cNvSpPr>
              <p:nvPr/>
            </p:nvSpPr>
            <p:spPr bwMode="auto">
              <a:xfrm>
                <a:off x="5354" y="2806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40 w 53"/>
                  <a:gd name="T3" fmla="*/ 13 h 13"/>
                  <a:gd name="T4" fmla="*/ 53 w 53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40" y="13"/>
                    </a:lnTo>
                    <a:lnTo>
                      <a:pt x="5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9" name="Line 1202"/>
              <p:cNvSpPr>
                <a:spLocks noChangeShapeType="1"/>
              </p:cNvSpPr>
              <p:nvPr/>
            </p:nvSpPr>
            <p:spPr bwMode="auto">
              <a:xfrm>
                <a:off x="5394" y="2819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0" name="Line 1203"/>
              <p:cNvSpPr>
                <a:spLocks noChangeShapeType="1"/>
              </p:cNvSpPr>
              <p:nvPr/>
            </p:nvSpPr>
            <p:spPr bwMode="auto">
              <a:xfrm>
                <a:off x="5354" y="285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1" name="Line 1204"/>
              <p:cNvSpPr>
                <a:spLocks noChangeShapeType="1"/>
              </p:cNvSpPr>
              <p:nvPr/>
            </p:nvSpPr>
            <p:spPr bwMode="auto">
              <a:xfrm>
                <a:off x="5354" y="283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2" name="Line 1205"/>
              <p:cNvSpPr>
                <a:spLocks noChangeShapeType="1"/>
              </p:cNvSpPr>
              <p:nvPr/>
            </p:nvSpPr>
            <p:spPr bwMode="auto">
              <a:xfrm flipV="1">
                <a:off x="5396" y="282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3" name="Line 1206"/>
              <p:cNvSpPr>
                <a:spLocks noChangeShapeType="1"/>
              </p:cNvSpPr>
              <p:nvPr/>
            </p:nvSpPr>
            <p:spPr bwMode="auto">
              <a:xfrm flipV="1">
                <a:off x="5396" y="283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4" name="Rectangle 1207"/>
              <p:cNvSpPr>
                <a:spLocks noChangeArrowheads="1"/>
              </p:cNvSpPr>
              <p:nvPr/>
            </p:nvSpPr>
            <p:spPr bwMode="auto">
              <a:xfrm>
                <a:off x="4517" y="2697"/>
                <a:ext cx="39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5" name="Freeform 1208"/>
              <p:cNvSpPr>
                <a:spLocks/>
              </p:cNvSpPr>
              <p:nvPr/>
            </p:nvSpPr>
            <p:spPr bwMode="auto">
              <a:xfrm>
                <a:off x="4556" y="2683"/>
                <a:ext cx="14" cy="139"/>
              </a:xfrm>
              <a:custGeom>
                <a:avLst/>
                <a:gdLst>
                  <a:gd name="T0" fmla="*/ 0 w 14"/>
                  <a:gd name="T1" fmla="*/ 14 h 139"/>
                  <a:gd name="T2" fmla="*/ 14 w 14"/>
                  <a:gd name="T3" fmla="*/ 0 h 139"/>
                  <a:gd name="T4" fmla="*/ 14 w 14"/>
                  <a:gd name="T5" fmla="*/ 126 h 139"/>
                  <a:gd name="T6" fmla="*/ 0 w 14"/>
                  <a:gd name="T7" fmla="*/ 139 h 139"/>
                  <a:gd name="T8" fmla="*/ 0 w 14"/>
                  <a:gd name="T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26"/>
                    </a:lnTo>
                    <a:lnTo>
                      <a:pt x="0" y="13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6" name="Freeform 1209"/>
              <p:cNvSpPr>
                <a:spLocks/>
              </p:cNvSpPr>
              <p:nvPr/>
            </p:nvSpPr>
            <p:spPr bwMode="auto">
              <a:xfrm>
                <a:off x="4517" y="2683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13 w 53"/>
                  <a:gd name="T3" fmla="*/ 0 h 14"/>
                  <a:gd name="T4" fmla="*/ 53 w 53"/>
                  <a:gd name="T5" fmla="*/ 0 h 14"/>
                  <a:gd name="T6" fmla="*/ 39 w 53"/>
                  <a:gd name="T7" fmla="*/ 14 h 14"/>
                  <a:gd name="T8" fmla="*/ 0 w 5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39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1" name="Group 1411"/>
            <p:cNvGrpSpPr>
              <a:grpSpLocks/>
            </p:cNvGrpSpPr>
            <p:nvPr/>
          </p:nvGrpSpPr>
          <p:grpSpPr bwMode="auto">
            <a:xfrm>
              <a:off x="2901781" y="5463528"/>
              <a:ext cx="260546" cy="753281"/>
              <a:chOff x="4464" y="2564"/>
              <a:chExt cx="147" cy="425"/>
            </a:xfrm>
          </p:grpSpPr>
          <p:sp>
            <p:nvSpPr>
              <p:cNvPr id="2147" name="Freeform 1211"/>
              <p:cNvSpPr>
                <a:spLocks/>
              </p:cNvSpPr>
              <p:nvPr/>
            </p:nvSpPr>
            <p:spPr bwMode="auto">
              <a:xfrm>
                <a:off x="4517" y="2683"/>
                <a:ext cx="53" cy="139"/>
              </a:xfrm>
              <a:custGeom>
                <a:avLst/>
                <a:gdLst>
                  <a:gd name="T0" fmla="*/ 0 w 53"/>
                  <a:gd name="T1" fmla="*/ 14 h 139"/>
                  <a:gd name="T2" fmla="*/ 13 w 53"/>
                  <a:gd name="T3" fmla="*/ 0 h 139"/>
                  <a:gd name="T4" fmla="*/ 53 w 53"/>
                  <a:gd name="T5" fmla="*/ 0 h 139"/>
                  <a:gd name="T6" fmla="*/ 53 w 53"/>
                  <a:gd name="T7" fmla="*/ 126 h 139"/>
                  <a:gd name="T8" fmla="*/ 39 w 53"/>
                  <a:gd name="T9" fmla="*/ 139 h 139"/>
                  <a:gd name="T10" fmla="*/ 0 w 53"/>
                  <a:gd name="T11" fmla="*/ 139 h 139"/>
                  <a:gd name="T12" fmla="*/ 0 w 53"/>
                  <a:gd name="T13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39">
                    <a:moveTo>
                      <a:pt x="0" y="14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53" y="126"/>
                    </a:lnTo>
                    <a:lnTo>
                      <a:pt x="39" y="139"/>
                    </a:lnTo>
                    <a:lnTo>
                      <a:pt x="0" y="13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8" name="Freeform 1212"/>
              <p:cNvSpPr>
                <a:spLocks/>
              </p:cNvSpPr>
              <p:nvPr/>
            </p:nvSpPr>
            <p:spPr bwMode="auto">
              <a:xfrm>
                <a:off x="4517" y="2683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39 w 53"/>
                  <a:gd name="T3" fmla="*/ 14 h 14"/>
                  <a:gd name="T4" fmla="*/ 53 w 5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39" y="14"/>
                    </a:lnTo>
                    <a:lnTo>
                      <a:pt x="5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9" name="Line 1213"/>
              <p:cNvSpPr>
                <a:spLocks noChangeShapeType="1"/>
              </p:cNvSpPr>
              <p:nvPr/>
            </p:nvSpPr>
            <p:spPr bwMode="auto">
              <a:xfrm>
                <a:off x="4556" y="2697"/>
                <a:ext cx="0" cy="12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0" name="Line 1214"/>
              <p:cNvSpPr>
                <a:spLocks noChangeShapeType="1"/>
              </p:cNvSpPr>
              <p:nvPr/>
            </p:nvSpPr>
            <p:spPr bwMode="auto">
              <a:xfrm>
                <a:off x="4517" y="280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1" name="Line 1215"/>
              <p:cNvSpPr>
                <a:spLocks noChangeShapeType="1"/>
              </p:cNvSpPr>
              <p:nvPr/>
            </p:nvSpPr>
            <p:spPr bwMode="auto">
              <a:xfrm>
                <a:off x="4517" y="278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2" name="Line 1216"/>
              <p:cNvSpPr>
                <a:spLocks noChangeShapeType="1"/>
              </p:cNvSpPr>
              <p:nvPr/>
            </p:nvSpPr>
            <p:spPr bwMode="auto">
              <a:xfrm>
                <a:off x="4517" y="277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3" name="Line 1217"/>
              <p:cNvSpPr>
                <a:spLocks noChangeShapeType="1"/>
              </p:cNvSpPr>
              <p:nvPr/>
            </p:nvSpPr>
            <p:spPr bwMode="auto">
              <a:xfrm>
                <a:off x="4517" y="27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4" name="Line 1218"/>
              <p:cNvSpPr>
                <a:spLocks noChangeShapeType="1"/>
              </p:cNvSpPr>
              <p:nvPr/>
            </p:nvSpPr>
            <p:spPr bwMode="auto">
              <a:xfrm>
                <a:off x="4517" y="273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5" name="Line 1219"/>
              <p:cNvSpPr>
                <a:spLocks noChangeShapeType="1"/>
              </p:cNvSpPr>
              <p:nvPr/>
            </p:nvSpPr>
            <p:spPr bwMode="auto">
              <a:xfrm>
                <a:off x="4517" y="272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6" name="Line 1220"/>
              <p:cNvSpPr>
                <a:spLocks noChangeShapeType="1"/>
              </p:cNvSpPr>
              <p:nvPr/>
            </p:nvSpPr>
            <p:spPr bwMode="auto">
              <a:xfrm flipV="1">
                <a:off x="4558" y="2700"/>
                <a:ext cx="14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7" name="Line 1221"/>
              <p:cNvSpPr>
                <a:spLocks noChangeShapeType="1"/>
              </p:cNvSpPr>
              <p:nvPr/>
            </p:nvSpPr>
            <p:spPr bwMode="auto">
              <a:xfrm flipV="1">
                <a:off x="4558" y="2717"/>
                <a:ext cx="14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8" name="Line 1222"/>
              <p:cNvSpPr>
                <a:spLocks noChangeShapeType="1"/>
              </p:cNvSpPr>
              <p:nvPr/>
            </p:nvSpPr>
            <p:spPr bwMode="auto">
              <a:xfrm flipV="1">
                <a:off x="4558" y="2733"/>
                <a:ext cx="14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9" name="Line 1223"/>
              <p:cNvSpPr>
                <a:spLocks noChangeShapeType="1"/>
              </p:cNvSpPr>
              <p:nvPr/>
            </p:nvSpPr>
            <p:spPr bwMode="auto">
              <a:xfrm flipV="1">
                <a:off x="4558" y="2750"/>
                <a:ext cx="14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0" name="Line 1224"/>
              <p:cNvSpPr>
                <a:spLocks noChangeShapeType="1"/>
              </p:cNvSpPr>
              <p:nvPr/>
            </p:nvSpPr>
            <p:spPr bwMode="auto">
              <a:xfrm flipV="1">
                <a:off x="4558" y="2767"/>
                <a:ext cx="14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1" name="Line 1225"/>
              <p:cNvSpPr>
                <a:spLocks noChangeShapeType="1"/>
              </p:cNvSpPr>
              <p:nvPr/>
            </p:nvSpPr>
            <p:spPr bwMode="auto">
              <a:xfrm flipV="1">
                <a:off x="4558" y="2781"/>
                <a:ext cx="14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2" name="Rectangle 1226"/>
              <p:cNvSpPr>
                <a:spLocks noChangeArrowheads="1"/>
              </p:cNvSpPr>
              <p:nvPr/>
            </p:nvSpPr>
            <p:spPr bwMode="auto">
              <a:xfrm>
                <a:off x="4556" y="2698"/>
                <a:ext cx="41" cy="1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3" name="Freeform 1227"/>
              <p:cNvSpPr>
                <a:spLocks/>
              </p:cNvSpPr>
              <p:nvPr/>
            </p:nvSpPr>
            <p:spPr bwMode="auto">
              <a:xfrm>
                <a:off x="4597" y="2683"/>
                <a:ext cx="14" cy="139"/>
              </a:xfrm>
              <a:custGeom>
                <a:avLst/>
                <a:gdLst>
                  <a:gd name="T0" fmla="*/ 0 w 14"/>
                  <a:gd name="T1" fmla="*/ 15 h 139"/>
                  <a:gd name="T2" fmla="*/ 14 w 14"/>
                  <a:gd name="T3" fmla="*/ 0 h 139"/>
                  <a:gd name="T4" fmla="*/ 14 w 14"/>
                  <a:gd name="T5" fmla="*/ 126 h 139"/>
                  <a:gd name="T6" fmla="*/ 0 w 14"/>
                  <a:gd name="T7" fmla="*/ 139 h 139"/>
                  <a:gd name="T8" fmla="*/ 0 w 14"/>
                  <a:gd name="T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9">
                    <a:moveTo>
                      <a:pt x="0" y="15"/>
                    </a:moveTo>
                    <a:lnTo>
                      <a:pt x="14" y="0"/>
                    </a:lnTo>
                    <a:lnTo>
                      <a:pt x="14" y="126"/>
                    </a:lnTo>
                    <a:lnTo>
                      <a:pt x="0" y="13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4" name="Freeform 1228"/>
              <p:cNvSpPr>
                <a:spLocks/>
              </p:cNvSpPr>
              <p:nvPr/>
            </p:nvSpPr>
            <p:spPr bwMode="auto">
              <a:xfrm>
                <a:off x="4556" y="2683"/>
                <a:ext cx="55" cy="15"/>
              </a:xfrm>
              <a:custGeom>
                <a:avLst/>
                <a:gdLst>
                  <a:gd name="T0" fmla="*/ 0 w 55"/>
                  <a:gd name="T1" fmla="*/ 15 h 15"/>
                  <a:gd name="T2" fmla="*/ 14 w 55"/>
                  <a:gd name="T3" fmla="*/ 0 h 15"/>
                  <a:gd name="T4" fmla="*/ 55 w 55"/>
                  <a:gd name="T5" fmla="*/ 0 h 15"/>
                  <a:gd name="T6" fmla="*/ 41 w 55"/>
                  <a:gd name="T7" fmla="*/ 15 h 15"/>
                  <a:gd name="T8" fmla="*/ 0 w 5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5">
                    <a:moveTo>
                      <a:pt x="0" y="15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5" name="Freeform 1229"/>
              <p:cNvSpPr>
                <a:spLocks/>
              </p:cNvSpPr>
              <p:nvPr/>
            </p:nvSpPr>
            <p:spPr bwMode="auto">
              <a:xfrm>
                <a:off x="4556" y="2683"/>
                <a:ext cx="55" cy="139"/>
              </a:xfrm>
              <a:custGeom>
                <a:avLst/>
                <a:gdLst>
                  <a:gd name="T0" fmla="*/ 0 w 55"/>
                  <a:gd name="T1" fmla="*/ 15 h 139"/>
                  <a:gd name="T2" fmla="*/ 14 w 55"/>
                  <a:gd name="T3" fmla="*/ 0 h 139"/>
                  <a:gd name="T4" fmla="*/ 55 w 55"/>
                  <a:gd name="T5" fmla="*/ 0 h 139"/>
                  <a:gd name="T6" fmla="*/ 55 w 55"/>
                  <a:gd name="T7" fmla="*/ 126 h 139"/>
                  <a:gd name="T8" fmla="*/ 41 w 55"/>
                  <a:gd name="T9" fmla="*/ 139 h 139"/>
                  <a:gd name="T10" fmla="*/ 0 w 55"/>
                  <a:gd name="T11" fmla="*/ 139 h 139"/>
                  <a:gd name="T12" fmla="*/ 0 w 55"/>
                  <a:gd name="T13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39">
                    <a:moveTo>
                      <a:pt x="0" y="15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26"/>
                    </a:lnTo>
                    <a:lnTo>
                      <a:pt x="41" y="139"/>
                    </a:lnTo>
                    <a:lnTo>
                      <a:pt x="0" y="139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6" name="Freeform 1230"/>
              <p:cNvSpPr>
                <a:spLocks/>
              </p:cNvSpPr>
              <p:nvPr/>
            </p:nvSpPr>
            <p:spPr bwMode="auto">
              <a:xfrm>
                <a:off x="4556" y="2683"/>
                <a:ext cx="55" cy="15"/>
              </a:xfrm>
              <a:custGeom>
                <a:avLst/>
                <a:gdLst>
                  <a:gd name="T0" fmla="*/ 0 w 55"/>
                  <a:gd name="T1" fmla="*/ 15 h 15"/>
                  <a:gd name="T2" fmla="*/ 41 w 55"/>
                  <a:gd name="T3" fmla="*/ 15 h 15"/>
                  <a:gd name="T4" fmla="*/ 55 w 55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5">
                    <a:moveTo>
                      <a:pt x="0" y="15"/>
                    </a:moveTo>
                    <a:lnTo>
                      <a:pt x="41" y="15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7" name="Line 1231"/>
              <p:cNvSpPr>
                <a:spLocks noChangeShapeType="1"/>
              </p:cNvSpPr>
              <p:nvPr/>
            </p:nvSpPr>
            <p:spPr bwMode="auto">
              <a:xfrm>
                <a:off x="4597" y="2698"/>
                <a:ext cx="0" cy="1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8" name="Line 1232"/>
              <p:cNvSpPr>
                <a:spLocks noChangeShapeType="1"/>
              </p:cNvSpPr>
              <p:nvPr/>
            </p:nvSpPr>
            <p:spPr bwMode="auto">
              <a:xfrm>
                <a:off x="4556" y="280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9" name="Line 1233"/>
              <p:cNvSpPr>
                <a:spLocks noChangeShapeType="1"/>
              </p:cNvSpPr>
              <p:nvPr/>
            </p:nvSpPr>
            <p:spPr bwMode="auto">
              <a:xfrm>
                <a:off x="4556" y="278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0" name="Line 1234"/>
              <p:cNvSpPr>
                <a:spLocks noChangeShapeType="1"/>
              </p:cNvSpPr>
              <p:nvPr/>
            </p:nvSpPr>
            <p:spPr bwMode="auto">
              <a:xfrm>
                <a:off x="4556" y="277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1" name="Line 1235"/>
              <p:cNvSpPr>
                <a:spLocks noChangeShapeType="1"/>
              </p:cNvSpPr>
              <p:nvPr/>
            </p:nvSpPr>
            <p:spPr bwMode="auto">
              <a:xfrm>
                <a:off x="4556" y="27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2" name="Line 1236"/>
              <p:cNvSpPr>
                <a:spLocks noChangeShapeType="1"/>
              </p:cNvSpPr>
              <p:nvPr/>
            </p:nvSpPr>
            <p:spPr bwMode="auto">
              <a:xfrm>
                <a:off x="4556" y="273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3" name="Line 1237"/>
              <p:cNvSpPr>
                <a:spLocks noChangeShapeType="1"/>
              </p:cNvSpPr>
              <p:nvPr/>
            </p:nvSpPr>
            <p:spPr bwMode="auto">
              <a:xfrm>
                <a:off x="4556" y="272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4" name="Line 1238"/>
              <p:cNvSpPr>
                <a:spLocks noChangeShapeType="1"/>
              </p:cNvSpPr>
              <p:nvPr/>
            </p:nvSpPr>
            <p:spPr bwMode="auto">
              <a:xfrm flipV="1">
                <a:off x="4597" y="2711"/>
                <a:ext cx="13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5" name="Line 1239"/>
              <p:cNvSpPr>
                <a:spLocks noChangeShapeType="1"/>
              </p:cNvSpPr>
              <p:nvPr/>
            </p:nvSpPr>
            <p:spPr bwMode="auto">
              <a:xfrm flipV="1">
                <a:off x="4597" y="2728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6" name="Line 1240"/>
              <p:cNvSpPr>
                <a:spLocks noChangeShapeType="1"/>
              </p:cNvSpPr>
              <p:nvPr/>
            </p:nvSpPr>
            <p:spPr bwMode="auto">
              <a:xfrm flipV="1">
                <a:off x="4597" y="2745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7" name="Line 1241"/>
              <p:cNvSpPr>
                <a:spLocks noChangeShapeType="1"/>
              </p:cNvSpPr>
              <p:nvPr/>
            </p:nvSpPr>
            <p:spPr bwMode="auto">
              <a:xfrm flipV="1">
                <a:off x="4597" y="2761"/>
                <a:ext cx="13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8" name="Line 1242"/>
              <p:cNvSpPr>
                <a:spLocks noChangeShapeType="1"/>
              </p:cNvSpPr>
              <p:nvPr/>
            </p:nvSpPr>
            <p:spPr bwMode="auto">
              <a:xfrm flipV="1">
                <a:off x="4597" y="2778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9" name="Line 1243"/>
              <p:cNvSpPr>
                <a:spLocks noChangeShapeType="1"/>
              </p:cNvSpPr>
              <p:nvPr/>
            </p:nvSpPr>
            <p:spPr bwMode="auto">
              <a:xfrm flipV="1">
                <a:off x="4597" y="2795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0" name="Rectangle 1244"/>
              <p:cNvSpPr>
                <a:spLocks noChangeArrowheads="1"/>
              </p:cNvSpPr>
              <p:nvPr/>
            </p:nvSpPr>
            <p:spPr bwMode="auto">
              <a:xfrm>
                <a:off x="4503" y="2709"/>
                <a:ext cx="42" cy="1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1" name="Freeform 1245"/>
              <p:cNvSpPr>
                <a:spLocks/>
              </p:cNvSpPr>
              <p:nvPr/>
            </p:nvSpPr>
            <p:spPr bwMode="auto">
              <a:xfrm>
                <a:off x="4545" y="2695"/>
                <a:ext cx="13" cy="136"/>
              </a:xfrm>
              <a:custGeom>
                <a:avLst/>
                <a:gdLst>
                  <a:gd name="T0" fmla="*/ 0 w 13"/>
                  <a:gd name="T1" fmla="*/ 14 h 136"/>
                  <a:gd name="T2" fmla="*/ 13 w 13"/>
                  <a:gd name="T3" fmla="*/ 0 h 136"/>
                  <a:gd name="T4" fmla="*/ 13 w 13"/>
                  <a:gd name="T5" fmla="*/ 122 h 136"/>
                  <a:gd name="T6" fmla="*/ 0 w 13"/>
                  <a:gd name="T7" fmla="*/ 136 h 136"/>
                  <a:gd name="T8" fmla="*/ 0 w 13"/>
                  <a:gd name="T9" fmla="*/ 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6">
                    <a:moveTo>
                      <a:pt x="0" y="14"/>
                    </a:moveTo>
                    <a:lnTo>
                      <a:pt x="13" y="0"/>
                    </a:lnTo>
                    <a:lnTo>
                      <a:pt x="13" y="122"/>
                    </a:lnTo>
                    <a:lnTo>
                      <a:pt x="0" y="13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2" name="Freeform 1246"/>
              <p:cNvSpPr>
                <a:spLocks/>
              </p:cNvSpPr>
              <p:nvPr/>
            </p:nvSpPr>
            <p:spPr bwMode="auto">
              <a:xfrm>
                <a:off x="4503" y="269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3" name="Freeform 1247"/>
              <p:cNvSpPr>
                <a:spLocks/>
              </p:cNvSpPr>
              <p:nvPr/>
            </p:nvSpPr>
            <p:spPr bwMode="auto">
              <a:xfrm>
                <a:off x="4503" y="2695"/>
                <a:ext cx="55" cy="136"/>
              </a:xfrm>
              <a:custGeom>
                <a:avLst/>
                <a:gdLst>
                  <a:gd name="T0" fmla="*/ 0 w 55"/>
                  <a:gd name="T1" fmla="*/ 14 h 136"/>
                  <a:gd name="T2" fmla="*/ 14 w 55"/>
                  <a:gd name="T3" fmla="*/ 0 h 136"/>
                  <a:gd name="T4" fmla="*/ 55 w 55"/>
                  <a:gd name="T5" fmla="*/ 0 h 136"/>
                  <a:gd name="T6" fmla="*/ 55 w 55"/>
                  <a:gd name="T7" fmla="*/ 122 h 136"/>
                  <a:gd name="T8" fmla="*/ 42 w 55"/>
                  <a:gd name="T9" fmla="*/ 136 h 136"/>
                  <a:gd name="T10" fmla="*/ 0 w 55"/>
                  <a:gd name="T11" fmla="*/ 136 h 136"/>
                  <a:gd name="T12" fmla="*/ 0 w 55"/>
                  <a:gd name="T13" fmla="*/ 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36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22"/>
                    </a:lnTo>
                    <a:lnTo>
                      <a:pt x="42" y="136"/>
                    </a:lnTo>
                    <a:lnTo>
                      <a:pt x="0" y="136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4" name="Freeform 1248"/>
              <p:cNvSpPr>
                <a:spLocks/>
              </p:cNvSpPr>
              <p:nvPr/>
            </p:nvSpPr>
            <p:spPr bwMode="auto">
              <a:xfrm>
                <a:off x="4503" y="269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5" name="Line 1249"/>
              <p:cNvSpPr>
                <a:spLocks noChangeShapeType="1"/>
              </p:cNvSpPr>
              <p:nvPr/>
            </p:nvSpPr>
            <p:spPr bwMode="auto">
              <a:xfrm>
                <a:off x="4545" y="2709"/>
                <a:ext cx="0" cy="12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6" name="Line 1250"/>
              <p:cNvSpPr>
                <a:spLocks noChangeShapeType="1"/>
              </p:cNvSpPr>
              <p:nvPr/>
            </p:nvSpPr>
            <p:spPr bwMode="auto">
              <a:xfrm>
                <a:off x="4503" y="281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7" name="Line 1251"/>
              <p:cNvSpPr>
                <a:spLocks noChangeShapeType="1"/>
              </p:cNvSpPr>
              <p:nvPr/>
            </p:nvSpPr>
            <p:spPr bwMode="auto">
              <a:xfrm>
                <a:off x="4503" y="280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8" name="Line 1252"/>
              <p:cNvSpPr>
                <a:spLocks noChangeShapeType="1"/>
              </p:cNvSpPr>
              <p:nvPr/>
            </p:nvSpPr>
            <p:spPr bwMode="auto">
              <a:xfrm>
                <a:off x="4503" y="278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9" name="Line 1253"/>
              <p:cNvSpPr>
                <a:spLocks noChangeShapeType="1"/>
              </p:cNvSpPr>
              <p:nvPr/>
            </p:nvSpPr>
            <p:spPr bwMode="auto">
              <a:xfrm>
                <a:off x="4503" y="276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0" name="Line 1254"/>
              <p:cNvSpPr>
                <a:spLocks noChangeShapeType="1"/>
              </p:cNvSpPr>
              <p:nvPr/>
            </p:nvSpPr>
            <p:spPr bwMode="auto">
              <a:xfrm>
                <a:off x="4503" y="27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1" name="Line 1255"/>
              <p:cNvSpPr>
                <a:spLocks noChangeShapeType="1"/>
              </p:cNvSpPr>
              <p:nvPr/>
            </p:nvSpPr>
            <p:spPr bwMode="auto">
              <a:xfrm>
                <a:off x="4503" y="273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2" name="Line 1256"/>
              <p:cNvSpPr>
                <a:spLocks noChangeShapeType="1"/>
              </p:cNvSpPr>
              <p:nvPr/>
            </p:nvSpPr>
            <p:spPr bwMode="auto">
              <a:xfrm flipV="1">
                <a:off x="4545" y="2711"/>
                <a:ext cx="13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3" name="Line 1257"/>
              <p:cNvSpPr>
                <a:spLocks noChangeShapeType="1"/>
              </p:cNvSpPr>
              <p:nvPr/>
            </p:nvSpPr>
            <p:spPr bwMode="auto">
              <a:xfrm flipV="1">
                <a:off x="4545" y="2728"/>
                <a:ext cx="13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4" name="Line 1258"/>
              <p:cNvSpPr>
                <a:spLocks noChangeShapeType="1"/>
              </p:cNvSpPr>
              <p:nvPr/>
            </p:nvSpPr>
            <p:spPr bwMode="auto">
              <a:xfrm flipV="1">
                <a:off x="4545" y="2745"/>
                <a:ext cx="13" cy="2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5" name="Line 1259"/>
              <p:cNvSpPr>
                <a:spLocks noChangeShapeType="1"/>
              </p:cNvSpPr>
              <p:nvPr/>
            </p:nvSpPr>
            <p:spPr bwMode="auto">
              <a:xfrm flipV="1">
                <a:off x="4545" y="2761"/>
                <a:ext cx="13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6" name="Line 1260"/>
              <p:cNvSpPr>
                <a:spLocks noChangeShapeType="1"/>
              </p:cNvSpPr>
              <p:nvPr/>
            </p:nvSpPr>
            <p:spPr bwMode="auto">
              <a:xfrm flipV="1">
                <a:off x="4545" y="2775"/>
                <a:ext cx="13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7" name="Line 1261"/>
              <p:cNvSpPr>
                <a:spLocks noChangeShapeType="1"/>
              </p:cNvSpPr>
              <p:nvPr/>
            </p:nvSpPr>
            <p:spPr bwMode="auto">
              <a:xfrm flipV="1">
                <a:off x="4545" y="2792"/>
                <a:ext cx="13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8" name="Rectangle 1262"/>
              <p:cNvSpPr>
                <a:spLocks noChangeArrowheads="1"/>
              </p:cNvSpPr>
              <p:nvPr/>
            </p:nvSpPr>
            <p:spPr bwMode="auto">
              <a:xfrm>
                <a:off x="4545" y="2708"/>
                <a:ext cx="39" cy="1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9" name="Freeform 1263"/>
              <p:cNvSpPr>
                <a:spLocks/>
              </p:cNvSpPr>
              <p:nvPr/>
            </p:nvSpPr>
            <p:spPr bwMode="auto">
              <a:xfrm>
                <a:off x="4584" y="2695"/>
                <a:ext cx="13" cy="136"/>
              </a:xfrm>
              <a:custGeom>
                <a:avLst/>
                <a:gdLst>
                  <a:gd name="T0" fmla="*/ 0 w 13"/>
                  <a:gd name="T1" fmla="*/ 13 h 136"/>
                  <a:gd name="T2" fmla="*/ 13 w 13"/>
                  <a:gd name="T3" fmla="*/ 0 h 136"/>
                  <a:gd name="T4" fmla="*/ 13 w 13"/>
                  <a:gd name="T5" fmla="*/ 123 h 136"/>
                  <a:gd name="T6" fmla="*/ 0 w 13"/>
                  <a:gd name="T7" fmla="*/ 136 h 136"/>
                  <a:gd name="T8" fmla="*/ 0 w 13"/>
                  <a:gd name="T9" fmla="*/ 1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6">
                    <a:moveTo>
                      <a:pt x="0" y="13"/>
                    </a:moveTo>
                    <a:lnTo>
                      <a:pt x="13" y="0"/>
                    </a:lnTo>
                    <a:lnTo>
                      <a:pt x="13" y="123"/>
                    </a:lnTo>
                    <a:lnTo>
                      <a:pt x="0" y="13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0" name="Freeform 1264"/>
              <p:cNvSpPr>
                <a:spLocks/>
              </p:cNvSpPr>
              <p:nvPr/>
            </p:nvSpPr>
            <p:spPr bwMode="auto">
              <a:xfrm>
                <a:off x="4545" y="2695"/>
                <a:ext cx="52" cy="13"/>
              </a:xfrm>
              <a:custGeom>
                <a:avLst/>
                <a:gdLst>
                  <a:gd name="T0" fmla="*/ 0 w 52"/>
                  <a:gd name="T1" fmla="*/ 13 h 13"/>
                  <a:gd name="T2" fmla="*/ 13 w 52"/>
                  <a:gd name="T3" fmla="*/ 0 h 13"/>
                  <a:gd name="T4" fmla="*/ 52 w 52"/>
                  <a:gd name="T5" fmla="*/ 0 h 13"/>
                  <a:gd name="T6" fmla="*/ 39 w 52"/>
                  <a:gd name="T7" fmla="*/ 13 h 13"/>
                  <a:gd name="T8" fmla="*/ 0 w 5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3">
                    <a:moveTo>
                      <a:pt x="0" y="13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39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1" name="Freeform 1265"/>
              <p:cNvSpPr>
                <a:spLocks/>
              </p:cNvSpPr>
              <p:nvPr/>
            </p:nvSpPr>
            <p:spPr bwMode="auto">
              <a:xfrm>
                <a:off x="4545" y="2695"/>
                <a:ext cx="52" cy="136"/>
              </a:xfrm>
              <a:custGeom>
                <a:avLst/>
                <a:gdLst>
                  <a:gd name="T0" fmla="*/ 0 w 52"/>
                  <a:gd name="T1" fmla="*/ 13 h 136"/>
                  <a:gd name="T2" fmla="*/ 13 w 52"/>
                  <a:gd name="T3" fmla="*/ 0 h 136"/>
                  <a:gd name="T4" fmla="*/ 52 w 52"/>
                  <a:gd name="T5" fmla="*/ 0 h 136"/>
                  <a:gd name="T6" fmla="*/ 52 w 52"/>
                  <a:gd name="T7" fmla="*/ 123 h 136"/>
                  <a:gd name="T8" fmla="*/ 39 w 52"/>
                  <a:gd name="T9" fmla="*/ 136 h 136"/>
                  <a:gd name="T10" fmla="*/ 0 w 52"/>
                  <a:gd name="T11" fmla="*/ 136 h 136"/>
                  <a:gd name="T12" fmla="*/ 0 w 52"/>
                  <a:gd name="T13" fmla="*/ 1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36">
                    <a:moveTo>
                      <a:pt x="0" y="13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52" y="123"/>
                    </a:lnTo>
                    <a:lnTo>
                      <a:pt x="39" y="136"/>
                    </a:lnTo>
                    <a:lnTo>
                      <a:pt x="0" y="13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2" name="Freeform 1266"/>
              <p:cNvSpPr>
                <a:spLocks/>
              </p:cNvSpPr>
              <p:nvPr/>
            </p:nvSpPr>
            <p:spPr bwMode="auto">
              <a:xfrm>
                <a:off x="4545" y="2695"/>
                <a:ext cx="52" cy="13"/>
              </a:xfrm>
              <a:custGeom>
                <a:avLst/>
                <a:gdLst>
                  <a:gd name="T0" fmla="*/ 0 w 52"/>
                  <a:gd name="T1" fmla="*/ 13 h 13"/>
                  <a:gd name="T2" fmla="*/ 39 w 52"/>
                  <a:gd name="T3" fmla="*/ 13 h 13"/>
                  <a:gd name="T4" fmla="*/ 52 w 5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13"/>
                    </a:moveTo>
                    <a:lnTo>
                      <a:pt x="39" y="13"/>
                    </a:lnTo>
                    <a:lnTo>
                      <a:pt x="52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3" name="Line 1267"/>
              <p:cNvSpPr>
                <a:spLocks noChangeShapeType="1"/>
              </p:cNvSpPr>
              <p:nvPr/>
            </p:nvSpPr>
            <p:spPr bwMode="auto">
              <a:xfrm>
                <a:off x="4584" y="2708"/>
                <a:ext cx="0" cy="1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4" name="Line 1268"/>
              <p:cNvSpPr>
                <a:spLocks noChangeShapeType="1"/>
              </p:cNvSpPr>
              <p:nvPr/>
            </p:nvSpPr>
            <p:spPr bwMode="auto">
              <a:xfrm>
                <a:off x="4545" y="281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5" name="Line 1269"/>
              <p:cNvSpPr>
                <a:spLocks noChangeShapeType="1"/>
              </p:cNvSpPr>
              <p:nvPr/>
            </p:nvSpPr>
            <p:spPr bwMode="auto">
              <a:xfrm>
                <a:off x="4545" y="280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6" name="Line 1270"/>
              <p:cNvSpPr>
                <a:spLocks noChangeShapeType="1"/>
              </p:cNvSpPr>
              <p:nvPr/>
            </p:nvSpPr>
            <p:spPr bwMode="auto">
              <a:xfrm>
                <a:off x="4545" y="278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7" name="Line 1271"/>
              <p:cNvSpPr>
                <a:spLocks noChangeShapeType="1"/>
              </p:cNvSpPr>
              <p:nvPr/>
            </p:nvSpPr>
            <p:spPr bwMode="auto">
              <a:xfrm>
                <a:off x="4545" y="276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8" name="Line 1272"/>
              <p:cNvSpPr>
                <a:spLocks noChangeShapeType="1"/>
              </p:cNvSpPr>
              <p:nvPr/>
            </p:nvSpPr>
            <p:spPr bwMode="auto">
              <a:xfrm>
                <a:off x="4545" y="27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9" name="Line 1273"/>
              <p:cNvSpPr>
                <a:spLocks noChangeShapeType="1"/>
              </p:cNvSpPr>
              <p:nvPr/>
            </p:nvSpPr>
            <p:spPr bwMode="auto">
              <a:xfrm>
                <a:off x="4545" y="273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0" name="Line 1274"/>
              <p:cNvSpPr>
                <a:spLocks noChangeShapeType="1"/>
              </p:cNvSpPr>
              <p:nvPr/>
            </p:nvSpPr>
            <p:spPr bwMode="auto">
              <a:xfrm flipV="1">
                <a:off x="4586" y="2722"/>
                <a:ext cx="13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1" name="Line 1275"/>
              <p:cNvSpPr>
                <a:spLocks noChangeShapeType="1"/>
              </p:cNvSpPr>
              <p:nvPr/>
            </p:nvSpPr>
            <p:spPr bwMode="auto">
              <a:xfrm flipV="1">
                <a:off x="4586" y="2739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2" name="Line 1276"/>
              <p:cNvSpPr>
                <a:spLocks noChangeShapeType="1"/>
              </p:cNvSpPr>
              <p:nvPr/>
            </p:nvSpPr>
            <p:spPr bwMode="auto">
              <a:xfrm flipV="1">
                <a:off x="4586" y="2756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3" name="Line 1277"/>
              <p:cNvSpPr>
                <a:spLocks noChangeShapeType="1"/>
              </p:cNvSpPr>
              <p:nvPr/>
            </p:nvSpPr>
            <p:spPr bwMode="auto">
              <a:xfrm flipV="1">
                <a:off x="4586" y="2770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4" name="Line 1278"/>
              <p:cNvSpPr>
                <a:spLocks noChangeShapeType="1"/>
              </p:cNvSpPr>
              <p:nvPr/>
            </p:nvSpPr>
            <p:spPr bwMode="auto">
              <a:xfrm flipV="1">
                <a:off x="4586" y="2786"/>
                <a:ext cx="13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5" name="Line 1279"/>
              <p:cNvSpPr>
                <a:spLocks noChangeShapeType="1"/>
              </p:cNvSpPr>
              <p:nvPr/>
            </p:nvSpPr>
            <p:spPr bwMode="auto">
              <a:xfrm flipV="1">
                <a:off x="4586" y="2803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6" name="Rectangle 1280"/>
              <p:cNvSpPr>
                <a:spLocks noChangeArrowheads="1"/>
              </p:cNvSpPr>
              <p:nvPr/>
            </p:nvSpPr>
            <p:spPr bwMode="auto">
              <a:xfrm>
                <a:off x="4517" y="2577"/>
                <a:ext cx="39" cy="1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7" name="Freeform 1281"/>
              <p:cNvSpPr>
                <a:spLocks/>
              </p:cNvSpPr>
              <p:nvPr/>
            </p:nvSpPr>
            <p:spPr bwMode="auto">
              <a:xfrm>
                <a:off x="4556" y="2564"/>
                <a:ext cx="14" cy="136"/>
              </a:xfrm>
              <a:custGeom>
                <a:avLst/>
                <a:gdLst>
                  <a:gd name="T0" fmla="*/ 0 w 14"/>
                  <a:gd name="T1" fmla="*/ 13 h 136"/>
                  <a:gd name="T2" fmla="*/ 14 w 14"/>
                  <a:gd name="T3" fmla="*/ 0 h 136"/>
                  <a:gd name="T4" fmla="*/ 14 w 14"/>
                  <a:gd name="T5" fmla="*/ 123 h 136"/>
                  <a:gd name="T6" fmla="*/ 0 w 14"/>
                  <a:gd name="T7" fmla="*/ 136 h 136"/>
                  <a:gd name="T8" fmla="*/ 0 w 14"/>
                  <a:gd name="T9" fmla="*/ 1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6">
                    <a:moveTo>
                      <a:pt x="0" y="13"/>
                    </a:moveTo>
                    <a:lnTo>
                      <a:pt x="14" y="0"/>
                    </a:lnTo>
                    <a:lnTo>
                      <a:pt x="14" y="123"/>
                    </a:lnTo>
                    <a:lnTo>
                      <a:pt x="0" y="13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8" name="Freeform 1282"/>
              <p:cNvSpPr>
                <a:spLocks/>
              </p:cNvSpPr>
              <p:nvPr/>
            </p:nvSpPr>
            <p:spPr bwMode="auto">
              <a:xfrm>
                <a:off x="4517" y="2564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13 w 53"/>
                  <a:gd name="T3" fmla="*/ 0 h 13"/>
                  <a:gd name="T4" fmla="*/ 53 w 53"/>
                  <a:gd name="T5" fmla="*/ 0 h 13"/>
                  <a:gd name="T6" fmla="*/ 39 w 53"/>
                  <a:gd name="T7" fmla="*/ 13 h 13"/>
                  <a:gd name="T8" fmla="*/ 0 w 53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39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9" name="Freeform 1283"/>
              <p:cNvSpPr>
                <a:spLocks/>
              </p:cNvSpPr>
              <p:nvPr/>
            </p:nvSpPr>
            <p:spPr bwMode="auto">
              <a:xfrm>
                <a:off x="4517" y="2564"/>
                <a:ext cx="53" cy="136"/>
              </a:xfrm>
              <a:custGeom>
                <a:avLst/>
                <a:gdLst>
                  <a:gd name="T0" fmla="*/ 0 w 53"/>
                  <a:gd name="T1" fmla="*/ 13 h 136"/>
                  <a:gd name="T2" fmla="*/ 13 w 53"/>
                  <a:gd name="T3" fmla="*/ 0 h 136"/>
                  <a:gd name="T4" fmla="*/ 53 w 53"/>
                  <a:gd name="T5" fmla="*/ 0 h 136"/>
                  <a:gd name="T6" fmla="*/ 53 w 53"/>
                  <a:gd name="T7" fmla="*/ 123 h 136"/>
                  <a:gd name="T8" fmla="*/ 39 w 53"/>
                  <a:gd name="T9" fmla="*/ 136 h 136"/>
                  <a:gd name="T10" fmla="*/ 0 w 53"/>
                  <a:gd name="T11" fmla="*/ 136 h 136"/>
                  <a:gd name="T12" fmla="*/ 0 w 53"/>
                  <a:gd name="T13" fmla="*/ 1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36">
                    <a:moveTo>
                      <a:pt x="0" y="13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53" y="123"/>
                    </a:lnTo>
                    <a:lnTo>
                      <a:pt x="39" y="136"/>
                    </a:lnTo>
                    <a:lnTo>
                      <a:pt x="0" y="13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0" name="Freeform 1284"/>
              <p:cNvSpPr>
                <a:spLocks/>
              </p:cNvSpPr>
              <p:nvPr/>
            </p:nvSpPr>
            <p:spPr bwMode="auto">
              <a:xfrm>
                <a:off x="4517" y="2564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39 w 53"/>
                  <a:gd name="T3" fmla="*/ 13 h 13"/>
                  <a:gd name="T4" fmla="*/ 53 w 53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39" y="13"/>
                    </a:lnTo>
                    <a:lnTo>
                      <a:pt x="5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1" name="Line 1285"/>
              <p:cNvSpPr>
                <a:spLocks noChangeShapeType="1"/>
              </p:cNvSpPr>
              <p:nvPr/>
            </p:nvSpPr>
            <p:spPr bwMode="auto">
              <a:xfrm>
                <a:off x="4556" y="2577"/>
                <a:ext cx="0" cy="1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2" name="Line 1286"/>
              <p:cNvSpPr>
                <a:spLocks noChangeShapeType="1"/>
              </p:cNvSpPr>
              <p:nvPr/>
            </p:nvSpPr>
            <p:spPr bwMode="auto">
              <a:xfrm>
                <a:off x="4517" y="268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3" name="Line 1287"/>
              <p:cNvSpPr>
                <a:spLocks noChangeShapeType="1"/>
              </p:cNvSpPr>
              <p:nvPr/>
            </p:nvSpPr>
            <p:spPr bwMode="auto">
              <a:xfrm>
                <a:off x="4517" y="267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4" name="Line 1288"/>
              <p:cNvSpPr>
                <a:spLocks noChangeShapeType="1"/>
              </p:cNvSpPr>
              <p:nvPr/>
            </p:nvSpPr>
            <p:spPr bwMode="auto">
              <a:xfrm>
                <a:off x="4517" y="265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5" name="Line 1289"/>
              <p:cNvSpPr>
                <a:spLocks noChangeShapeType="1"/>
              </p:cNvSpPr>
              <p:nvPr/>
            </p:nvSpPr>
            <p:spPr bwMode="auto">
              <a:xfrm>
                <a:off x="4517" y="263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6" name="Line 1290"/>
              <p:cNvSpPr>
                <a:spLocks noChangeShapeType="1"/>
              </p:cNvSpPr>
              <p:nvPr/>
            </p:nvSpPr>
            <p:spPr bwMode="auto">
              <a:xfrm>
                <a:off x="4517" y="261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7" name="Line 1291"/>
              <p:cNvSpPr>
                <a:spLocks noChangeShapeType="1"/>
              </p:cNvSpPr>
              <p:nvPr/>
            </p:nvSpPr>
            <p:spPr bwMode="auto">
              <a:xfrm>
                <a:off x="4517" y="260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8" name="Line 1292"/>
              <p:cNvSpPr>
                <a:spLocks noChangeShapeType="1"/>
              </p:cNvSpPr>
              <p:nvPr/>
            </p:nvSpPr>
            <p:spPr bwMode="auto">
              <a:xfrm flipV="1">
                <a:off x="4558" y="2581"/>
                <a:ext cx="14" cy="2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9" name="Line 1293"/>
              <p:cNvSpPr>
                <a:spLocks noChangeShapeType="1"/>
              </p:cNvSpPr>
              <p:nvPr/>
            </p:nvSpPr>
            <p:spPr bwMode="auto">
              <a:xfrm flipV="1">
                <a:off x="4558" y="2597"/>
                <a:ext cx="14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0" name="Line 1294"/>
              <p:cNvSpPr>
                <a:spLocks noChangeShapeType="1"/>
              </p:cNvSpPr>
              <p:nvPr/>
            </p:nvSpPr>
            <p:spPr bwMode="auto">
              <a:xfrm flipV="1">
                <a:off x="4558" y="2614"/>
                <a:ext cx="14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1" name="Line 1295"/>
              <p:cNvSpPr>
                <a:spLocks noChangeShapeType="1"/>
              </p:cNvSpPr>
              <p:nvPr/>
            </p:nvSpPr>
            <p:spPr bwMode="auto">
              <a:xfrm flipV="1">
                <a:off x="4558" y="2631"/>
                <a:ext cx="14" cy="2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2" name="Line 1296"/>
              <p:cNvSpPr>
                <a:spLocks noChangeShapeType="1"/>
              </p:cNvSpPr>
              <p:nvPr/>
            </p:nvSpPr>
            <p:spPr bwMode="auto">
              <a:xfrm flipV="1">
                <a:off x="4558" y="2644"/>
                <a:ext cx="14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3" name="Line 1297"/>
              <p:cNvSpPr>
                <a:spLocks noChangeShapeType="1"/>
              </p:cNvSpPr>
              <p:nvPr/>
            </p:nvSpPr>
            <p:spPr bwMode="auto">
              <a:xfrm flipV="1">
                <a:off x="4558" y="2661"/>
                <a:ext cx="14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4" name="Rectangle 1298"/>
              <p:cNvSpPr>
                <a:spLocks noChangeArrowheads="1"/>
              </p:cNvSpPr>
              <p:nvPr/>
            </p:nvSpPr>
            <p:spPr bwMode="auto">
              <a:xfrm>
                <a:off x="4556" y="2578"/>
                <a:ext cx="41" cy="1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5" name="Freeform 1299"/>
              <p:cNvSpPr>
                <a:spLocks/>
              </p:cNvSpPr>
              <p:nvPr/>
            </p:nvSpPr>
            <p:spPr bwMode="auto">
              <a:xfrm>
                <a:off x="4597" y="2564"/>
                <a:ext cx="14" cy="136"/>
              </a:xfrm>
              <a:custGeom>
                <a:avLst/>
                <a:gdLst>
                  <a:gd name="T0" fmla="*/ 0 w 14"/>
                  <a:gd name="T1" fmla="*/ 14 h 136"/>
                  <a:gd name="T2" fmla="*/ 14 w 14"/>
                  <a:gd name="T3" fmla="*/ 0 h 136"/>
                  <a:gd name="T4" fmla="*/ 14 w 14"/>
                  <a:gd name="T5" fmla="*/ 122 h 136"/>
                  <a:gd name="T6" fmla="*/ 0 w 14"/>
                  <a:gd name="T7" fmla="*/ 136 h 136"/>
                  <a:gd name="T8" fmla="*/ 0 w 14"/>
                  <a:gd name="T9" fmla="*/ 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6">
                    <a:moveTo>
                      <a:pt x="0" y="14"/>
                    </a:moveTo>
                    <a:lnTo>
                      <a:pt x="14" y="0"/>
                    </a:lnTo>
                    <a:lnTo>
                      <a:pt x="14" y="122"/>
                    </a:lnTo>
                    <a:lnTo>
                      <a:pt x="0" y="13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6" name="Freeform 1300"/>
              <p:cNvSpPr>
                <a:spLocks/>
              </p:cNvSpPr>
              <p:nvPr/>
            </p:nvSpPr>
            <p:spPr bwMode="auto">
              <a:xfrm>
                <a:off x="4556" y="256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7" name="Freeform 1301"/>
              <p:cNvSpPr>
                <a:spLocks/>
              </p:cNvSpPr>
              <p:nvPr/>
            </p:nvSpPr>
            <p:spPr bwMode="auto">
              <a:xfrm>
                <a:off x="4556" y="2564"/>
                <a:ext cx="55" cy="136"/>
              </a:xfrm>
              <a:custGeom>
                <a:avLst/>
                <a:gdLst>
                  <a:gd name="T0" fmla="*/ 0 w 55"/>
                  <a:gd name="T1" fmla="*/ 14 h 136"/>
                  <a:gd name="T2" fmla="*/ 14 w 55"/>
                  <a:gd name="T3" fmla="*/ 0 h 136"/>
                  <a:gd name="T4" fmla="*/ 55 w 55"/>
                  <a:gd name="T5" fmla="*/ 0 h 136"/>
                  <a:gd name="T6" fmla="*/ 55 w 55"/>
                  <a:gd name="T7" fmla="*/ 122 h 136"/>
                  <a:gd name="T8" fmla="*/ 41 w 55"/>
                  <a:gd name="T9" fmla="*/ 136 h 136"/>
                  <a:gd name="T10" fmla="*/ 0 w 55"/>
                  <a:gd name="T11" fmla="*/ 136 h 136"/>
                  <a:gd name="T12" fmla="*/ 0 w 55"/>
                  <a:gd name="T13" fmla="*/ 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36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22"/>
                    </a:lnTo>
                    <a:lnTo>
                      <a:pt x="41" y="136"/>
                    </a:lnTo>
                    <a:lnTo>
                      <a:pt x="0" y="136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8" name="Freeform 1302"/>
              <p:cNvSpPr>
                <a:spLocks/>
              </p:cNvSpPr>
              <p:nvPr/>
            </p:nvSpPr>
            <p:spPr bwMode="auto">
              <a:xfrm>
                <a:off x="4556" y="256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9" name="Line 1303"/>
              <p:cNvSpPr>
                <a:spLocks noChangeShapeType="1"/>
              </p:cNvSpPr>
              <p:nvPr/>
            </p:nvSpPr>
            <p:spPr bwMode="auto">
              <a:xfrm>
                <a:off x="4597" y="2578"/>
                <a:ext cx="0" cy="12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0" name="Line 1304"/>
              <p:cNvSpPr>
                <a:spLocks noChangeShapeType="1"/>
              </p:cNvSpPr>
              <p:nvPr/>
            </p:nvSpPr>
            <p:spPr bwMode="auto">
              <a:xfrm>
                <a:off x="4556" y="268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1" name="Line 1305"/>
              <p:cNvSpPr>
                <a:spLocks noChangeShapeType="1"/>
              </p:cNvSpPr>
              <p:nvPr/>
            </p:nvSpPr>
            <p:spPr bwMode="auto">
              <a:xfrm>
                <a:off x="4556" y="267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2" name="Line 1306"/>
              <p:cNvSpPr>
                <a:spLocks noChangeShapeType="1"/>
              </p:cNvSpPr>
              <p:nvPr/>
            </p:nvSpPr>
            <p:spPr bwMode="auto">
              <a:xfrm>
                <a:off x="4556" y="265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3" name="Line 1307"/>
              <p:cNvSpPr>
                <a:spLocks noChangeShapeType="1"/>
              </p:cNvSpPr>
              <p:nvPr/>
            </p:nvSpPr>
            <p:spPr bwMode="auto">
              <a:xfrm>
                <a:off x="4556" y="263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4" name="Line 1308"/>
              <p:cNvSpPr>
                <a:spLocks noChangeShapeType="1"/>
              </p:cNvSpPr>
              <p:nvPr/>
            </p:nvSpPr>
            <p:spPr bwMode="auto">
              <a:xfrm>
                <a:off x="4556" y="261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5" name="Line 1309"/>
              <p:cNvSpPr>
                <a:spLocks noChangeShapeType="1"/>
              </p:cNvSpPr>
              <p:nvPr/>
            </p:nvSpPr>
            <p:spPr bwMode="auto">
              <a:xfrm>
                <a:off x="4556" y="260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6" name="Line 1310"/>
              <p:cNvSpPr>
                <a:spLocks noChangeShapeType="1"/>
              </p:cNvSpPr>
              <p:nvPr/>
            </p:nvSpPr>
            <p:spPr bwMode="auto">
              <a:xfrm flipV="1">
                <a:off x="4597" y="2592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7" name="Line 1311"/>
              <p:cNvSpPr>
                <a:spLocks noChangeShapeType="1"/>
              </p:cNvSpPr>
              <p:nvPr/>
            </p:nvSpPr>
            <p:spPr bwMode="auto">
              <a:xfrm flipV="1">
                <a:off x="4597" y="2608"/>
                <a:ext cx="13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8" name="Line 1312"/>
              <p:cNvSpPr>
                <a:spLocks noChangeShapeType="1"/>
              </p:cNvSpPr>
              <p:nvPr/>
            </p:nvSpPr>
            <p:spPr bwMode="auto">
              <a:xfrm flipV="1">
                <a:off x="4597" y="2625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9" name="Line 1313"/>
              <p:cNvSpPr>
                <a:spLocks noChangeShapeType="1"/>
              </p:cNvSpPr>
              <p:nvPr/>
            </p:nvSpPr>
            <p:spPr bwMode="auto">
              <a:xfrm flipV="1">
                <a:off x="4597" y="2639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0" name="Line 1314"/>
              <p:cNvSpPr>
                <a:spLocks noChangeShapeType="1"/>
              </p:cNvSpPr>
              <p:nvPr/>
            </p:nvSpPr>
            <p:spPr bwMode="auto">
              <a:xfrm flipV="1">
                <a:off x="4597" y="2656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1" name="Line 1315"/>
              <p:cNvSpPr>
                <a:spLocks noChangeShapeType="1"/>
              </p:cNvSpPr>
              <p:nvPr/>
            </p:nvSpPr>
            <p:spPr bwMode="auto">
              <a:xfrm flipV="1">
                <a:off x="4597" y="2672"/>
                <a:ext cx="13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2" name="Rectangle 1316"/>
              <p:cNvSpPr>
                <a:spLocks noChangeArrowheads="1"/>
              </p:cNvSpPr>
              <p:nvPr/>
            </p:nvSpPr>
            <p:spPr bwMode="auto">
              <a:xfrm>
                <a:off x="4503" y="2589"/>
                <a:ext cx="42" cy="1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3" name="Freeform 1317"/>
              <p:cNvSpPr>
                <a:spLocks/>
              </p:cNvSpPr>
              <p:nvPr/>
            </p:nvSpPr>
            <p:spPr bwMode="auto">
              <a:xfrm>
                <a:off x="4545" y="2575"/>
                <a:ext cx="13" cy="136"/>
              </a:xfrm>
              <a:custGeom>
                <a:avLst/>
                <a:gdLst>
                  <a:gd name="T0" fmla="*/ 0 w 13"/>
                  <a:gd name="T1" fmla="*/ 14 h 136"/>
                  <a:gd name="T2" fmla="*/ 13 w 13"/>
                  <a:gd name="T3" fmla="*/ 0 h 136"/>
                  <a:gd name="T4" fmla="*/ 13 w 13"/>
                  <a:gd name="T5" fmla="*/ 122 h 136"/>
                  <a:gd name="T6" fmla="*/ 0 w 13"/>
                  <a:gd name="T7" fmla="*/ 136 h 136"/>
                  <a:gd name="T8" fmla="*/ 0 w 13"/>
                  <a:gd name="T9" fmla="*/ 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6">
                    <a:moveTo>
                      <a:pt x="0" y="14"/>
                    </a:moveTo>
                    <a:lnTo>
                      <a:pt x="13" y="0"/>
                    </a:lnTo>
                    <a:lnTo>
                      <a:pt x="13" y="122"/>
                    </a:lnTo>
                    <a:lnTo>
                      <a:pt x="0" y="13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4" name="Freeform 1318"/>
              <p:cNvSpPr>
                <a:spLocks/>
              </p:cNvSpPr>
              <p:nvPr/>
            </p:nvSpPr>
            <p:spPr bwMode="auto">
              <a:xfrm>
                <a:off x="4503" y="257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5" name="Freeform 1319"/>
              <p:cNvSpPr>
                <a:spLocks/>
              </p:cNvSpPr>
              <p:nvPr/>
            </p:nvSpPr>
            <p:spPr bwMode="auto">
              <a:xfrm>
                <a:off x="4503" y="2575"/>
                <a:ext cx="55" cy="136"/>
              </a:xfrm>
              <a:custGeom>
                <a:avLst/>
                <a:gdLst>
                  <a:gd name="T0" fmla="*/ 0 w 55"/>
                  <a:gd name="T1" fmla="*/ 14 h 136"/>
                  <a:gd name="T2" fmla="*/ 14 w 55"/>
                  <a:gd name="T3" fmla="*/ 0 h 136"/>
                  <a:gd name="T4" fmla="*/ 55 w 55"/>
                  <a:gd name="T5" fmla="*/ 0 h 136"/>
                  <a:gd name="T6" fmla="*/ 55 w 55"/>
                  <a:gd name="T7" fmla="*/ 122 h 136"/>
                  <a:gd name="T8" fmla="*/ 42 w 55"/>
                  <a:gd name="T9" fmla="*/ 136 h 136"/>
                  <a:gd name="T10" fmla="*/ 0 w 55"/>
                  <a:gd name="T11" fmla="*/ 136 h 136"/>
                  <a:gd name="T12" fmla="*/ 0 w 55"/>
                  <a:gd name="T13" fmla="*/ 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36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22"/>
                    </a:lnTo>
                    <a:lnTo>
                      <a:pt x="42" y="136"/>
                    </a:lnTo>
                    <a:lnTo>
                      <a:pt x="0" y="136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6" name="Freeform 1320"/>
              <p:cNvSpPr>
                <a:spLocks/>
              </p:cNvSpPr>
              <p:nvPr/>
            </p:nvSpPr>
            <p:spPr bwMode="auto">
              <a:xfrm>
                <a:off x="4503" y="257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7" name="Line 1321"/>
              <p:cNvSpPr>
                <a:spLocks noChangeShapeType="1"/>
              </p:cNvSpPr>
              <p:nvPr/>
            </p:nvSpPr>
            <p:spPr bwMode="auto">
              <a:xfrm>
                <a:off x="4545" y="2589"/>
                <a:ext cx="0" cy="12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8" name="Line 1322"/>
              <p:cNvSpPr>
                <a:spLocks noChangeShapeType="1"/>
              </p:cNvSpPr>
              <p:nvPr/>
            </p:nvSpPr>
            <p:spPr bwMode="auto">
              <a:xfrm>
                <a:off x="4503" y="269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9" name="Line 1323"/>
              <p:cNvSpPr>
                <a:spLocks noChangeShapeType="1"/>
              </p:cNvSpPr>
              <p:nvPr/>
            </p:nvSpPr>
            <p:spPr bwMode="auto">
              <a:xfrm>
                <a:off x="4503" y="267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0" name="Line 1324"/>
              <p:cNvSpPr>
                <a:spLocks noChangeShapeType="1"/>
              </p:cNvSpPr>
              <p:nvPr/>
            </p:nvSpPr>
            <p:spPr bwMode="auto">
              <a:xfrm>
                <a:off x="4503" y="266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1" name="Line 1325"/>
              <p:cNvSpPr>
                <a:spLocks noChangeShapeType="1"/>
              </p:cNvSpPr>
              <p:nvPr/>
            </p:nvSpPr>
            <p:spPr bwMode="auto">
              <a:xfrm>
                <a:off x="4503" y="264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2" name="Line 1326"/>
              <p:cNvSpPr>
                <a:spLocks noChangeShapeType="1"/>
              </p:cNvSpPr>
              <p:nvPr/>
            </p:nvSpPr>
            <p:spPr bwMode="auto">
              <a:xfrm>
                <a:off x="4503" y="263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3" name="Line 1327"/>
              <p:cNvSpPr>
                <a:spLocks noChangeShapeType="1"/>
              </p:cNvSpPr>
              <p:nvPr/>
            </p:nvSpPr>
            <p:spPr bwMode="auto">
              <a:xfrm>
                <a:off x="4503" y="261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4" name="Line 1328"/>
              <p:cNvSpPr>
                <a:spLocks noChangeShapeType="1"/>
              </p:cNvSpPr>
              <p:nvPr/>
            </p:nvSpPr>
            <p:spPr bwMode="auto">
              <a:xfrm flipV="1">
                <a:off x="4545" y="2592"/>
                <a:ext cx="13" cy="2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5" name="Line 1329"/>
              <p:cNvSpPr>
                <a:spLocks noChangeShapeType="1"/>
              </p:cNvSpPr>
              <p:nvPr/>
            </p:nvSpPr>
            <p:spPr bwMode="auto">
              <a:xfrm flipV="1">
                <a:off x="4545" y="2608"/>
                <a:ext cx="13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6" name="Line 1330"/>
              <p:cNvSpPr>
                <a:spLocks noChangeShapeType="1"/>
              </p:cNvSpPr>
              <p:nvPr/>
            </p:nvSpPr>
            <p:spPr bwMode="auto">
              <a:xfrm flipV="1">
                <a:off x="4545" y="2625"/>
                <a:ext cx="13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7" name="Line 1331"/>
              <p:cNvSpPr>
                <a:spLocks noChangeShapeType="1"/>
              </p:cNvSpPr>
              <p:nvPr/>
            </p:nvSpPr>
            <p:spPr bwMode="auto">
              <a:xfrm flipV="1">
                <a:off x="4545" y="2642"/>
                <a:ext cx="13" cy="2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8" name="Line 1332"/>
              <p:cNvSpPr>
                <a:spLocks noChangeShapeType="1"/>
              </p:cNvSpPr>
              <p:nvPr/>
            </p:nvSpPr>
            <p:spPr bwMode="auto">
              <a:xfrm flipV="1">
                <a:off x="4545" y="2656"/>
                <a:ext cx="13" cy="2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9" name="Line 1333"/>
              <p:cNvSpPr>
                <a:spLocks noChangeShapeType="1"/>
              </p:cNvSpPr>
              <p:nvPr/>
            </p:nvSpPr>
            <p:spPr bwMode="auto">
              <a:xfrm flipV="1">
                <a:off x="4545" y="2672"/>
                <a:ext cx="13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0" name="Rectangle 1334"/>
              <p:cNvSpPr>
                <a:spLocks noChangeArrowheads="1"/>
              </p:cNvSpPr>
              <p:nvPr/>
            </p:nvSpPr>
            <p:spPr bwMode="auto">
              <a:xfrm>
                <a:off x="4545" y="2588"/>
                <a:ext cx="39" cy="1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1" name="Freeform 1335"/>
              <p:cNvSpPr>
                <a:spLocks/>
              </p:cNvSpPr>
              <p:nvPr/>
            </p:nvSpPr>
            <p:spPr bwMode="auto">
              <a:xfrm>
                <a:off x="4584" y="2575"/>
                <a:ext cx="13" cy="136"/>
              </a:xfrm>
              <a:custGeom>
                <a:avLst/>
                <a:gdLst>
                  <a:gd name="T0" fmla="*/ 0 w 13"/>
                  <a:gd name="T1" fmla="*/ 13 h 136"/>
                  <a:gd name="T2" fmla="*/ 13 w 13"/>
                  <a:gd name="T3" fmla="*/ 0 h 136"/>
                  <a:gd name="T4" fmla="*/ 13 w 13"/>
                  <a:gd name="T5" fmla="*/ 123 h 136"/>
                  <a:gd name="T6" fmla="*/ 0 w 13"/>
                  <a:gd name="T7" fmla="*/ 136 h 136"/>
                  <a:gd name="T8" fmla="*/ 0 w 13"/>
                  <a:gd name="T9" fmla="*/ 1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6">
                    <a:moveTo>
                      <a:pt x="0" y="13"/>
                    </a:moveTo>
                    <a:lnTo>
                      <a:pt x="13" y="0"/>
                    </a:lnTo>
                    <a:lnTo>
                      <a:pt x="13" y="123"/>
                    </a:lnTo>
                    <a:lnTo>
                      <a:pt x="0" y="13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2" name="Freeform 1336"/>
              <p:cNvSpPr>
                <a:spLocks/>
              </p:cNvSpPr>
              <p:nvPr/>
            </p:nvSpPr>
            <p:spPr bwMode="auto">
              <a:xfrm>
                <a:off x="4545" y="2575"/>
                <a:ext cx="52" cy="13"/>
              </a:xfrm>
              <a:custGeom>
                <a:avLst/>
                <a:gdLst>
                  <a:gd name="T0" fmla="*/ 0 w 52"/>
                  <a:gd name="T1" fmla="*/ 13 h 13"/>
                  <a:gd name="T2" fmla="*/ 13 w 52"/>
                  <a:gd name="T3" fmla="*/ 0 h 13"/>
                  <a:gd name="T4" fmla="*/ 52 w 52"/>
                  <a:gd name="T5" fmla="*/ 0 h 13"/>
                  <a:gd name="T6" fmla="*/ 39 w 52"/>
                  <a:gd name="T7" fmla="*/ 13 h 13"/>
                  <a:gd name="T8" fmla="*/ 0 w 5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3">
                    <a:moveTo>
                      <a:pt x="0" y="13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39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3" name="Freeform 1337"/>
              <p:cNvSpPr>
                <a:spLocks/>
              </p:cNvSpPr>
              <p:nvPr/>
            </p:nvSpPr>
            <p:spPr bwMode="auto">
              <a:xfrm>
                <a:off x="4545" y="2575"/>
                <a:ext cx="52" cy="136"/>
              </a:xfrm>
              <a:custGeom>
                <a:avLst/>
                <a:gdLst>
                  <a:gd name="T0" fmla="*/ 0 w 52"/>
                  <a:gd name="T1" fmla="*/ 13 h 136"/>
                  <a:gd name="T2" fmla="*/ 13 w 52"/>
                  <a:gd name="T3" fmla="*/ 0 h 136"/>
                  <a:gd name="T4" fmla="*/ 52 w 52"/>
                  <a:gd name="T5" fmla="*/ 0 h 136"/>
                  <a:gd name="T6" fmla="*/ 52 w 52"/>
                  <a:gd name="T7" fmla="*/ 123 h 136"/>
                  <a:gd name="T8" fmla="*/ 39 w 52"/>
                  <a:gd name="T9" fmla="*/ 136 h 136"/>
                  <a:gd name="T10" fmla="*/ 0 w 52"/>
                  <a:gd name="T11" fmla="*/ 136 h 136"/>
                  <a:gd name="T12" fmla="*/ 0 w 52"/>
                  <a:gd name="T13" fmla="*/ 1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36">
                    <a:moveTo>
                      <a:pt x="0" y="13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52" y="123"/>
                    </a:lnTo>
                    <a:lnTo>
                      <a:pt x="39" y="136"/>
                    </a:lnTo>
                    <a:lnTo>
                      <a:pt x="0" y="136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4" name="Freeform 1338"/>
              <p:cNvSpPr>
                <a:spLocks/>
              </p:cNvSpPr>
              <p:nvPr/>
            </p:nvSpPr>
            <p:spPr bwMode="auto">
              <a:xfrm>
                <a:off x="4545" y="2575"/>
                <a:ext cx="52" cy="13"/>
              </a:xfrm>
              <a:custGeom>
                <a:avLst/>
                <a:gdLst>
                  <a:gd name="T0" fmla="*/ 0 w 52"/>
                  <a:gd name="T1" fmla="*/ 13 h 13"/>
                  <a:gd name="T2" fmla="*/ 39 w 52"/>
                  <a:gd name="T3" fmla="*/ 13 h 13"/>
                  <a:gd name="T4" fmla="*/ 52 w 5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13"/>
                    </a:moveTo>
                    <a:lnTo>
                      <a:pt x="39" y="13"/>
                    </a:lnTo>
                    <a:lnTo>
                      <a:pt x="52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5" name="Line 1339"/>
              <p:cNvSpPr>
                <a:spLocks noChangeShapeType="1"/>
              </p:cNvSpPr>
              <p:nvPr/>
            </p:nvSpPr>
            <p:spPr bwMode="auto">
              <a:xfrm>
                <a:off x="4584" y="2588"/>
                <a:ext cx="0" cy="1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6" name="Line 1340"/>
              <p:cNvSpPr>
                <a:spLocks noChangeShapeType="1"/>
              </p:cNvSpPr>
              <p:nvPr/>
            </p:nvSpPr>
            <p:spPr bwMode="auto">
              <a:xfrm>
                <a:off x="4545" y="269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7" name="Line 1341"/>
              <p:cNvSpPr>
                <a:spLocks noChangeShapeType="1"/>
              </p:cNvSpPr>
              <p:nvPr/>
            </p:nvSpPr>
            <p:spPr bwMode="auto">
              <a:xfrm>
                <a:off x="4545" y="267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8" name="Line 1342"/>
              <p:cNvSpPr>
                <a:spLocks noChangeShapeType="1"/>
              </p:cNvSpPr>
              <p:nvPr/>
            </p:nvSpPr>
            <p:spPr bwMode="auto">
              <a:xfrm>
                <a:off x="4545" y="266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9" name="Line 1343"/>
              <p:cNvSpPr>
                <a:spLocks noChangeShapeType="1"/>
              </p:cNvSpPr>
              <p:nvPr/>
            </p:nvSpPr>
            <p:spPr bwMode="auto">
              <a:xfrm>
                <a:off x="4545" y="264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0" name="Line 1344"/>
              <p:cNvSpPr>
                <a:spLocks noChangeShapeType="1"/>
              </p:cNvSpPr>
              <p:nvPr/>
            </p:nvSpPr>
            <p:spPr bwMode="auto">
              <a:xfrm>
                <a:off x="4545" y="263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1" name="Line 1345"/>
              <p:cNvSpPr>
                <a:spLocks noChangeShapeType="1"/>
              </p:cNvSpPr>
              <p:nvPr/>
            </p:nvSpPr>
            <p:spPr bwMode="auto">
              <a:xfrm>
                <a:off x="4545" y="261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2" name="Line 1346"/>
              <p:cNvSpPr>
                <a:spLocks noChangeShapeType="1"/>
              </p:cNvSpPr>
              <p:nvPr/>
            </p:nvSpPr>
            <p:spPr bwMode="auto">
              <a:xfrm flipV="1">
                <a:off x="4586" y="2603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3" name="Line 1347"/>
              <p:cNvSpPr>
                <a:spLocks noChangeShapeType="1"/>
              </p:cNvSpPr>
              <p:nvPr/>
            </p:nvSpPr>
            <p:spPr bwMode="auto">
              <a:xfrm flipV="1">
                <a:off x="4586" y="2619"/>
                <a:ext cx="13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4" name="Line 1348"/>
              <p:cNvSpPr>
                <a:spLocks noChangeShapeType="1"/>
              </p:cNvSpPr>
              <p:nvPr/>
            </p:nvSpPr>
            <p:spPr bwMode="auto">
              <a:xfrm flipV="1">
                <a:off x="4586" y="2633"/>
                <a:ext cx="13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5" name="Line 1349"/>
              <p:cNvSpPr>
                <a:spLocks noChangeShapeType="1"/>
              </p:cNvSpPr>
              <p:nvPr/>
            </p:nvSpPr>
            <p:spPr bwMode="auto">
              <a:xfrm flipV="1">
                <a:off x="4586" y="2650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6" name="Line 1350"/>
              <p:cNvSpPr>
                <a:spLocks noChangeShapeType="1"/>
              </p:cNvSpPr>
              <p:nvPr/>
            </p:nvSpPr>
            <p:spPr bwMode="auto">
              <a:xfrm flipV="1">
                <a:off x="4586" y="2667"/>
                <a:ext cx="13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7" name="Line 1351"/>
              <p:cNvSpPr>
                <a:spLocks noChangeShapeType="1"/>
              </p:cNvSpPr>
              <p:nvPr/>
            </p:nvSpPr>
            <p:spPr bwMode="auto">
              <a:xfrm flipV="1">
                <a:off x="4586" y="2683"/>
                <a:ext cx="13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8" name="Rectangle 1352"/>
              <p:cNvSpPr>
                <a:spLocks noChangeArrowheads="1"/>
              </p:cNvSpPr>
              <p:nvPr/>
            </p:nvSpPr>
            <p:spPr bwMode="auto">
              <a:xfrm>
                <a:off x="4475" y="2875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9" name="Freeform 1353"/>
              <p:cNvSpPr>
                <a:spLocks/>
              </p:cNvSpPr>
              <p:nvPr/>
            </p:nvSpPr>
            <p:spPr bwMode="auto">
              <a:xfrm>
                <a:off x="4517" y="2861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0" name="Freeform 1354"/>
              <p:cNvSpPr>
                <a:spLocks/>
              </p:cNvSpPr>
              <p:nvPr/>
            </p:nvSpPr>
            <p:spPr bwMode="auto">
              <a:xfrm>
                <a:off x="4475" y="286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1" name="Freeform 1355"/>
              <p:cNvSpPr>
                <a:spLocks/>
              </p:cNvSpPr>
              <p:nvPr/>
            </p:nvSpPr>
            <p:spPr bwMode="auto">
              <a:xfrm>
                <a:off x="4475" y="2861"/>
                <a:ext cx="56" cy="120"/>
              </a:xfrm>
              <a:custGeom>
                <a:avLst/>
                <a:gdLst>
                  <a:gd name="T0" fmla="*/ 0 w 56"/>
                  <a:gd name="T1" fmla="*/ 14 h 120"/>
                  <a:gd name="T2" fmla="*/ 14 w 56"/>
                  <a:gd name="T3" fmla="*/ 0 h 120"/>
                  <a:gd name="T4" fmla="*/ 56 w 56"/>
                  <a:gd name="T5" fmla="*/ 0 h 120"/>
                  <a:gd name="T6" fmla="*/ 56 w 56"/>
                  <a:gd name="T7" fmla="*/ 106 h 120"/>
                  <a:gd name="T8" fmla="*/ 42 w 56"/>
                  <a:gd name="T9" fmla="*/ 120 h 120"/>
                  <a:gd name="T10" fmla="*/ 0 w 56"/>
                  <a:gd name="T11" fmla="*/ 120 h 120"/>
                  <a:gd name="T12" fmla="*/ 0 w 56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2" name="Freeform 1356"/>
              <p:cNvSpPr>
                <a:spLocks/>
              </p:cNvSpPr>
              <p:nvPr/>
            </p:nvSpPr>
            <p:spPr bwMode="auto">
              <a:xfrm>
                <a:off x="4475" y="286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3" name="Line 1357"/>
              <p:cNvSpPr>
                <a:spLocks noChangeShapeType="1"/>
              </p:cNvSpPr>
              <p:nvPr/>
            </p:nvSpPr>
            <p:spPr bwMode="auto">
              <a:xfrm>
                <a:off x="4517" y="2875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4" name="Line 1358"/>
              <p:cNvSpPr>
                <a:spLocks noChangeShapeType="1"/>
              </p:cNvSpPr>
              <p:nvPr/>
            </p:nvSpPr>
            <p:spPr bwMode="auto">
              <a:xfrm>
                <a:off x="4475" y="296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5" name="Line 1359"/>
              <p:cNvSpPr>
                <a:spLocks noChangeShapeType="1"/>
              </p:cNvSpPr>
              <p:nvPr/>
            </p:nvSpPr>
            <p:spPr bwMode="auto">
              <a:xfrm>
                <a:off x="4475" y="295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6" name="Line 1360"/>
              <p:cNvSpPr>
                <a:spLocks noChangeShapeType="1"/>
              </p:cNvSpPr>
              <p:nvPr/>
            </p:nvSpPr>
            <p:spPr bwMode="auto">
              <a:xfrm>
                <a:off x="4475" y="293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7" name="Line 1361"/>
              <p:cNvSpPr>
                <a:spLocks noChangeShapeType="1"/>
              </p:cNvSpPr>
              <p:nvPr/>
            </p:nvSpPr>
            <p:spPr bwMode="auto">
              <a:xfrm>
                <a:off x="4475" y="292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8" name="Line 1362"/>
              <p:cNvSpPr>
                <a:spLocks noChangeShapeType="1"/>
              </p:cNvSpPr>
              <p:nvPr/>
            </p:nvSpPr>
            <p:spPr bwMode="auto">
              <a:xfrm>
                <a:off x="4475" y="290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9" name="Line 1363"/>
              <p:cNvSpPr>
                <a:spLocks noChangeShapeType="1"/>
              </p:cNvSpPr>
              <p:nvPr/>
            </p:nvSpPr>
            <p:spPr bwMode="auto">
              <a:xfrm>
                <a:off x="4475" y="289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0" name="Line 1364"/>
              <p:cNvSpPr>
                <a:spLocks noChangeShapeType="1"/>
              </p:cNvSpPr>
              <p:nvPr/>
            </p:nvSpPr>
            <p:spPr bwMode="auto">
              <a:xfrm flipV="1">
                <a:off x="4517" y="2875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1" name="Line 1365"/>
              <p:cNvSpPr>
                <a:spLocks noChangeShapeType="1"/>
              </p:cNvSpPr>
              <p:nvPr/>
            </p:nvSpPr>
            <p:spPr bwMode="auto">
              <a:xfrm flipV="1">
                <a:off x="4517" y="2889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2" name="Line 1366"/>
              <p:cNvSpPr>
                <a:spLocks noChangeShapeType="1"/>
              </p:cNvSpPr>
              <p:nvPr/>
            </p:nvSpPr>
            <p:spPr bwMode="auto">
              <a:xfrm flipV="1">
                <a:off x="4517" y="2903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3" name="Line 1367"/>
              <p:cNvSpPr>
                <a:spLocks noChangeShapeType="1"/>
              </p:cNvSpPr>
              <p:nvPr/>
            </p:nvSpPr>
            <p:spPr bwMode="auto">
              <a:xfrm flipV="1">
                <a:off x="4517" y="2917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4" name="Line 1368"/>
              <p:cNvSpPr>
                <a:spLocks noChangeShapeType="1"/>
              </p:cNvSpPr>
              <p:nvPr/>
            </p:nvSpPr>
            <p:spPr bwMode="auto">
              <a:xfrm flipV="1">
                <a:off x="4517" y="2931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5" name="Line 1369"/>
              <p:cNvSpPr>
                <a:spLocks noChangeShapeType="1"/>
              </p:cNvSpPr>
              <p:nvPr/>
            </p:nvSpPr>
            <p:spPr bwMode="auto">
              <a:xfrm flipV="1">
                <a:off x="4517" y="2945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6" name="Rectangle 1370"/>
              <p:cNvSpPr>
                <a:spLocks noChangeArrowheads="1"/>
              </p:cNvSpPr>
              <p:nvPr/>
            </p:nvSpPr>
            <p:spPr bwMode="auto">
              <a:xfrm>
                <a:off x="4514" y="2875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7" name="Freeform 1371"/>
              <p:cNvSpPr>
                <a:spLocks/>
              </p:cNvSpPr>
              <p:nvPr/>
            </p:nvSpPr>
            <p:spPr bwMode="auto">
              <a:xfrm>
                <a:off x="4556" y="2861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8" name="Freeform 1372"/>
              <p:cNvSpPr>
                <a:spLocks/>
              </p:cNvSpPr>
              <p:nvPr/>
            </p:nvSpPr>
            <p:spPr bwMode="auto">
              <a:xfrm>
                <a:off x="4514" y="286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9" name="Freeform 1373"/>
              <p:cNvSpPr>
                <a:spLocks/>
              </p:cNvSpPr>
              <p:nvPr/>
            </p:nvSpPr>
            <p:spPr bwMode="auto">
              <a:xfrm>
                <a:off x="4514" y="2861"/>
                <a:ext cx="56" cy="120"/>
              </a:xfrm>
              <a:custGeom>
                <a:avLst/>
                <a:gdLst>
                  <a:gd name="T0" fmla="*/ 0 w 56"/>
                  <a:gd name="T1" fmla="*/ 14 h 120"/>
                  <a:gd name="T2" fmla="*/ 14 w 56"/>
                  <a:gd name="T3" fmla="*/ 0 h 120"/>
                  <a:gd name="T4" fmla="*/ 56 w 56"/>
                  <a:gd name="T5" fmla="*/ 0 h 120"/>
                  <a:gd name="T6" fmla="*/ 56 w 56"/>
                  <a:gd name="T7" fmla="*/ 106 h 120"/>
                  <a:gd name="T8" fmla="*/ 42 w 56"/>
                  <a:gd name="T9" fmla="*/ 120 h 120"/>
                  <a:gd name="T10" fmla="*/ 0 w 56"/>
                  <a:gd name="T11" fmla="*/ 120 h 120"/>
                  <a:gd name="T12" fmla="*/ 0 w 56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0" name="Freeform 1374"/>
              <p:cNvSpPr>
                <a:spLocks/>
              </p:cNvSpPr>
              <p:nvPr/>
            </p:nvSpPr>
            <p:spPr bwMode="auto">
              <a:xfrm>
                <a:off x="4514" y="286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1" name="Line 1375"/>
              <p:cNvSpPr>
                <a:spLocks noChangeShapeType="1"/>
              </p:cNvSpPr>
              <p:nvPr/>
            </p:nvSpPr>
            <p:spPr bwMode="auto">
              <a:xfrm>
                <a:off x="4556" y="2875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2" name="Line 1376"/>
              <p:cNvSpPr>
                <a:spLocks noChangeShapeType="1"/>
              </p:cNvSpPr>
              <p:nvPr/>
            </p:nvSpPr>
            <p:spPr bwMode="auto">
              <a:xfrm>
                <a:off x="4514" y="296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3" name="Line 1377"/>
              <p:cNvSpPr>
                <a:spLocks noChangeShapeType="1"/>
              </p:cNvSpPr>
              <p:nvPr/>
            </p:nvSpPr>
            <p:spPr bwMode="auto">
              <a:xfrm>
                <a:off x="4514" y="29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4" name="Line 1378"/>
              <p:cNvSpPr>
                <a:spLocks noChangeShapeType="1"/>
              </p:cNvSpPr>
              <p:nvPr/>
            </p:nvSpPr>
            <p:spPr bwMode="auto">
              <a:xfrm>
                <a:off x="4514" y="293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5" name="Line 1379"/>
              <p:cNvSpPr>
                <a:spLocks noChangeShapeType="1"/>
              </p:cNvSpPr>
              <p:nvPr/>
            </p:nvSpPr>
            <p:spPr bwMode="auto">
              <a:xfrm>
                <a:off x="4514" y="292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6" name="Line 1380"/>
              <p:cNvSpPr>
                <a:spLocks noChangeShapeType="1"/>
              </p:cNvSpPr>
              <p:nvPr/>
            </p:nvSpPr>
            <p:spPr bwMode="auto">
              <a:xfrm>
                <a:off x="4514" y="290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7" name="Line 1381"/>
              <p:cNvSpPr>
                <a:spLocks noChangeShapeType="1"/>
              </p:cNvSpPr>
              <p:nvPr/>
            </p:nvSpPr>
            <p:spPr bwMode="auto">
              <a:xfrm>
                <a:off x="4514" y="289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8" name="Line 1382"/>
              <p:cNvSpPr>
                <a:spLocks noChangeShapeType="1"/>
              </p:cNvSpPr>
              <p:nvPr/>
            </p:nvSpPr>
            <p:spPr bwMode="auto">
              <a:xfrm flipV="1">
                <a:off x="4556" y="2886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9" name="Line 1383"/>
              <p:cNvSpPr>
                <a:spLocks noChangeShapeType="1"/>
              </p:cNvSpPr>
              <p:nvPr/>
            </p:nvSpPr>
            <p:spPr bwMode="auto">
              <a:xfrm flipV="1">
                <a:off x="4556" y="2898"/>
                <a:ext cx="12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0" name="Line 1384"/>
              <p:cNvSpPr>
                <a:spLocks noChangeShapeType="1"/>
              </p:cNvSpPr>
              <p:nvPr/>
            </p:nvSpPr>
            <p:spPr bwMode="auto">
              <a:xfrm flipV="1">
                <a:off x="4556" y="2911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1" name="Line 1385"/>
              <p:cNvSpPr>
                <a:spLocks noChangeShapeType="1"/>
              </p:cNvSpPr>
              <p:nvPr/>
            </p:nvSpPr>
            <p:spPr bwMode="auto">
              <a:xfrm flipV="1">
                <a:off x="4556" y="2928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2" name="Line 1386"/>
              <p:cNvSpPr>
                <a:spLocks noChangeShapeType="1"/>
              </p:cNvSpPr>
              <p:nvPr/>
            </p:nvSpPr>
            <p:spPr bwMode="auto">
              <a:xfrm flipV="1">
                <a:off x="4556" y="2942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3" name="Line 1387"/>
              <p:cNvSpPr>
                <a:spLocks noChangeShapeType="1"/>
              </p:cNvSpPr>
              <p:nvPr/>
            </p:nvSpPr>
            <p:spPr bwMode="auto">
              <a:xfrm flipV="1">
                <a:off x="4556" y="2956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4" name="Rectangle 1388"/>
              <p:cNvSpPr>
                <a:spLocks noChangeArrowheads="1"/>
              </p:cNvSpPr>
              <p:nvPr/>
            </p:nvSpPr>
            <p:spPr bwMode="auto">
              <a:xfrm>
                <a:off x="4464" y="2883"/>
                <a:ext cx="40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5" name="Freeform 1389"/>
              <p:cNvSpPr>
                <a:spLocks/>
              </p:cNvSpPr>
              <p:nvPr/>
            </p:nvSpPr>
            <p:spPr bwMode="auto">
              <a:xfrm>
                <a:off x="4504" y="2870"/>
                <a:ext cx="13" cy="119"/>
              </a:xfrm>
              <a:custGeom>
                <a:avLst/>
                <a:gdLst>
                  <a:gd name="T0" fmla="*/ 0 w 13"/>
                  <a:gd name="T1" fmla="*/ 13 h 119"/>
                  <a:gd name="T2" fmla="*/ 13 w 13"/>
                  <a:gd name="T3" fmla="*/ 0 h 119"/>
                  <a:gd name="T4" fmla="*/ 13 w 13"/>
                  <a:gd name="T5" fmla="*/ 106 h 119"/>
                  <a:gd name="T6" fmla="*/ 0 w 13"/>
                  <a:gd name="T7" fmla="*/ 119 h 119"/>
                  <a:gd name="T8" fmla="*/ 0 w 13"/>
                  <a:gd name="T9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9">
                    <a:moveTo>
                      <a:pt x="0" y="13"/>
                    </a:moveTo>
                    <a:lnTo>
                      <a:pt x="13" y="0"/>
                    </a:lnTo>
                    <a:lnTo>
                      <a:pt x="13" y="106"/>
                    </a:lnTo>
                    <a:lnTo>
                      <a:pt x="0" y="1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6" name="Freeform 1390"/>
              <p:cNvSpPr>
                <a:spLocks/>
              </p:cNvSpPr>
              <p:nvPr/>
            </p:nvSpPr>
            <p:spPr bwMode="auto">
              <a:xfrm>
                <a:off x="4464" y="2870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13 w 53"/>
                  <a:gd name="T3" fmla="*/ 0 h 13"/>
                  <a:gd name="T4" fmla="*/ 53 w 53"/>
                  <a:gd name="T5" fmla="*/ 0 h 13"/>
                  <a:gd name="T6" fmla="*/ 40 w 53"/>
                  <a:gd name="T7" fmla="*/ 13 h 13"/>
                  <a:gd name="T8" fmla="*/ 0 w 53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4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7" name="Freeform 1391"/>
              <p:cNvSpPr>
                <a:spLocks/>
              </p:cNvSpPr>
              <p:nvPr/>
            </p:nvSpPr>
            <p:spPr bwMode="auto">
              <a:xfrm>
                <a:off x="4464" y="2870"/>
                <a:ext cx="53" cy="119"/>
              </a:xfrm>
              <a:custGeom>
                <a:avLst/>
                <a:gdLst>
                  <a:gd name="T0" fmla="*/ 0 w 53"/>
                  <a:gd name="T1" fmla="*/ 13 h 119"/>
                  <a:gd name="T2" fmla="*/ 13 w 53"/>
                  <a:gd name="T3" fmla="*/ 0 h 119"/>
                  <a:gd name="T4" fmla="*/ 53 w 53"/>
                  <a:gd name="T5" fmla="*/ 0 h 119"/>
                  <a:gd name="T6" fmla="*/ 53 w 53"/>
                  <a:gd name="T7" fmla="*/ 106 h 119"/>
                  <a:gd name="T8" fmla="*/ 40 w 53"/>
                  <a:gd name="T9" fmla="*/ 119 h 119"/>
                  <a:gd name="T10" fmla="*/ 0 w 53"/>
                  <a:gd name="T11" fmla="*/ 119 h 119"/>
                  <a:gd name="T12" fmla="*/ 0 w 53"/>
                  <a:gd name="T13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19">
                    <a:moveTo>
                      <a:pt x="0" y="13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53" y="106"/>
                    </a:lnTo>
                    <a:lnTo>
                      <a:pt x="40" y="119"/>
                    </a:lnTo>
                    <a:lnTo>
                      <a:pt x="0" y="119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8" name="Freeform 1392"/>
              <p:cNvSpPr>
                <a:spLocks/>
              </p:cNvSpPr>
              <p:nvPr/>
            </p:nvSpPr>
            <p:spPr bwMode="auto">
              <a:xfrm>
                <a:off x="4464" y="2870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40 w 53"/>
                  <a:gd name="T3" fmla="*/ 13 h 13"/>
                  <a:gd name="T4" fmla="*/ 53 w 53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40" y="13"/>
                    </a:lnTo>
                    <a:lnTo>
                      <a:pt x="5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9" name="Line 1393"/>
              <p:cNvSpPr>
                <a:spLocks noChangeShapeType="1"/>
              </p:cNvSpPr>
              <p:nvPr/>
            </p:nvSpPr>
            <p:spPr bwMode="auto">
              <a:xfrm>
                <a:off x="4504" y="2883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0" name="Line 1394"/>
              <p:cNvSpPr>
                <a:spLocks noChangeShapeType="1"/>
              </p:cNvSpPr>
              <p:nvPr/>
            </p:nvSpPr>
            <p:spPr bwMode="auto">
              <a:xfrm>
                <a:off x="4464" y="297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1" name="Line 1395"/>
              <p:cNvSpPr>
                <a:spLocks noChangeShapeType="1"/>
              </p:cNvSpPr>
              <p:nvPr/>
            </p:nvSpPr>
            <p:spPr bwMode="auto">
              <a:xfrm>
                <a:off x="4464" y="296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2" name="Line 1396"/>
              <p:cNvSpPr>
                <a:spLocks noChangeShapeType="1"/>
              </p:cNvSpPr>
              <p:nvPr/>
            </p:nvSpPr>
            <p:spPr bwMode="auto">
              <a:xfrm>
                <a:off x="4464" y="294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3" name="Line 1397"/>
              <p:cNvSpPr>
                <a:spLocks noChangeShapeType="1"/>
              </p:cNvSpPr>
              <p:nvPr/>
            </p:nvSpPr>
            <p:spPr bwMode="auto">
              <a:xfrm>
                <a:off x="4464" y="293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4" name="Line 1398"/>
              <p:cNvSpPr>
                <a:spLocks noChangeShapeType="1"/>
              </p:cNvSpPr>
              <p:nvPr/>
            </p:nvSpPr>
            <p:spPr bwMode="auto">
              <a:xfrm>
                <a:off x="4464" y="292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5" name="Line 1399"/>
              <p:cNvSpPr>
                <a:spLocks noChangeShapeType="1"/>
              </p:cNvSpPr>
              <p:nvPr/>
            </p:nvSpPr>
            <p:spPr bwMode="auto">
              <a:xfrm>
                <a:off x="4464" y="290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6" name="Line 1400"/>
              <p:cNvSpPr>
                <a:spLocks noChangeShapeType="1"/>
              </p:cNvSpPr>
              <p:nvPr/>
            </p:nvSpPr>
            <p:spPr bwMode="auto">
              <a:xfrm flipV="1">
                <a:off x="4506" y="2886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7" name="Line 1401"/>
              <p:cNvSpPr>
                <a:spLocks noChangeShapeType="1"/>
              </p:cNvSpPr>
              <p:nvPr/>
            </p:nvSpPr>
            <p:spPr bwMode="auto">
              <a:xfrm flipV="1">
                <a:off x="4506" y="2898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8" name="Line 1402"/>
              <p:cNvSpPr>
                <a:spLocks noChangeShapeType="1"/>
              </p:cNvSpPr>
              <p:nvPr/>
            </p:nvSpPr>
            <p:spPr bwMode="auto">
              <a:xfrm flipV="1">
                <a:off x="4506" y="2914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9" name="Line 1403"/>
              <p:cNvSpPr>
                <a:spLocks noChangeShapeType="1"/>
              </p:cNvSpPr>
              <p:nvPr/>
            </p:nvSpPr>
            <p:spPr bwMode="auto">
              <a:xfrm flipV="1">
                <a:off x="4506" y="2928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0" name="Line 1404"/>
              <p:cNvSpPr>
                <a:spLocks noChangeShapeType="1"/>
              </p:cNvSpPr>
              <p:nvPr/>
            </p:nvSpPr>
            <p:spPr bwMode="auto">
              <a:xfrm flipV="1">
                <a:off x="4506" y="2942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1" name="Line 1405"/>
              <p:cNvSpPr>
                <a:spLocks noChangeShapeType="1"/>
              </p:cNvSpPr>
              <p:nvPr/>
            </p:nvSpPr>
            <p:spPr bwMode="auto">
              <a:xfrm flipV="1">
                <a:off x="4506" y="2956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2" name="Rectangle 1406"/>
              <p:cNvSpPr>
                <a:spLocks noChangeArrowheads="1"/>
              </p:cNvSpPr>
              <p:nvPr/>
            </p:nvSpPr>
            <p:spPr bwMode="auto">
              <a:xfrm>
                <a:off x="4503" y="2884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3" name="Freeform 1407"/>
              <p:cNvSpPr>
                <a:spLocks/>
              </p:cNvSpPr>
              <p:nvPr/>
            </p:nvSpPr>
            <p:spPr bwMode="auto">
              <a:xfrm>
                <a:off x="4545" y="2870"/>
                <a:ext cx="13" cy="119"/>
              </a:xfrm>
              <a:custGeom>
                <a:avLst/>
                <a:gdLst>
                  <a:gd name="T0" fmla="*/ 0 w 13"/>
                  <a:gd name="T1" fmla="*/ 14 h 119"/>
                  <a:gd name="T2" fmla="*/ 13 w 13"/>
                  <a:gd name="T3" fmla="*/ 0 h 119"/>
                  <a:gd name="T4" fmla="*/ 13 w 13"/>
                  <a:gd name="T5" fmla="*/ 105 h 119"/>
                  <a:gd name="T6" fmla="*/ 0 w 13"/>
                  <a:gd name="T7" fmla="*/ 119 h 119"/>
                  <a:gd name="T8" fmla="*/ 0 w 13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9">
                    <a:moveTo>
                      <a:pt x="0" y="14"/>
                    </a:moveTo>
                    <a:lnTo>
                      <a:pt x="13" y="0"/>
                    </a:lnTo>
                    <a:lnTo>
                      <a:pt x="13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4" name="Freeform 1408"/>
              <p:cNvSpPr>
                <a:spLocks/>
              </p:cNvSpPr>
              <p:nvPr/>
            </p:nvSpPr>
            <p:spPr bwMode="auto">
              <a:xfrm>
                <a:off x="4503" y="2870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5" name="Freeform 1409"/>
              <p:cNvSpPr>
                <a:spLocks/>
              </p:cNvSpPr>
              <p:nvPr/>
            </p:nvSpPr>
            <p:spPr bwMode="auto">
              <a:xfrm>
                <a:off x="4503" y="2870"/>
                <a:ext cx="55" cy="119"/>
              </a:xfrm>
              <a:custGeom>
                <a:avLst/>
                <a:gdLst>
                  <a:gd name="T0" fmla="*/ 0 w 55"/>
                  <a:gd name="T1" fmla="*/ 14 h 119"/>
                  <a:gd name="T2" fmla="*/ 14 w 55"/>
                  <a:gd name="T3" fmla="*/ 0 h 119"/>
                  <a:gd name="T4" fmla="*/ 55 w 55"/>
                  <a:gd name="T5" fmla="*/ 0 h 119"/>
                  <a:gd name="T6" fmla="*/ 55 w 55"/>
                  <a:gd name="T7" fmla="*/ 105 h 119"/>
                  <a:gd name="T8" fmla="*/ 42 w 55"/>
                  <a:gd name="T9" fmla="*/ 119 h 119"/>
                  <a:gd name="T10" fmla="*/ 0 w 55"/>
                  <a:gd name="T11" fmla="*/ 119 h 119"/>
                  <a:gd name="T12" fmla="*/ 0 w 55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6" name="Freeform 1410"/>
              <p:cNvSpPr>
                <a:spLocks/>
              </p:cNvSpPr>
              <p:nvPr/>
            </p:nvSpPr>
            <p:spPr bwMode="auto">
              <a:xfrm>
                <a:off x="4503" y="2870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2" name="Group 1612"/>
            <p:cNvGrpSpPr>
              <a:grpSpLocks/>
            </p:cNvGrpSpPr>
            <p:nvPr/>
          </p:nvGrpSpPr>
          <p:grpSpPr bwMode="auto">
            <a:xfrm>
              <a:off x="2258390" y="5699261"/>
              <a:ext cx="1182209" cy="528183"/>
              <a:chOff x="4101" y="2697"/>
              <a:chExt cx="667" cy="298"/>
            </a:xfrm>
          </p:grpSpPr>
          <p:sp>
            <p:nvSpPr>
              <p:cNvPr id="1947" name="Line 1412"/>
              <p:cNvSpPr>
                <a:spLocks noChangeShapeType="1"/>
              </p:cNvSpPr>
              <p:nvPr/>
            </p:nvSpPr>
            <p:spPr bwMode="auto">
              <a:xfrm>
                <a:off x="4545" y="2884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8" name="Line 1413"/>
              <p:cNvSpPr>
                <a:spLocks noChangeShapeType="1"/>
              </p:cNvSpPr>
              <p:nvPr/>
            </p:nvSpPr>
            <p:spPr bwMode="auto">
              <a:xfrm>
                <a:off x="4503" y="297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9" name="Line 1414"/>
              <p:cNvSpPr>
                <a:spLocks noChangeShapeType="1"/>
              </p:cNvSpPr>
              <p:nvPr/>
            </p:nvSpPr>
            <p:spPr bwMode="auto">
              <a:xfrm>
                <a:off x="4503" y="296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0" name="Line 1415"/>
              <p:cNvSpPr>
                <a:spLocks noChangeShapeType="1"/>
              </p:cNvSpPr>
              <p:nvPr/>
            </p:nvSpPr>
            <p:spPr bwMode="auto">
              <a:xfrm>
                <a:off x="4503" y="294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1" name="Line 1416"/>
              <p:cNvSpPr>
                <a:spLocks noChangeShapeType="1"/>
              </p:cNvSpPr>
              <p:nvPr/>
            </p:nvSpPr>
            <p:spPr bwMode="auto">
              <a:xfrm>
                <a:off x="4503" y="293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2" name="Line 1417"/>
              <p:cNvSpPr>
                <a:spLocks noChangeShapeType="1"/>
              </p:cNvSpPr>
              <p:nvPr/>
            </p:nvSpPr>
            <p:spPr bwMode="auto">
              <a:xfrm>
                <a:off x="4503" y="292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3" name="Line 1418"/>
              <p:cNvSpPr>
                <a:spLocks noChangeShapeType="1"/>
              </p:cNvSpPr>
              <p:nvPr/>
            </p:nvSpPr>
            <p:spPr bwMode="auto">
              <a:xfrm>
                <a:off x="4503" y="290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4" name="Line 1419"/>
              <p:cNvSpPr>
                <a:spLocks noChangeShapeType="1"/>
              </p:cNvSpPr>
              <p:nvPr/>
            </p:nvSpPr>
            <p:spPr bwMode="auto">
              <a:xfrm flipV="1">
                <a:off x="4545" y="2895"/>
                <a:ext cx="12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5" name="Line 1420"/>
              <p:cNvSpPr>
                <a:spLocks noChangeShapeType="1"/>
              </p:cNvSpPr>
              <p:nvPr/>
            </p:nvSpPr>
            <p:spPr bwMode="auto">
              <a:xfrm flipV="1">
                <a:off x="4545" y="2909"/>
                <a:ext cx="12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6" name="Line 1421"/>
              <p:cNvSpPr>
                <a:spLocks noChangeShapeType="1"/>
              </p:cNvSpPr>
              <p:nvPr/>
            </p:nvSpPr>
            <p:spPr bwMode="auto">
              <a:xfrm flipV="1">
                <a:off x="4545" y="2923"/>
                <a:ext cx="12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7" name="Line 1422"/>
              <p:cNvSpPr>
                <a:spLocks noChangeShapeType="1"/>
              </p:cNvSpPr>
              <p:nvPr/>
            </p:nvSpPr>
            <p:spPr bwMode="auto">
              <a:xfrm flipV="1">
                <a:off x="4545" y="2936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8" name="Line 1423"/>
              <p:cNvSpPr>
                <a:spLocks noChangeShapeType="1"/>
              </p:cNvSpPr>
              <p:nvPr/>
            </p:nvSpPr>
            <p:spPr bwMode="auto">
              <a:xfrm flipV="1">
                <a:off x="4545" y="2950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9" name="Line 1424"/>
              <p:cNvSpPr>
                <a:spLocks noChangeShapeType="1"/>
              </p:cNvSpPr>
              <p:nvPr/>
            </p:nvSpPr>
            <p:spPr bwMode="auto">
              <a:xfrm flipV="1">
                <a:off x="4545" y="2964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0" name="Rectangle 1425"/>
              <p:cNvSpPr>
                <a:spLocks noChangeArrowheads="1"/>
              </p:cNvSpPr>
              <p:nvPr/>
            </p:nvSpPr>
            <p:spPr bwMode="auto">
              <a:xfrm>
                <a:off x="4475" y="2825"/>
                <a:ext cx="42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1" name="Freeform 1426"/>
              <p:cNvSpPr>
                <a:spLocks/>
              </p:cNvSpPr>
              <p:nvPr/>
            </p:nvSpPr>
            <p:spPr bwMode="auto">
              <a:xfrm>
                <a:off x="4517" y="2811"/>
                <a:ext cx="14" cy="62"/>
              </a:xfrm>
              <a:custGeom>
                <a:avLst/>
                <a:gdLst>
                  <a:gd name="T0" fmla="*/ 0 w 14"/>
                  <a:gd name="T1" fmla="*/ 14 h 62"/>
                  <a:gd name="T2" fmla="*/ 14 w 14"/>
                  <a:gd name="T3" fmla="*/ 0 h 62"/>
                  <a:gd name="T4" fmla="*/ 14 w 14"/>
                  <a:gd name="T5" fmla="*/ 48 h 62"/>
                  <a:gd name="T6" fmla="*/ 0 w 14"/>
                  <a:gd name="T7" fmla="*/ 62 h 62"/>
                  <a:gd name="T8" fmla="*/ 0 w 14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2">
                    <a:moveTo>
                      <a:pt x="0" y="14"/>
                    </a:moveTo>
                    <a:lnTo>
                      <a:pt x="14" y="0"/>
                    </a:lnTo>
                    <a:lnTo>
                      <a:pt x="14" y="48"/>
                    </a:lnTo>
                    <a:lnTo>
                      <a:pt x="0" y="6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2" name="Freeform 1427"/>
              <p:cNvSpPr>
                <a:spLocks/>
              </p:cNvSpPr>
              <p:nvPr/>
            </p:nvSpPr>
            <p:spPr bwMode="auto">
              <a:xfrm>
                <a:off x="4475" y="281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3" name="Freeform 1428"/>
              <p:cNvSpPr>
                <a:spLocks/>
              </p:cNvSpPr>
              <p:nvPr/>
            </p:nvSpPr>
            <p:spPr bwMode="auto">
              <a:xfrm>
                <a:off x="4475" y="2811"/>
                <a:ext cx="56" cy="62"/>
              </a:xfrm>
              <a:custGeom>
                <a:avLst/>
                <a:gdLst>
                  <a:gd name="T0" fmla="*/ 0 w 56"/>
                  <a:gd name="T1" fmla="*/ 14 h 62"/>
                  <a:gd name="T2" fmla="*/ 14 w 56"/>
                  <a:gd name="T3" fmla="*/ 0 h 62"/>
                  <a:gd name="T4" fmla="*/ 56 w 56"/>
                  <a:gd name="T5" fmla="*/ 0 h 62"/>
                  <a:gd name="T6" fmla="*/ 56 w 56"/>
                  <a:gd name="T7" fmla="*/ 48 h 62"/>
                  <a:gd name="T8" fmla="*/ 42 w 56"/>
                  <a:gd name="T9" fmla="*/ 62 h 62"/>
                  <a:gd name="T10" fmla="*/ 0 w 56"/>
                  <a:gd name="T11" fmla="*/ 62 h 62"/>
                  <a:gd name="T12" fmla="*/ 0 w 56"/>
                  <a:gd name="T1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62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8"/>
                    </a:lnTo>
                    <a:lnTo>
                      <a:pt x="42" y="62"/>
                    </a:lnTo>
                    <a:lnTo>
                      <a:pt x="0" y="62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4" name="Freeform 1429"/>
              <p:cNvSpPr>
                <a:spLocks/>
              </p:cNvSpPr>
              <p:nvPr/>
            </p:nvSpPr>
            <p:spPr bwMode="auto">
              <a:xfrm>
                <a:off x="4475" y="281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5" name="Line 1430"/>
              <p:cNvSpPr>
                <a:spLocks noChangeShapeType="1"/>
              </p:cNvSpPr>
              <p:nvPr/>
            </p:nvSpPr>
            <p:spPr bwMode="auto">
              <a:xfrm>
                <a:off x="4517" y="2825"/>
                <a:ext cx="0" cy="4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6" name="Line 1431"/>
              <p:cNvSpPr>
                <a:spLocks noChangeShapeType="1"/>
              </p:cNvSpPr>
              <p:nvPr/>
            </p:nvSpPr>
            <p:spPr bwMode="auto">
              <a:xfrm>
                <a:off x="4475" y="285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7" name="Line 1432"/>
              <p:cNvSpPr>
                <a:spLocks noChangeShapeType="1"/>
              </p:cNvSpPr>
              <p:nvPr/>
            </p:nvSpPr>
            <p:spPr bwMode="auto">
              <a:xfrm>
                <a:off x="4475" y="284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8" name="Line 1433"/>
              <p:cNvSpPr>
                <a:spLocks noChangeShapeType="1"/>
              </p:cNvSpPr>
              <p:nvPr/>
            </p:nvSpPr>
            <p:spPr bwMode="auto">
              <a:xfrm>
                <a:off x="4475" y="283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9" name="Line 1434"/>
              <p:cNvSpPr>
                <a:spLocks noChangeShapeType="1"/>
              </p:cNvSpPr>
              <p:nvPr/>
            </p:nvSpPr>
            <p:spPr bwMode="auto">
              <a:xfrm flipV="1">
                <a:off x="4517" y="2811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0" name="Line 1435"/>
              <p:cNvSpPr>
                <a:spLocks noChangeShapeType="1"/>
              </p:cNvSpPr>
              <p:nvPr/>
            </p:nvSpPr>
            <p:spPr bwMode="auto">
              <a:xfrm flipV="1">
                <a:off x="4517" y="2825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1" name="Line 1436"/>
              <p:cNvSpPr>
                <a:spLocks noChangeShapeType="1"/>
              </p:cNvSpPr>
              <p:nvPr/>
            </p:nvSpPr>
            <p:spPr bwMode="auto">
              <a:xfrm flipV="1">
                <a:off x="4517" y="2839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2" name="Rectangle 1437"/>
              <p:cNvSpPr>
                <a:spLocks noChangeArrowheads="1"/>
              </p:cNvSpPr>
              <p:nvPr/>
            </p:nvSpPr>
            <p:spPr bwMode="auto">
              <a:xfrm>
                <a:off x="4514" y="2825"/>
                <a:ext cx="42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3" name="Freeform 1438"/>
              <p:cNvSpPr>
                <a:spLocks/>
              </p:cNvSpPr>
              <p:nvPr/>
            </p:nvSpPr>
            <p:spPr bwMode="auto">
              <a:xfrm>
                <a:off x="4556" y="2811"/>
                <a:ext cx="14" cy="62"/>
              </a:xfrm>
              <a:custGeom>
                <a:avLst/>
                <a:gdLst>
                  <a:gd name="T0" fmla="*/ 0 w 14"/>
                  <a:gd name="T1" fmla="*/ 14 h 62"/>
                  <a:gd name="T2" fmla="*/ 14 w 14"/>
                  <a:gd name="T3" fmla="*/ 0 h 62"/>
                  <a:gd name="T4" fmla="*/ 14 w 14"/>
                  <a:gd name="T5" fmla="*/ 48 h 62"/>
                  <a:gd name="T6" fmla="*/ 0 w 14"/>
                  <a:gd name="T7" fmla="*/ 62 h 62"/>
                  <a:gd name="T8" fmla="*/ 0 w 14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2">
                    <a:moveTo>
                      <a:pt x="0" y="14"/>
                    </a:moveTo>
                    <a:lnTo>
                      <a:pt x="14" y="0"/>
                    </a:lnTo>
                    <a:lnTo>
                      <a:pt x="14" y="48"/>
                    </a:lnTo>
                    <a:lnTo>
                      <a:pt x="0" y="6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4" name="Freeform 1439"/>
              <p:cNvSpPr>
                <a:spLocks/>
              </p:cNvSpPr>
              <p:nvPr/>
            </p:nvSpPr>
            <p:spPr bwMode="auto">
              <a:xfrm>
                <a:off x="4514" y="281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5" name="Freeform 1440"/>
              <p:cNvSpPr>
                <a:spLocks/>
              </p:cNvSpPr>
              <p:nvPr/>
            </p:nvSpPr>
            <p:spPr bwMode="auto">
              <a:xfrm>
                <a:off x="4514" y="2811"/>
                <a:ext cx="56" cy="62"/>
              </a:xfrm>
              <a:custGeom>
                <a:avLst/>
                <a:gdLst>
                  <a:gd name="T0" fmla="*/ 0 w 56"/>
                  <a:gd name="T1" fmla="*/ 14 h 62"/>
                  <a:gd name="T2" fmla="*/ 14 w 56"/>
                  <a:gd name="T3" fmla="*/ 0 h 62"/>
                  <a:gd name="T4" fmla="*/ 56 w 56"/>
                  <a:gd name="T5" fmla="*/ 0 h 62"/>
                  <a:gd name="T6" fmla="*/ 56 w 56"/>
                  <a:gd name="T7" fmla="*/ 48 h 62"/>
                  <a:gd name="T8" fmla="*/ 42 w 56"/>
                  <a:gd name="T9" fmla="*/ 62 h 62"/>
                  <a:gd name="T10" fmla="*/ 0 w 56"/>
                  <a:gd name="T11" fmla="*/ 62 h 62"/>
                  <a:gd name="T12" fmla="*/ 0 w 56"/>
                  <a:gd name="T1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62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8"/>
                    </a:lnTo>
                    <a:lnTo>
                      <a:pt x="42" y="62"/>
                    </a:lnTo>
                    <a:lnTo>
                      <a:pt x="0" y="62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6" name="Freeform 1441"/>
              <p:cNvSpPr>
                <a:spLocks/>
              </p:cNvSpPr>
              <p:nvPr/>
            </p:nvSpPr>
            <p:spPr bwMode="auto">
              <a:xfrm>
                <a:off x="4514" y="281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7" name="Line 1442"/>
              <p:cNvSpPr>
                <a:spLocks noChangeShapeType="1"/>
              </p:cNvSpPr>
              <p:nvPr/>
            </p:nvSpPr>
            <p:spPr bwMode="auto">
              <a:xfrm>
                <a:off x="4556" y="2825"/>
                <a:ext cx="0" cy="48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8" name="Line 1443"/>
              <p:cNvSpPr>
                <a:spLocks noChangeShapeType="1"/>
              </p:cNvSpPr>
              <p:nvPr/>
            </p:nvSpPr>
            <p:spPr bwMode="auto">
              <a:xfrm>
                <a:off x="4514" y="285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9" name="Line 1444"/>
              <p:cNvSpPr>
                <a:spLocks noChangeShapeType="1"/>
              </p:cNvSpPr>
              <p:nvPr/>
            </p:nvSpPr>
            <p:spPr bwMode="auto">
              <a:xfrm>
                <a:off x="4514" y="28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0" name="Line 1445"/>
              <p:cNvSpPr>
                <a:spLocks noChangeShapeType="1"/>
              </p:cNvSpPr>
              <p:nvPr/>
            </p:nvSpPr>
            <p:spPr bwMode="auto">
              <a:xfrm>
                <a:off x="4514" y="283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1" name="Line 1446"/>
              <p:cNvSpPr>
                <a:spLocks noChangeShapeType="1"/>
              </p:cNvSpPr>
              <p:nvPr/>
            </p:nvSpPr>
            <p:spPr bwMode="auto">
              <a:xfrm flipV="1">
                <a:off x="4556" y="2836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2" name="Line 1447"/>
              <p:cNvSpPr>
                <a:spLocks noChangeShapeType="1"/>
              </p:cNvSpPr>
              <p:nvPr/>
            </p:nvSpPr>
            <p:spPr bwMode="auto">
              <a:xfrm flipV="1">
                <a:off x="4556" y="2850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3" name="Rectangle 1448"/>
              <p:cNvSpPr>
                <a:spLocks noChangeArrowheads="1"/>
              </p:cNvSpPr>
              <p:nvPr/>
            </p:nvSpPr>
            <p:spPr bwMode="auto">
              <a:xfrm>
                <a:off x="4464" y="2833"/>
                <a:ext cx="40" cy="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4" name="Freeform 1449"/>
              <p:cNvSpPr>
                <a:spLocks/>
              </p:cNvSpPr>
              <p:nvPr/>
            </p:nvSpPr>
            <p:spPr bwMode="auto">
              <a:xfrm>
                <a:off x="4504" y="2820"/>
                <a:ext cx="13" cy="64"/>
              </a:xfrm>
              <a:custGeom>
                <a:avLst/>
                <a:gdLst>
                  <a:gd name="T0" fmla="*/ 0 w 13"/>
                  <a:gd name="T1" fmla="*/ 13 h 64"/>
                  <a:gd name="T2" fmla="*/ 13 w 13"/>
                  <a:gd name="T3" fmla="*/ 0 h 64"/>
                  <a:gd name="T4" fmla="*/ 13 w 13"/>
                  <a:gd name="T5" fmla="*/ 50 h 64"/>
                  <a:gd name="T6" fmla="*/ 0 w 13"/>
                  <a:gd name="T7" fmla="*/ 64 h 64"/>
                  <a:gd name="T8" fmla="*/ 0 w 13"/>
                  <a:gd name="T9" fmla="*/ 1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4">
                    <a:moveTo>
                      <a:pt x="0" y="13"/>
                    </a:moveTo>
                    <a:lnTo>
                      <a:pt x="13" y="0"/>
                    </a:lnTo>
                    <a:lnTo>
                      <a:pt x="13" y="50"/>
                    </a:lnTo>
                    <a:lnTo>
                      <a:pt x="0" y="6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5" name="Freeform 1450"/>
              <p:cNvSpPr>
                <a:spLocks/>
              </p:cNvSpPr>
              <p:nvPr/>
            </p:nvSpPr>
            <p:spPr bwMode="auto">
              <a:xfrm>
                <a:off x="4464" y="2820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13 w 53"/>
                  <a:gd name="T3" fmla="*/ 0 h 13"/>
                  <a:gd name="T4" fmla="*/ 53 w 53"/>
                  <a:gd name="T5" fmla="*/ 0 h 13"/>
                  <a:gd name="T6" fmla="*/ 40 w 53"/>
                  <a:gd name="T7" fmla="*/ 13 h 13"/>
                  <a:gd name="T8" fmla="*/ 0 w 53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4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6" name="Freeform 1451"/>
              <p:cNvSpPr>
                <a:spLocks/>
              </p:cNvSpPr>
              <p:nvPr/>
            </p:nvSpPr>
            <p:spPr bwMode="auto">
              <a:xfrm>
                <a:off x="4464" y="2820"/>
                <a:ext cx="53" cy="64"/>
              </a:xfrm>
              <a:custGeom>
                <a:avLst/>
                <a:gdLst>
                  <a:gd name="T0" fmla="*/ 0 w 53"/>
                  <a:gd name="T1" fmla="*/ 13 h 64"/>
                  <a:gd name="T2" fmla="*/ 13 w 53"/>
                  <a:gd name="T3" fmla="*/ 0 h 64"/>
                  <a:gd name="T4" fmla="*/ 53 w 53"/>
                  <a:gd name="T5" fmla="*/ 0 h 64"/>
                  <a:gd name="T6" fmla="*/ 53 w 53"/>
                  <a:gd name="T7" fmla="*/ 50 h 64"/>
                  <a:gd name="T8" fmla="*/ 40 w 53"/>
                  <a:gd name="T9" fmla="*/ 64 h 64"/>
                  <a:gd name="T10" fmla="*/ 0 w 53"/>
                  <a:gd name="T11" fmla="*/ 64 h 64"/>
                  <a:gd name="T12" fmla="*/ 0 w 53"/>
                  <a:gd name="T13" fmla="*/ 1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64">
                    <a:moveTo>
                      <a:pt x="0" y="13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53" y="50"/>
                    </a:lnTo>
                    <a:lnTo>
                      <a:pt x="40" y="64"/>
                    </a:lnTo>
                    <a:lnTo>
                      <a:pt x="0" y="64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7" name="Freeform 1452"/>
              <p:cNvSpPr>
                <a:spLocks/>
              </p:cNvSpPr>
              <p:nvPr/>
            </p:nvSpPr>
            <p:spPr bwMode="auto">
              <a:xfrm>
                <a:off x="4464" y="2820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40 w 53"/>
                  <a:gd name="T3" fmla="*/ 13 h 13"/>
                  <a:gd name="T4" fmla="*/ 53 w 53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40" y="13"/>
                    </a:lnTo>
                    <a:lnTo>
                      <a:pt x="5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8" name="Line 1453"/>
              <p:cNvSpPr>
                <a:spLocks noChangeShapeType="1"/>
              </p:cNvSpPr>
              <p:nvPr/>
            </p:nvSpPr>
            <p:spPr bwMode="auto">
              <a:xfrm>
                <a:off x="4504" y="2833"/>
                <a:ext cx="0" cy="5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9" name="Line 1454"/>
              <p:cNvSpPr>
                <a:spLocks noChangeShapeType="1"/>
              </p:cNvSpPr>
              <p:nvPr/>
            </p:nvSpPr>
            <p:spPr bwMode="auto">
              <a:xfrm>
                <a:off x="4464" y="287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0" name="Line 1455"/>
              <p:cNvSpPr>
                <a:spLocks noChangeShapeType="1"/>
              </p:cNvSpPr>
              <p:nvPr/>
            </p:nvSpPr>
            <p:spPr bwMode="auto">
              <a:xfrm>
                <a:off x="4464" y="285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1" name="Line 1456"/>
              <p:cNvSpPr>
                <a:spLocks noChangeShapeType="1"/>
              </p:cNvSpPr>
              <p:nvPr/>
            </p:nvSpPr>
            <p:spPr bwMode="auto">
              <a:xfrm flipV="1">
                <a:off x="4506" y="2822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2" name="Line 1457"/>
              <p:cNvSpPr>
                <a:spLocks noChangeShapeType="1"/>
              </p:cNvSpPr>
              <p:nvPr/>
            </p:nvSpPr>
            <p:spPr bwMode="auto">
              <a:xfrm flipV="1">
                <a:off x="4506" y="2836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3" name="Line 1458"/>
              <p:cNvSpPr>
                <a:spLocks noChangeShapeType="1"/>
              </p:cNvSpPr>
              <p:nvPr/>
            </p:nvSpPr>
            <p:spPr bwMode="auto">
              <a:xfrm flipV="1">
                <a:off x="4506" y="2850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4" name="Rectangle 1459"/>
              <p:cNvSpPr>
                <a:spLocks noChangeArrowheads="1"/>
              </p:cNvSpPr>
              <p:nvPr/>
            </p:nvSpPr>
            <p:spPr bwMode="auto">
              <a:xfrm>
                <a:off x="4503" y="2834"/>
                <a:ext cx="42" cy="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5" name="Freeform 1460"/>
              <p:cNvSpPr>
                <a:spLocks/>
              </p:cNvSpPr>
              <p:nvPr/>
            </p:nvSpPr>
            <p:spPr bwMode="auto">
              <a:xfrm>
                <a:off x="4545" y="2820"/>
                <a:ext cx="13" cy="64"/>
              </a:xfrm>
              <a:custGeom>
                <a:avLst/>
                <a:gdLst>
                  <a:gd name="T0" fmla="*/ 0 w 13"/>
                  <a:gd name="T1" fmla="*/ 14 h 64"/>
                  <a:gd name="T2" fmla="*/ 13 w 13"/>
                  <a:gd name="T3" fmla="*/ 0 h 64"/>
                  <a:gd name="T4" fmla="*/ 13 w 13"/>
                  <a:gd name="T5" fmla="*/ 50 h 64"/>
                  <a:gd name="T6" fmla="*/ 0 w 13"/>
                  <a:gd name="T7" fmla="*/ 64 h 64"/>
                  <a:gd name="T8" fmla="*/ 0 w 13"/>
                  <a:gd name="T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4">
                    <a:moveTo>
                      <a:pt x="0" y="14"/>
                    </a:moveTo>
                    <a:lnTo>
                      <a:pt x="13" y="0"/>
                    </a:lnTo>
                    <a:lnTo>
                      <a:pt x="13" y="50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6" name="Freeform 1461"/>
              <p:cNvSpPr>
                <a:spLocks/>
              </p:cNvSpPr>
              <p:nvPr/>
            </p:nvSpPr>
            <p:spPr bwMode="auto">
              <a:xfrm>
                <a:off x="4503" y="2820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7" name="Freeform 1462"/>
              <p:cNvSpPr>
                <a:spLocks/>
              </p:cNvSpPr>
              <p:nvPr/>
            </p:nvSpPr>
            <p:spPr bwMode="auto">
              <a:xfrm>
                <a:off x="4503" y="2820"/>
                <a:ext cx="55" cy="64"/>
              </a:xfrm>
              <a:custGeom>
                <a:avLst/>
                <a:gdLst>
                  <a:gd name="T0" fmla="*/ 0 w 55"/>
                  <a:gd name="T1" fmla="*/ 14 h 64"/>
                  <a:gd name="T2" fmla="*/ 14 w 55"/>
                  <a:gd name="T3" fmla="*/ 0 h 64"/>
                  <a:gd name="T4" fmla="*/ 55 w 55"/>
                  <a:gd name="T5" fmla="*/ 0 h 64"/>
                  <a:gd name="T6" fmla="*/ 55 w 55"/>
                  <a:gd name="T7" fmla="*/ 50 h 64"/>
                  <a:gd name="T8" fmla="*/ 42 w 55"/>
                  <a:gd name="T9" fmla="*/ 64 h 64"/>
                  <a:gd name="T10" fmla="*/ 0 w 55"/>
                  <a:gd name="T11" fmla="*/ 64 h 64"/>
                  <a:gd name="T12" fmla="*/ 0 w 55"/>
                  <a:gd name="T1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50"/>
                    </a:lnTo>
                    <a:lnTo>
                      <a:pt x="42" y="64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8" name="Freeform 1463"/>
              <p:cNvSpPr>
                <a:spLocks/>
              </p:cNvSpPr>
              <p:nvPr/>
            </p:nvSpPr>
            <p:spPr bwMode="auto">
              <a:xfrm>
                <a:off x="4503" y="2820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9" name="Line 1464"/>
              <p:cNvSpPr>
                <a:spLocks noChangeShapeType="1"/>
              </p:cNvSpPr>
              <p:nvPr/>
            </p:nvSpPr>
            <p:spPr bwMode="auto">
              <a:xfrm>
                <a:off x="4545" y="2834"/>
                <a:ext cx="0" cy="5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0" name="Line 1465"/>
              <p:cNvSpPr>
                <a:spLocks noChangeShapeType="1"/>
              </p:cNvSpPr>
              <p:nvPr/>
            </p:nvSpPr>
            <p:spPr bwMode="auto">
              <a:xfrm>
                <a:off x="4503" y="287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1" name="Line 1466"/>
              <p:cNvSpPr>
                <a:spLocks noChangeShapeType="1"/>
              </p:cNvSpPr>
              <p:nvPr/>
            </p:nvSpPr>
            <p:spPr bwMode="auto">
              <a:xfrm>
                <a:off x="4503" y="28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2" name="Line 1467"/>
              <p:cNvSpPr>
                <a:spLocks noChangeShapeType="1"/>
              </p:cNvSpPr>
              <p:nvPr/>
            </p:nvSpPr>
            <p:spPr bwMode="auto">
              <a:xfrm flipV="1">
                <a:off x="4545" y="2845"/>
                <a:ext cx="12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3" name="Line 1468"/>
              <p:cNvSpPr>
                <a:spLocks noChangeShapeType="1"/>
              </p:cNvSpPr>
              <p:nvPr/>
            </p:nvSpPr>
            <p:spPr bwMode="auto">
              <a:xfrm flipV="1">
                <a:off x="4545" y="2859"/>
                <a:ext cx="12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4" name="Rectangle 1469"/>
              <p:cNvSpPr>
                <a:spLocks noChangeArrowheads="1"/>
              </p:cNvSpPr>
              <p:nvPr/>
            </p:nvSpPr>
            <p:spPr bwMode="auto">
              <a:xfrm>
                <a:off x="4672" y="2878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5" name="Freeform 1470"/>
              <p:cNvSpPr>
                <a:spLocks/>
              </p:cNvSpPr>
              <p:nvPr/>
            </p:nvSpPr>
            <p:spPr bwMode="auto">
              <a:xfrm>
                <a:off x="4714" y="2864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6" name="Freeform 1471"/>
              <p:cNvSpPr>
                <a:spLocks/>
              </p:cNvSpPr>
              <p:nvPr/>
            </p:nvSpPr>
            <p:spPr bwMode="auto">
              <a:xfrm>
                <a:off x="4672" y="286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7" name="Freeform 1472"/>
              <p:cNvSpPr>
                <a:spLocks/>
              </p:cNvSpPr>
              <p:nvPr/>
            </p:nvSpPr>
            <p:spPr bwMode="auto">
              <a:xfrm>
                <a:off x="4672" y="2864"/>
                <a:ext cx="56" cy="120"/>
              </a:xfrm>
              <a:custGeom>
                <a:avLst/>
                <a:gdLst>
                  <a:gd name="T0" fmla="*/ 0 w 56"/>
                  <a:gd name="T1" fmla="*/ 14 h 120"/>
                  <a:gd name="T2" fmla="*/ 14 w 56"/>
                  <a:gd name="T3" fmla="*/ 0 h 120"/>
                  <a:gd name="T4" fmla="*/ 56 w 56"/>
                  <a:gd name="T5" fmla="*/ 0 h 120"/>
                  <a:gd name="T6" fmla="*/ 56 w 56"/>
                  <a:gd name="T7" fmla="*/ 106 h 120"/>
                  <a:gd name="T8" fmla="*/ 42 w 56"/>
                  <a:gd name="T9" fmla="*/ 120 h 120"/>
                  <a:gd name="T10" fmla="*/ 0 w 56"/>
                  <a:gd name="T11" fmla="*/ 120 h 120"/>
                  <a:gd name="T12" fmla="*/ 0 w 56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8" name="Freeform 1473"/>
              <p:cNvSpPr>
                <a:spLocks/>
              </p:cNvSpPr>
              <p:nvPr/>
            </p:nvSpPr>
            <p:spPr bwMode="auto">
              <a:xfrm>
                <a:off x="4672" y="286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9" name="Line 1474"/>
              <p:cNvSpPr>
                <a:spLocks noChangeShapeType="1"/>
              </p:cNvSpPr>
              <p:nvPr/>
            </p:nvSpPr>
            <p:spPr bwMode="auto">
              <a:xfrm>
                <a:off x="4714" y="2878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0" name="Line 1475"/>
              <p:cNvSpPr>
                <a:spLocks noChangeShapeType="1"/>
              </p:cNvSpPr>
              <p:nvPr/>
            </p:nvSpPr>
            <p:spPr bwMode="auto">
              <a:xfrm>
                <a:off x="4672" y="297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1" name="Line 1476"/>
              <p:cNvSpPr>
                <a:spLocks noChangeShapeType="1"/>
              </p:cNvSpPr>
              <p:nvPr/>
            </p:nvSpPr>
            <p:spPr bwMode="auto">
              <a:xfrm>
                <a:off x="4672" y="295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2" name="Line 1477"/>
              <p:cNvSpPr>
                <a:spLocks noChangeShapeType="1"/>
              </p:cNvSpPr>
              <p:nvPr/>
            </p:nvSpPr>
            <p:spPr bwMode="auto">
              <a:xfrm>
                <a:off x="4672" y="2942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3" name="Line 1478"/>
              <p:cNvSpPr>
                <a:spLocks noChangeShapeType="1"/>
              </p:cNvSpPr>
              <p:nvPr/>
            </p:nvSpPr>
            <p:spPr bwMode="auto">
              <a:xfrm>
                <a:off x="4672" y="292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4" name="Line 1479"/>
              <p:cNvSpPr>
                <a:spLocks noChangeShapeType="1"/>
              </p:cNvSpPr>
              <p:nvPr/>
            </p:nvSpPr>
            <p:spPr bwMode="auto">
              <a:xfrm>
                <a:off x="4672" y="291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5" name="Line 1480"/>
              <p:cNvSpPr>
                <a:spLocks noChangeShapeType="1"/>
              </p:cNvSpPr>
              <p:nvPr/>
            </p:nvSpPr>
            <p:spPr bwMode="auto">
              <a:xfrm>
                <a:off x="4672" y="290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6" name="Line 1481"/>
              <p:cNvSpPr>
                <a:spLocks noChangeShapeType="1"/>
              </p:cNvSpPr>
              <p:nvPr/>
            </p:nvSpPr>
            <p:spPr bwMode="auto">
              <a:xfrm flipV="1">
                <a:off x="4714" y="2881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7" name="Line 1482"/>
              <p:cNvSpPr>
                <a:spLocks noChangeShapeType="1"/>
              </p:cNvSpPr>
              <p:nvPr/>
            </p:nvSpPr>
            <p:spPr bwMode="auto">
              <a:xfrm flipV="1">
                <a:off x="4714" y="2895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8" name="Line 1483"/>
              <p:cNvSpPr>
                <a:spLocks noChangeShapeType="1"/>
              </p:cNvSpPr>
              <p:nvPr/>
            </p:nvSpPr>
            <p:spPr bwMode="auto">
              <a:xfrm flipV="1">
                <a:off x="4714" y="2909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9" name="Line 1484"/>
              <p:cNvSpPr>
                <a:spLocks noChangeShapeType="1"/>
              </p:cNvSpPr>
              <p:nvPr/>
            </p:nvSpPr>
            <p:spPr bwMode="auto">
              <a:xfrm flipV="1">
                <a:off x="4714" y="2923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0" name="Line 1485"/>
              <p:cNvSpPr>
                <a:spLocks noChangeShapeType="1"/>
              </p:cNvSpPr>
              <p:nvPr/>
            </p:nvSpPr>
            <p:spPr bwMode="auto">
              <a:xfrm flipV="1">
                <a:off x="4714" y="2936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1" name="Line 1486"/>
              <p:cNvSpPr>
                <a:spLocks noChangeShapeType="1"/>
              </p:cNvSpPr>
              <p:nvPr/>
            </p:nvSpPr>
            <p:spPr bwMode="auto">
              <a:xfrm flipV="1">
                <a:off x="4714" y="2950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2" name="Rectangle 1487"/>
              <p:cNvSpPr>
                <a:spLocks noChangeArrowheads="1"/>
              </p:cNvSpPr>
              <p:nvPr/>
            </p:nvSpPr>
            <p:spPr bwMode="auto">
              <a:xfrm>
                <a:off x="4711" y="2878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3" name="Freeform 1488"/>
              <p:cNvSpPr>
                <a:spLocks/>
              </p:cNvSpPr>
              <p:nvPr/>
            </p:nvSpPr>
            <p:spPr bwMode="auto">
              <a:xfrm>
                <a:off x="4753" y="2864"/>
                <a:ext cx="13" cy="120"/>
              </a:xfrm>
              <a:custGeom>
                <a:avLst/>
                <a:gdLst>
                  <a:gd name="T0" fmla="*/ 0 w 13"/>
                  <a:gd name="T1" fmla="*/ 14 h 120"/>
                  <a:gd name="T2" fmla="*/ 13 w 13"/>
                  <a:gd name="T3" fmla="*/ 0 h 120"/>
                  <a:gd name="T4" fmla="*/ 13 w 13"/>
                  <a:gd name="T5" fmla="*/ 106 h 120"/>
                  <a:gd name="T6" fmla="*/ 0 w 13"/>
                  <a:gd name="T7" fmla="*/ 120 h 120"/>
                  <a:gd name="T8" fmla="*/ 0 w 13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0">
                    <a:moveTo>
                      <a:pt x="0" y="14"/>
                    </a:moveTo>
                    <a:lnTo>
                      <a:pt x="13" y="0"/>
                    </a:lnTo>
                    <a:lnTo>
                      <a:pt x="13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4" name="Freeform 1489"/>
              <p:cNvSpPr>
                <a:spLocks/>
              </p:cNvSpPr>
              <p:nvPr/>
            </p:nvSpPr>
            <p:spPr bwMode="auto">
              <a:xfrm>
                <a:off x="4711" y="286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5" name="Freeform 1490"/>
              <p:cNvSpPr>
                <a:spLocks/>
              </p:cNvSpPr>
              <p:nvPr/>
            </p:nvSpPr>
            <p:spPr bwMode="auto">
              <a:xfrm>
                <a:off x="4711" y="2864"/>
                <a:ext cx="55" cy="120"/>
              </a:xfrm>
              <a:custGeom>
                <a:avLst/>
                <a:gdLst>
                  <a:gd name="T0" fmla="*/ 0 w 55"/>
                  <a:gd name="T1" fmla="*/ 14 h 120"/>
                  <a:gd name="T2" fmla="*/ 14 w 55"/>
                  <a:gd name="T3" fmla="*/ 0 h 120"/>
                  <a:gd name="T4" fmla="*/ 55 w 55"/>
                  <a:gd name="T5" fmla="*/ 0 h 120"/>
                  <a:gd name="T6" fmla="*/ 55 w 55"/>
                  <a:gd name="T7" fmla="*/ 106 h 120"/>
                  <a:gd name="T8" fmla="*/ 42 w 55"/>
                  <a:gd name="T9" fmla="*/ 120 h 120"/>
                  <a:gd name="T10" fmla="*/ 0 w 55"/>
                  <a:gd name="T11" fmla="*/ 120 h 120"/>
                  <a:gd name="T12" fmla="*/ 0 w 55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6" name="Freeform 1491"/>
              <p:cNvSpPr>
                <a:spLocks/>
              </p:cNvSpPr>
              <p:nvPr/>
            </p:nvSpPr>
            <p:spPr bwMode="auto">
              <a:xfrm>
                <a:off x="4711" y="286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7" name="Line 1492"/>
              <p:cNvSpPr>
                <a:spLocks noChangeShapeType="1"/>
              </p:cNvSpPr>
              <p:nvPr/>
            </p:nvSpPr>
            <p:spPr bwMode="auto">
              <a:xfrm>
                <a:off x="4753" y="2878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8" name="Line 1493"/>
              <p:cNvSpPr>
                <a:spLocks noChangeShapeType="1"/>
              </p:cNvSpPr>
              <p:nvPr/>
            </p:nvSpPr>
            <p:spPr bwMode="auto">
              <a:xfrm>
                <a:off x="4711" y="297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9" name="Line 1494"/>
              <p:cNvSpPr>
                <a:spLocks noChangeShapeType="1"/>
              </p:cNvSpPr>
              <p:nvPr/>
            </p:nvSpPr>
            <p:spPr bwMode="auto">
              <a:xfrm>
                <a:off x="4711" y="29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0" name="Line 1495"/>
              <p:cNvSpPr>
                <a:spLocks noChangeShapeType="1"/>
              </p:cNvSpPr>
              <p:nvPr/>
            </p:nvSpPr>
            <p:spPr bwMode="auto">
              <a:xfrm>
                <a:off x="4711" y="29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1" name="Line 1496"/>
              <p:cNvSpPr>
                <a:spLocks noChangeShapeType="1"/>
              </p:cNvSpPr>
              <p:nvPr/>
            </p:nvSpPr>
            <p:spPr bwMode="auto">
              <a:xfrm>
                <a:off x="4711" y="292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2" name="Line 1497"/>
              <p:cNvSpPr>
                <a:spLocks noChangeShapeType="1"/>
              </p:cNvSpPr>
              <p:nvPr/>
            </p:nvSpPr>
            <p:spPr bwMode="auto">
              <a:xfrm>
                <a:off x="4711" y="291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3" name="Line 1498"/>
              <p:cNvSpPr>
                <a:spLocks noChangeShapeType="1"/>
              </p:cNvSpPr>
              <p:nvPr/>
            </p:nvSpPr>
            <p:spPr bwMode="auto">
              <a:xfrm>
                <a:off x="4711" y="290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4" name="Line 1499"/>
              <p:cNvSpPr>
                <a:spLocks noChangeShapeType="1"/>
              </p:cNvSpPr>
              <p:nvPr/>
            </p:nvSpPr>
            <p:spPr bwMode="auto">
              <a:xfrm flipV="1">
                <a:off x="4755" y="288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5" name="Line 1500"/>
              <p:cNvSpPr>
                <a:spLocks noChangeShapeType="1"/>
              </p:cNvSpPr>
              <p:nvPr/>
            </p:nvSpPr>
            <p:spPr bwMode="auto">
              <a:xfrm flipV="1">
                <a:off x="4755" y="290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6" name="Line 1501"/>
              <p:cNvSpPr>
                <a:spLocks noChangeShapeType="1"/>
              </p:cNvSpPr>
              <p:nvPr/>
            </p:nvSpPr>
            <p:spPr bwMode="auto">
              <a:xfrm flipV="1">
                <a:off x="4755" y="2917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7" name="Line 1502"/>
              <p:cNvSpPr>
                <a:spLocks noChangeShapeType="1"/>
              </p:cNvSpPr>
              <p:nvPr/>
            </p:nvSpPr>
            <p:spPr bwMode="auto">
              <a:xfrm flipV="1">
                <a:off x="4755" y="293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8" name="Line 1503"/>
              <p:cNvSpPr>
                <a:spLocks noChangeShapeType="1"/>
              </p:cNvSpPr>
              <p:nvPr/>
            </p:nvSpPr>
            <p:spPr bwMode="auto">
              <a:xfrm flipV="1">
                <a:off x="4755" y="294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9" name="Line 1504"/>
              <p:cNvSpPr>
                <a:spLocks noChangeShapeType="1"/>
              </p:cNvSpPr>
              <p:nvPr/>
            </p:nvSpPr>
            <p:spPr bwMode="auto">
              <a:xfrm flipV="1">
                <a:off x="4755" y="296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0" name="Rectangle 1505"/>
              <p:cNvSpPr>
                <a:spLocks noChangeArrowheads="1"/>
              </p:cNvSpPr>
              <p:nvPr/>
            </p:nvSpPr>
            <p:spPr bwMode="auto">
              <a:xfrm>
                <a:off x="4661" y="2889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1" name="Freeform 1506"/>
              <p:cNvSpPr>
                <a:spLocks/>
              </p:cNvSpPr>
              <p:nvPr/>
            </p:nvSpPr>
            <p:spPr bwMode="auto">
              <a:xfrm>
                <a:off x="4703" y="2875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2" name="Freeform 1507"/>
              <p:cNvSpPr>
                <a:spLocks/>
              </p:cNvSpPr>
              <p:nvPr/>
            </p:nvSpPr>
            <p:spPr bwMode="auto">
              <a:xfrm>
                <a:off x="4661" y="2875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3" name="Freeform 1508"/>
              <p:cNvSpPr>
                <a:spLocks/>
              </p:cNvSpPr>
              <p:nvPr/>
            </p:nvSpPr>
            <p:spPr bwMode="auto">
              <a:xfrm>
                <a:off x="4661" y="2875"/>
                <a:ext cx="56" cy="120"/>
              </a:xfrm>
              <a:custGeom>
                <a:avLst/>
                <a:gdLst>
                  <a:gd name="T0" fmla="*/ 0 w 56"/>
                  <a:gd name="T1" fmla="*/ 14 h 120"/>
                  <a:gd name="T2" fmla="*/ 14 w 56"/>
                  <a:gd name="T3" fmla="*/ 0 h 120"/>
                  <a:gd name="T4" fmla="*/ 56 w 56"/>
                  <a:gd name="T5" fmla="*/ 0 h 120"/>
                  <a:gd name="T6" fmla="*/ 56 w 56"/>
                  <a:gd name="T7" fmla="*/ 106 h 120"/>
                  <a:gd name="T8" fmla="*/ 42 w 56"/>
                  <a:gd name="T9" fmla="*/ 120 h 120"/>
                  <a:gd name="T10" fmla="*/ 0 w 56"/>
                  <a:gd name="T11" fmla="*/ 120 h 120"/>
                  <a:gd name="T12" fmla="*/ 0 w 56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4" name="Freeform 1509"/>
              <p:cNvSpPr>
                <a:spLocks/>
              </p:cNvSpPr>
              <p:nvPr/>
            </p:nvSpPr>
            <p:spPr bwMode="auto">
              <a:xfrm>
                <a:off x="4661" y="2875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5" name="Line 1510"/>
              <p:cNvSpPr>
                <a:spLocks noChangeShapeType="1"/>
              </p:cNvSpPr>
              <p:nvPr/>
            </p:nvSpPr>
            <p:spPr bwMode="auto">
              <a:xfrm>
                <a:off x="4703" y="2889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6" name="Line 1511"/>
              <p:cNvSpPr>
                <a:spLocks noChangeShapeType="1"/>
              </p:cNvSpPr>
              <p:nvPr/>
            </p:nvSpPr>
            <p:spPr bwMode="auto">
              <a:xfrm>
                <a:off x="4661" y="297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7" name="Line 1512"/>
              <p:cNvSpPr>
                <a:spLocks noChangeShapeType="1"/>
              </p:cNvSpPr>
              <p:nvPr/>
            </p:nvSpPr>
            <p:spPr bwMode="auto">
              <a:xfrm>
                <a:off x="4661" y="296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8" name="Line 1513"/>
              <p:cNvSpPr>
                <a:spLocks noChangeShapeType="1"/>
              </p:cNvSpPr>
              <p:nvPr/>
            </p:nvSpPr>
            <p:spPr bwMode="auto">
              <a:xfrm>
                <a:off x="4661" y="29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9" name="Line 1514"/>
              <p:cNvSpPr>
                <a:spLocks noChangeShapeType="1"/>
              </p:cNvSpPr>
              <p:nvPr/>
            </p:nvSpPr>
            <p:spPr bwMode="auto">
              <a:xfrm>
                <a:off x="4661" y="293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0" name="Line 1515"/>
              <p:cNvSpPr>
                <a:spLocks noChangeShapeType="1"/>
              </p:cNvSpPr>
              <p:nvPr/>
            </p:nvSpPr>
            <p:spPr bwMode="auto">
              <a:xfrm>
                <a:off x="4661" y="292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1" name="Line 1516"/>
              <p:cNvSpPr>
                <a:spLocks noChangeShapeType="1"/>
              </p:cNvSpPr>
              <p:nvPr/>
            </p:nvSpPr>
            <p:spPr bwMode="auto">
              <a:xfrm>
                <a:off x="4661" y="290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2" name="Line 1517"/>
              <p:cNvSpPr>
                <a:spLocks noChangeShapeType="1"/>
              </p:cNvSpPr>
              <p:nvPr/>
            </p:nvSpPr>
            <p:spPr bwMode="auto">
              <a:xfrm flipV="1">
                <a:off x="4703" y="2889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3" name="Line 1518"/>
              <p:cNvSpPr>
                <a:spLocks noChangeShapeType="1"/>
              </p:cNvSpPr>
              <p:nvPr/>
            </p:nvSpPr>
            <p:spPr bwMode="auto">
              <a:xfrm flipV="1">
                <a:off x="4703" y="2903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4" name="Line 1519"/>
              <p:cNvSpPr>
                <a:spLocks noChangeShapeType="1"/>
              </p:cNvSpPr>
              <p:nvPr/>
            </p:nvSpPr>
            <p:spPr bwMode="auto">
              <a:xfrm flipV="1">
                <a:off x="4703" y="2917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5" name="Line 1520"/>
              <p:cNvSpPr>
                <a:spLocks noChangeShapeType="1"/>
              </p:cNvSpPr>
              <p:nvPr/>
            </p:nvSpPr>
            <p:spPr bwMode="auto">
              <a:xfrm flipV="1">
                <a:off x="4703" y="2931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6" name="Line 1521"/>
              <p:cNvSpPr>
                <a:spLocks noChangeShapeType="1"/>
              </p:cNvSpPr>
              <p:nvPr/>
            </p:nvSpPr>
            <p:spPr bwMode="auto">
              <a:xfrm flipV="1">
                <a:off x="4703" y="2945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7" name="Line 1522"/>
              <p:cNvSpPr>
                <a:spLocks noChangeShapeType="1"/>
              </p:cNvSpPr>
              <p:nvPr/>
            </p:nvSpPr>
            <p:spPr bwMode="auto">
              <a:xfrm flipV="1">
                <a:off x="4703" y="2959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8" name="Rectangle 1523"/>
              <p:cNvSpPr>
                <a:spLocks noChangeArrowheads="1"/>
              </p:cNvSpPr>
              <p:nvPr/>
            </p:nvSpPr>
            <p:spPr bwMode="auto">
              <a:xfrm>
                <a:off x="4700" y="2889"/>
                <a:ext cx="41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9" name="Freeform 1524"/>
              <p:cNvSpPr>
                <a:spLocks/>
              </p:cNvSpPr>
              <p:nvPr/>
            </p:nvSpPr>
            <p:spPr bwMode="auto">
              <a:xfrm>
                <a:off x="4741" y="2875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0" name="Freeform 1525"/>
              <p:cNvSpPr>
                <a:spLocks/>
              </p:cNvSpPr>
              <p:nvPr/>
            </p:nvSpPr>
            <p:spPr bwMode="auto">
              <a:xfrm>
                <a:off x="4700" y="287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1" name="Freeform 1526"/>
              <p:cNvSpPr>
                <a:spLocks/>
              </p:cNvSpPr>
              <p:nvPr/>
            </p:nvSpPr>
            <p:spPr bwMode="auto">
              <a:xfrm>
                <a:off x="4700" y="2875"/>
                <a:ext cx="55" cy="120"/>
              </a:xfrm>
              <a:custGeom>
                <a:avLst/>
                <a:gdLst>
                  <a:gd name="T0" fmla="*/ 0 w 55"/>
                  <a:gd name="T1" fmla="*/ 14 h 120"/>
                  <a:gd name="T2" fmla="*/ 14 w 55"/>
                  <a:gd name="T3" fmla="*/ 0 h 120"/>
                  <a:gd name="T4" fmla="*/ 55 w 55"/>
                  <a:gd name="T5" fmla="*/ 0 h 120"/>
                  <a:gd name="T6" fmla="*/ 55 w 55"/>
                  <a:gd name="T7" fmla="*/ 106 h 120"/>
                  <a:gd name="T8" fmla="*/ 41 w 55"/>
                  <a:gd name="T9" fmla="*/ 120 h 120"/>
                  <a:gd name="T10" fmla="*/ 0 w 55"/>
                  <a:gd name="T11" fmla="*/ 120 h 120"/>
                  <a:gd name="T12" fmla="*/ 0 w 55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2" name="Freeform 1527"/>
              <p:cNvSpPr>
                <a:spLocks/>
              </p:cNvSpPr>
              <p:nvPr/>
            </p:nvSpPr>
            <p:spPr bwMode="auto">
              <a:xfrm>
                <a:off x="4700" y="287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3" name="Line 1528"/>
              <p:cNvSpPr>
                <a:spLocks noChangeShapeType="1"/>
              </p:cNvSpPr>
              <p:nvPr/>
            </p:nvSpPr>
            <p:spPr bwMode="auto">
              <a:xfrm>
                <a:off x="4741" y="2889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4" name="Line 1529"/>
              <p:cNvSpPr>
                <a:spLocks noChangeShapeType="1"/>
              </p:cNvSpPr>
              <p:nvPr/>
            </p:nvSpPr>
            <p:spPr bwMode="auto">
              <a:xfrm>
                <a:off x="4700" y="297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5" name="Line 1530"/>
              <p:cNvSpPr>
                <a:spLocks noChangeShapeType="1"/>
              </p:cNvSpPr>
              <p:nvPr/>
            </p:nvSpPr>
            <p:spPr bwMode="auto">
              <a:xfrm>
                <a:off x="4700" y="296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6" name="Line 1531"/>
              <p:cNvSpPr>
                <a:spLocks noChangeShapeType="1"/>
              </p:cNvSpPr>
              <p:nvPr/>
            </p:nvSpPr>
            <p:spPr bwMode="auto">
              <a:xfrm>
                <a:off x="4700" y="29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7" name="Line 1532"/>
              <p:cNvSpPr>
                <a:spLocks noChangeShapeType="1"/>
              </p:cNvSpPr>
              <p:nvPr/>
            </p:nvSpPr>
            <p:spPr bwMode="auto">
              <a:xfrm>
                <a:off x="4700" y="293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8" name="Line 1533"/>
              <p:cNvSpPr>
                <a:spLocks noChangeShapeType="1"/>
              </p:cNvSpPr>
              <p:nvPr/>
            </p:nvSpPr>
            <p:spPr bwMode="auto">
              <a:xfrm>
                <a:off x="4700" y="292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9" name="Line 1534"/>
              <p:cNvSpPr>
                <a:spLocks noChangeShapeType="1"/>
              </p:cNvSpPr>
              <p:nvPr/>
            </p:nvSpPr>
            <p:spPr bwMode="auto">
              <a:xfrm>
                <a:off x="4700" y="290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0" name="Line 1535"/>
              <p:cNvSpPr>
                <a:spLocks noChangeShapeType="1"/>
              </p:cNvSpPr>
              <p:nvPr/>
            </p:nvSpPr>
            <p:spPr bwMode="auto">
              <a:xfrm flipV="1">
                <a:off x="4741" y="290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1" name="Line 1536"/>
              <p:cNvSpPr>
                <a:spLocks noChangeShapeType="1"/>
              </p:cNvSpPr>
              <p:nvPr/>
            </p:nvSpPr>
            <p:spPr bwMode="auto">
              <a:xfrm flipV="1">
                <a:off x="4741" y="291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2" name="Line 1537"/>
              <p:cNvSpPr>
                <a:spLocks noChangeShapeType="1"/>
              </p:cNvSpPr>
              <p:nvPr/>
            </p:nvSpPr>
            <p:spPr bwMode="auto">
              <a:xfrm flipV="1">
                <a:off x="4741" y="292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3" name="Line 1538"/>
              <p:cNvSpPr>
                <a:spLocks noChangeShapeType="1"/>
              </p:cNvSpPr>
              <p:nvPr/>
            </p:nvSpPr>
            <p:spPr bwMode="auto">
              <a:xfrm flipV="1">
                <a:off x="4741" y="293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4" name="Line 1539"/>
              <p:cNvSpPr>
                <a:spLocks noChangeShapeType="1"/>
              </p:cNvSpPr>
              <p:nvPr/>
            </p:nvSpPr>
            <p:spPr bwMode="auto">
              <a:xfrm flipV="1">
                <a:off x="4741" y="295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5" name="Line 1540"/>
              <p:cNvSpPr>
                <a:spLocks noChangeShapeType="1"/>
              </p:cNvSpPr>
              <p:nvPr/>
            </p:nvSpPr>
            <p:spPr bwMode="auto">
              <a:xfrm flipV="1">
                <a:off x="4741" y="297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6" name="Rectangle 1541"/>
              <p:cNvSpPr>
                <a:spLocks noChangeArrowheads="1"/>
              </p:cNvSpPr>
              <p:nvPr/>
            </p:nvSpPr>
            <p:spPr bwMode="auto">
              <a:xfrm>
                <a:off x="4672" y="2828"/>
                <a:ext cx="42" cy="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7" name="Freeform 1542"/>
              <p:cNvSpPr>
                <a:spLocks/>
              </p:cNvSpPr>
              <p:nvPr/>
            </p:nvSpPr>
            <p:spPr bwMode="auto">
              <a:xfrm>
                <a:off x="4714" y="2814"/>
                <a:ext cx="14" cy="64"/>
              </a:xfrm>
              <a:custGeom>
                <a:avLst/>
                <a:gdLst>
                  <a:gd name="T0" fmla="*/ 0 w 14"/>
                  <a:gd name="T1" fmla="*/ 14 h 64"/>
                  <a:gd name="T2" fmla="*/ 14 w 14"/>
                  <a:gd name="T3" fmla="*/ 0 h 64"/>
                  <a:gd name="T4" fmla="*/ 14 w 14"/>
                  <a:gd name="T5" fmla="*/ 50 h 64"/>
                  <a:gd name="T6" fmla="*/ 0 w 14"/>
                  <a:gd name="T7" fmla="*/ 64 h 64"/>
                  <a:gd name="T8" fmla="*/ 0 w 14"/>
                  <a:gd name="T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0" y="14"/>
                    </a:moveTo>
                    <a:lnTo>
                      <a:pt x="14" y="0"/>
                    </a:lnTo>
                    <a:lnTo>
                      <a:pt x="14" y="50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8" name="Freeform 1543"/>
              <p:cNvSpPr>
                <a:spLocks/>
              </p:cNvSpPr>
              <p:nvPr/>
            </p:nvSpPr>
            <p:spPr bwMode="auto">
              <a:xfrm>
                <a:off x="4672" y="281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9" name="Freeform 1544"/>
              <p:cNvSpPr>
                <a:spLocks/>
              </p:cNvSpPr>
              <p:nvPr/>
            </p:nvSpPr>
            <p:spPr bwMode="auto">
              <a:xfrm>
                <a:off x="4672" y="2814"/>
                <a:ext cx="56" cy="64"/>
              </a:xfrm>
              <a:custGeom>
                <a:avLst/>
                <a:gdLst>
                  <a:gd name="T0" fmla="*/ 0 w 56"/>
                  <a:gd name="T1" fmla="*/ 14 h 64"/>
                  <a:gd name="T2" fmla="*/ 14 w 56"/>
                  <a:gd name="T3" fmla="*/ 0 h 64"/>
                  <a:gd name="T4" fmla="*/ 56 w 56"/>
                  <a:gd name="T5" fmla="*/ 0 h 64"/>
                  <a:gd name="T6" fmla="*/ 56 w 56"/>
                  <a:gd name="T7" fmla="*/ 50 h 64"/>
                  <a:gd name="T8" fmla="*/ 42 w 56"/>
                  <a:gd name="T9" fmla="*/ 64 h 64"/>
                  <a:gd name="T10" fmla="*/ 0 w 56"/>
                  <a:gd name="T11" fmla="*/ 64 h 64"/>
                  <a:gd name="T12" fmla="*/ 0 w 56"/>
                  <a:gd name="T1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6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50"/>
                    </a:lnTo>
                    <a:lnTo>
                      <a:pt x="42" y="64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0" name="Freeform 1545"/>
              <p:cNvSpPr>
                <a:spLocks/>
              </p:cNvSpPr>
              <p:nvPr/>
            </p:nvSpPr>
            <p:spPr bwMode="auto">
              <a:xfrm>
                <a:off x="4672" y="281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1" name="Line 1546"/>
              <p:cNvSpPr>
                <a:spLocks noChangeShapeType="1"/>
              </p:cNvSpPr>
              <p:nvPr/>
            </p:nvSpPr>
            <p:spPr bwMode="auto">
              <a:xfrm>
                <a:off x="4714" y="2828"/>
                <a:ext cx="0" cy="5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2" name="Line 1547"/>
              <p:cNvSpPr>
                <a:spLocks noChangeShapeType="1"/>
              </p:cNvSpPr>
              <p:nvPr/>
            </p:nvSpPr>
            <p:spPr bwMode="auto">
              <a:xfrm>
                <a:off x="4672" y="286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3" name="Line 1548"/>
              <p:cNvSpPr>
                <a:spLocks noChangeShapeType="1"/>
              </p:cNvSpPr>
              <p:nvPr/>
            </p:nvSpPr>
            <p:spPr bwMode="auto">
              <a:xfrm>
                <a:off x="4672" y="285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4" name="Line 1549"/>
              <p:cNvSpPr>
                <a:spLocks noChangeShapeType="1"/>
              </p:cNvSpPr>
              <p:nvPr/>
            </p:nvSpPr>
            <p:spPr bwMode="auto">
              <a:xfrm>
                <a:off x="4672" y="283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5" name="Line 1550"/>
              <p:cNvSpPr>
                <a:spLocks noChangeShapeType="1"/>
              </p:cNvSpPr>
              <p:nvPr/>
            </p:nvSpPr>
            <p:spPr bwMode="auto">
              <a:xfrm flipV="1">
                <a:off x="4714" y="2817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6" name="Line 1551"/>
              <p:cNvSpPr>
                <a:spLocks noChangeShapeType="1"/>
              </p:cNvSpPr>
              <p:nvPr/>
            </p:nvSpPr>
            <p:spPr bwMode="auto">
              <a:xfrm flipV="1">
                <a:off x="4714" y="2831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7" name="Line 1552"/>
              <p:cNvSpPr>
                <a:spLocks noChangeShapeType="1"/>
              </p:cNvSpPr>
              <p:nvPr/>
            </p:nvSpPr>
            <p:spPr bwMode="auto">
              <a:xfrm flipV="1">
                <a:off x="4714" y="2845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8" name="Rectangle 1553"/>
              <p:cNvSpPr>
                <a:spLocks noChangeArrowheads="1"/>
              </p:cNvSpPr>
              <p:nvPr/>
            </p:nvSpPr>
            <p:spPr bwMode="auto">
              <a:xfrm>
                <a:off x="4711" y="2828"/>
                <a:ext cx="42" cy="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9" name="Freeform 1554"/>
              <p:cNvSpPr>
                <a:spLocks/>
              </p:cNvSpPr>
              <p:nvPr/>
            </p:nvSpPr>
            <p:spPr bwMode="auto">
              <a:xfrm>
                <a:off x="4753" y="2814"/>
                <a:ext cx="13" cy="64"/>
              </a:xfrm>
              <a:custGeom>
                <a:avLst/>
                <a:gdLst>
                  <a:gd name="T0" fmla="*/ 0 w 13"/>
                  <a:gd name="T1" fmla="*/ 14 h 64"/>
                  <a:gd name="T2" fmla="*/ 13 w 13"/>
                  <a:gd name="T3" fmla="*/ 0 h 64"/>
                  <a:gd name="T4" fmla="*/ 13 w 13"/>
                  <a:gd name="T5" fmla="*/ 50 h 64"/>
                  <a:gd name="T6" fmla="*/ 0 w 13"/>
                  <a:gd name="T7" fmla="*/ 64 h 64"/>
                  <a:gd name="T8" fmla="*/ 0 w 13"/>
                  <a:gd name="T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4">
                    <a:moveTo>
                      <a:pt x="0" y="14"/>
                    </a:moveTo>
                    <a:lnTo>
                      <a:pt x="13" y="0"/>
                    </a:lnTo>
                    <a:lnTo>
                      <a:pt x="13" y="50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0" name="Freeform 1555"/>
              <p:cNvSpPr>
                <a:spLocks/>
              </p:cNvSpPr>
              <p:nvPr/>
            </p:nvSpPr>
            <p:spPr bwMode="auto">
              <a:xfrm>
                <a:off x="4711" y="281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1" name="Freeform 1556"/>
              <p:cNvSpPr>
                <a:spLocks/>
              </p:cNvSpPr>
              <p:nvPr/>
            </p:nvSpPr>
            <p:spPr bwMode="auto">
              <a:xfrm>
                <a:off x="4711" y="2814"/>
                <a:ext cx="55" cy="64"/>
              </a:xfrm>
              <a:custGeom>
                <a:avLst/>
                <a:gdLst>
                  <a:gd name="T0" fmla="*/ 0 w 55"/>
                  <a:gd name="T1" fmla="*/ 14 h 64"/>
                  <a:gd name="T2" fmla="*/ 14 w 55"/>
                  <a:gd name="T3" fmla="*/ 0 h 64"/>
                  <a:gd name="T4" fmla="*/ 55 w 55"/>
                  <a:gd name="T5" fmla="*/ 0 h 64"/>
                  <a:gd name="T6" fmla="*/ 55 w 55"/>
                  <a:gd name="T7" fmla="*/ 50 h 64"/>
                  <a:gd name="T8" fmla="*/ 42 w 55"/>
                  <a:gd name="T9" fmla="*/ 64 h 64"/>
                  <a:gd name="T10" fmla="*/ 0 w 55"/>
                  <a:gd name="T11" fmla="*/ 64 h 64"/>
                  <a:gd name="T12" fmla="*/ 0 w 55"/>
                  <a:gd name="T1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50"/>
                    </a:lnTo>
                    <a:lnTo>
                      <a:pt x="42" y="64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2" name="Freeform 1557"/>
              <p:cNvSpPr>
                <a:spLocks/>
              </p:cNvSpPr>
              <p:nvPr/>
            </p:nvSpPr>
            <p:spPr bwMode="auto">
              <a:xfrm>
                <a:off x="4711" y="281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3" name="Line 1558"/>
              <p:cNvSpPr>
                <a:spLocks noChangeShapeType="1"/>
              </p:cNvSpPr>
              <p:nvPr/>
            </p:nvSpPr>
            <p:spPr bwMode="auto">
              <a:xfrm>
                <a:off x="4753" y="2828"/>
                <a:ext cx="0" cy="5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4" name="Line 1559"/>
              <p:cNvSpPr>
                <a:spLocks noChangeShapeType="1"/>
              </p:cNvSpPr>
              <p:nvPr/>
            </p:nvSpPr>
            <p:spPr bwMode="auto">
              <a:xfrm>
                <a:off x="4711" y="286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5" name="Line 1560"/>
              <p:cNvSpPr>
                <a:spLocks noChangeShapeType="1"/>
              </p:cNvSpPr>
              <p:nvPr/>
            </p:nvSpPr>
            <p:spPr bwMode="auto">
              <a:xfrm>
                <a:off x="4711" y="28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6" name="Line 1561"/>
              <p:cNvSpPr>
                <a:spLocks noChangeShapeType="1"/>
              </p:cNvSpPr>
              <p:nvPr/>
            </p:nvSpPr>
            <p:spPr bwMode="auto">
              <a:xfrm>
                <a:off x="4711" y="283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7" name="Line 1562"/>
              <p:cNvSpPr>
                <a:spLocks noChangeShapeType="1"/>
              </p:cNvSpPr>
              <p:nvPr/>
            </p:nvSpPr>
            <p:spPr bwMode="auto">
              <a:xfrm flipV="1">
                <a:off x="4755" y="283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8" name="Line 1563"/>
              <p:cNvSpPr>
                <a:spLocks noChangeShapeType="1"/>
              </p:cNvSpPr>
              <p:nvPr/>
            </p:nvSpPr>
            <p:spPr bwMode="auto">
              <a:xfrm flipV="1">
                <a:off x="4755" y="285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9" name="Rectangle 1564"/>
              <p:cNvSpPr>
                <a:spLocks noChangeArrowheads="1"/>
              </p:cNvSpPr>
              <p:nvPr/>
            </p:nvSpPr>
            <p:spPr bwMode="auto">
              <a:xfrm>
                <a:off x="4661" y="2839"/>
                <a:ext cx="42" cy="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0" name="Freeform 1565"/>
              <p:cNvSpPr>
                <a:spLocks/>
              </p:cNvSpPr>
              <p:nvPr/>
            </p:nvSpPr>
            <p:spPr bwMode="auto">
              <a:xfrm>
                <a:off x="4703" y="2825"/>
                <a:ext cx="14" cy="61"/>
              </a:xfrm>
              <a:custGeom>
                <a:avLst/>
                <a:gdLst>
                  <a:gd name="T0" fmla="*/ 0 w 14"/>
                  <a:gd name="T1" fmla="*/ 14 h 61"/>
                  <a:gd name="T2" fmla="*/ 14 w 14"/>
                  <a:gd name="T3" fmla="*/ 0 h 61"/>
                  <a:gd name="T4" fmla="*/ 14 w 14"/>
                  <a:gd name="T5" fmla="*/ 48 h 61"/>
                  <a:gd name="T6" fmla="*/ 0 w 14"/>
                  <a:gd name="T7" fmla="*/ 61 h 61"/>
                  <a:gd name="T8" fmla="*/ 0 w 14"/>
                  <a:gd name="T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1">
                    <a:moveTo>
                      <a:pt x="0" y="14"/>
                    </a:moveTo>
                    <a:lnTo>
                      <a:pt x="14" y="0"/>
                    </a:lnTo>
                    <a:lnTo>
                      <a:pt x="14" y="48"/>
                    </a:lnTo>
                    <a:lnTo>
                      <a:pt x="0" y="6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1" name="Freeform 1566"/>
              <p:cNvSpPr>
                <a:spLocks/>
              </p:cNvSpPr>
              <p:nvPr/>
            </p:nvSpPr>
            <p:spPr bwMode="auto">
              <a:xfrm>
                <a:off x="4661" y="2825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2" name="Freeform 1567"/>
              <p:cNvSpPr>
                <a:spLocks/>
              </p:cNvSpPr>
              <p:nvPr/>
            </p:nvSpPr>
            <p:spPr bwMode="auto">
              <a:xfrm>
                <a:off x="4661" y="2825"/>
                <a:ext cx="56" cy="61"/>
              </a:xfrm>
              <a:custGeom>
                <a:avLst/>
                <a:gdLst>
                  <a:gd name="T0" fmla="*/ 0 w 56"/>
                  <a:gd name="T1" fmla="*/ 14 h 61"/>
                  <a:gd name="T2" fmla="*/ 14 w 56"/>
                  <a:gd name="T3" fmla="*/ 0 h 61"/>
                  <a:gd name="T4" fmla="*/ 56 w 56"/>
                  <a:gd name="T5" fmla="*/ 0 h 61"/>
                  <a:gd name="T6" fmla="*/ 56 w 56"/>
                  <a:gd name="T7" fmla="*/ 48 h 61"/>
                  <a:gd name="T8" fmla="*/ 42 w 56"/>
                  <a:gd name="T9" fmla="*/ 61 h 61"/>
                  <a:gd name="T10" fmla="*/ 0 w 56"/>
                  <a:gd name="T11" fmla="*/ 61 h 61"/>
                  <a:gd name="T12" fmla="*/ 0 w 56"/>
                  <a:gd name="T13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61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8"/>
                    </a:lnTo>
                    <a:lnTo>
                      <a:pt x="42" y="61"/>
                    </a:lnTo>
                    <a:lnTo>
                      <a:pt x="0" y="61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3" name="Freeform 1568"/>
              <p:cNvSpPr>
                <a:spLocks/>
              </p:cNvSpPr>
              <p:nvPr/>
            </p:nvSpPr>
            <p:spPr bwMode="auto">
              <a:xfrm>
                <a:off x="4661" y="2825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4" name="Line 1569"/>
              <p:cNvSpPr>
                <a:spLocks noChangeShapeType="1"/>
              </p:cNvSpPr>
              <p:nvPr/>
            </p:nvSpPr>
            <p:spPr bwMode="auto">
              <a:xfrm>
                <a:off x="4703" y="2839"/>
                <a:ext cx="0" cy="4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5" name="Line 1570"/>
              <p:cNvSpPr>
                <a:spLocks noChangeShapeType="1"/>
              </p:cNvSpPr>
              <p:nvPr/>
            </p:nvSpPr>
            <p:spPr bwMode="auto">
              <a:xfrm>
                <a:off x="4661" y="287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6" name="Line 1571"/>
              <p:cNvSpPr>
                <a:spLocks noChangeShapeType="1"/>
              </p:cNvSpPr>
              <p:nvPr/>
            </p:nvSpPr>
            <p:spPr bwMode="auto">
              <a:xfrm>
                <a:off x="4661" y="285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7" name="Line 1572"/>
              <p:cNvSpPr>
                <a:spLocks noChangeShapeType="1"/>
              </p:cNvSpPr>
              <p:nvPr/>
            </p:nvSpPr>
            <p:spPr bwMode="auto">
              <a:xfrm flipV="1">
                <a:off x="4703" y="2825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8" name="Line 1573"/>
              <p:cNvSpPr>
                <a:spLocks noChangeShapeType="1"/>
              </p:cNvSpPr>
              <p:nvPr/>
            </p:nvSpPr>
            <p:spPr bwMode="auto">
              <a:xfrm flipV="1">
                <a:off x="4703" y="2839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9" name="Line 1574"/>
              <p:cNvSpPr>
                <a:spLocks noChangeShapeType="1"/>
              </p:cNvSpPr>
              <p:nvPr/>
            </p:nvSpPr>
            <p:spPr bwMode="auto">
              <a:xfrm flipV="1">
                <a:off x="4703" y="2853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0" name="Rectangle 1575"/>
              <p:cNvSpPr>
                <a:spLocks noChangeArrowheads="1"/>
              </p:cNvSpPr>
              <p:nvPr/>
            </p:nvSpPr>
            <p:spPr bwMode="auto">
              <a:xfrm>
                <a:off x="4700" y="2839"/>
                <a:ext cx="41" cy="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1" name="Freeform 1576"/>
              <p:cNvSpPr>
                <a:spLocks/>
              </p:cNvSpPr>
              <p:nvPr/>
            </p:nvSpPr>
            <p:spPr bwMode="auto">
              <a:xfrm>
                <a:off x="4741" y="2825"/>
                <a:ext cx="14" cy="61"/>
              </a:xfrm>
              <a:custGeom>
                <a:avLst/>
                <a:gdLst>
                  <a:gd name="T0" fmla="*/ 0 w 14"/>
                  <a:gd name="T1" fmla="*/ 14 h 61"/>
                  <a:gd name="T2" fmla="*/ 14 w 14"/>
                  <a:gd name="T3" fmla="*/ 0 h 61"/>
                  <a:gd name="T4" fmla="*/ 14 w 14"/>
                  <a:gd name="T5" fmla="*/ 48 h 61"/>
                  <a:gd name="T6" fmla="*/ 0 w 14"/>
                  <a:gd name="T7" fmla="*/ 61 h 61"/>
                  <a:gd name="T8" fmla="*/ 0 w 14"/>
                  <a:gd name="T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1">
                    <a:moveTo>
                      <a:pt x="0" y="14"/>
                    </a:moveTo>
                    <a:lnTo>
                      <a:pt x="14" y="0"/>
                    </a:lnTo>
                    <a:lnTo>
                      <a:pt x="14" y="48"/>
                    </a:lnTo>
                    <a:lnTo>
                      <a:pt x="0" y="6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2" name="Freeform 1577"/>
              <p:cNvSpPr>
                <a:spLocks/>
              </p:cNvSpPr>
              <p:nvPr/>
            </p:nvSpPr>
            <p:spPr bwMode="auto">
              <a:xfrm>
                <a:off x="4700" y="282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3" name="Freeform 1578"/>
              <p:cNvSpPr>
                <a:spLocks/>
              </p:cNvSpPr>
              <p:nvPr/>
            </p:nvSpPr>
            <p:spPr bwMode="auto">
              <a:xfrm>
                <a:off x="4700" y="2825"/>
                <a:ext cx="55" cy="61"/>
              </a:xfrm>
              <a:custGeom>
                <a:avLst/>
                <a:gdLst>
                  <a:gd name="T0" fmla="*/ 0 w 55"/>
                  <a:gd name="T1" fmla="*/ 14 h 61"/>
                  <a:gd name="T2" fmla="*/ 14 w 55"/>
                  <a:gd name="T3" fmla="*/ 0 h 61"/>
                  <a:gd name="T4" fmla="*/ 55 w 55"/>
                  <a:gd name="T5" fmla="*/ 0 h 61"/>
                  <a:gd name="T6" fmla="*/ 55 w 55"/>
                  <a:gd name="T7" fmla="*/ 48 h 61"/>
                  <a:gd name="T8" fmla="*/ 41 w 55"/>
                  <a:gd name="T9" fmla="*/ 61 h 61"/>
                  <a:gd name="T10" fmla="*/ 0 w 55"/>
                  <a:gd name="T11" fmla="*/ 61 h 61"/>
                  <a:gd name="T12" fmla="*/ 0 w 55"/>
                  <a:gd name="T13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1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8"/>
                    </a:lnTo>
                    <a:lnTo>
                      <a:pt x="41" y="61"/>
                    </a:lnTo>
                    <a:lnTo>
                      <a:pt x="0" y="61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4" name="Freeform 1579"/>
              <p:cNvSpPr>
                <a:spLocks/>
              </p:cNvSpPr>
              <p:nvPr/>
            </p:nvSpPr>
            <p:spPr bwMode="auto">
              <a:xfrm>
                <a:off x="4700" y="282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5" name="Line 1580"/>
              <p:cNvSpPr>
                <a:spLocks noChangeShapeType="1"/>
              </p:cNvSpPr>
              <p:nvPr/>
            </p:nvSpPr>
            <p:spPr bwMode="auto">
              <a:xfrm>
                <a:off x="4741" y="2839"/>
                <a:ext cx="0" cy="4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6" name="Line 1581"/>
              <p:cNvSpPr>
                <a:spLocks noChangeShapeType="1"/>
              </p:cNvSpPr>
              <p:nvPr/>
            </p:nvSpPr>
            <p:spPr bwMode="auto">
              <a:xfrm>
                <a:off x="4700" y="287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7" name="Line 1582"/>
              <p:cNvSpPr>
                <a:spLocks noChangeShapeType="1"/>
              </p:cNvSpPr>
              <p:nvPr/>
            </p:nvSpPr>
            <p:spPr bwMode="auto">
              <a:xfrm>
                <a:off x="4700" y="285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8" name="Line 1583"/>
              <p:cNvSpPr>
                <a:spLocks noChangeShapeType="1"/>
              </p:cNvSpPr>
              <p:nvPr/>
            </p:nvSpPr>
            <p:spPr bwMode="auto">
              <a:xfrm flipV="1">
                <a:off x="4741" y="285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9" name="Line 1584"/>
              <p:cNvSpPr>
                <a:spLocks noChangeShapeType="1"/>
              </p:cNvSpPr>
              <p:nvPr/>
            </p:nvSpPr>
            <p:spPr bwMode="auto">
              <a:xfrm flipV="1">
                <a:off x="4741" y="286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0" name="Rectangle 1585"/>
              <p:cNvSpPr>
                <a:spLocks noChangeArrowheads="1"/>
              </p:cNvSpPr>
              <p:nvPr/>
            </p:nvSpPr>
            <p:spPr bwMode="auto">
              <a:xfrm>
                <a:off x="4101" y="2713"/>
                <a:ext cx="48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1" name="Freeform 1586"/>
              <p:cNvSpPr>
                <a:spLocks/>
              </p:cNvSpPr>
              <p:nvPr/>
            </p:nvSpPr>
            <p:spPr bwMode="auto">
              <a:xfrm>
                <a:off x="4149" y="2697"/>
                <a:ext cx="16" cy="142"/>
              </a:xfrm>
              <a:custGeom>
                <a:avLst/>
                <a:gdLst>
                  <a:gd name="T0" fmla="*/ 0 w 16"/>
                  <a:gd name="T1" fmla="*/ 16 h 142"/>
                  <a:gd name="T2" fmla="*/ 16 w 16"/>
                  <a:gd name="T3" fmla="*/ 0 h 142"/>
                  <a:gd name="T4" fmla="*/ 16 w 16"/>
                  <a:gd name="T5" fmla="*/ 126 h 142"/>
                  <a:gd name="T6" fmla="*/ 0 w 16"/>
                  <a:gd name="T7" fmla="*/ 142 h 142"/>
                  <a:gd name="T8" fmla="*/ 0 w 16"/>
                  <a:gd name="T9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2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6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2" name="Freeform 1587"/>
              <p:cNvSpPr>
                <a:spLocks/>
              </p:cNvSpPr>
              <p:nvPr/>
            </p:nvSpPr>
            <p:spPr bwMode="auto">
              <a:xfrm>
                <a:off x="4101" y="2697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3" name="Freeform 1588"/>
              <p:cNvSpPr>
                <a:spLocks/>
              </p:cNvSpPr>
              <p:nvPr/>
            </p:nvSpPr>
            <p:spPr bwMode="auto">
              <a:xfrm>
                <a:off x="4101" y="2697"/>
                <a:ext cx="64" cy="142"/>
              </a:xfrm>
              <a:custGeom>
                <a:avLst/>
                <a:gdLst>
                  <a:gd name="T0" fmla="*/ 0 w 64"/>
                  <a:gd name="T1" fmla="*/ 16 h 142"/>
                  <a:gd name="T2" fmla="*/ 16 w 64"/>
                  <a:gd name="T3" fmla="*/ 0 h 142"/>
                  <a:gd name="T4" fmla="*/ 64 w 64"/>
                  <a:gd name="T5" fmla="*/ 0 h 142"/>
                  <a:gd name="T6" fmla="*/ 64 w 64"/>
                  <a:gd name="T7" fmla="*/ 126 h 142"/>
                  <a:gd name="T8" fmla="*/ 48 w 64"/>
                  <a:gd name="T9" fmla="*/ 142 h 142"/>
                  <a:gd name="T10" fmla="*/ 0 w 64"/>
                  <a:gd name="T11" fmla="*/ 142 h 142"/>
                  <a:gd name="T12" fmla="*/ 0 w 64"/>
                  <a:gd name="T13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2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6"/>
                    </a:lnTo>
                    <a:lnTo>
                      <a:pt x="48" y="142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4" name="Freeform 1589"/>
              <p:cNvSpPr>
                <a:spLocks/>
              </p:cNvSpPr>
              <p:nvPr/>
            </p:nvSpPr>
            <p:spPr bwMode="auto">
              <a:xfrm>
                <a:off x="4101" y="2697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5" name="Line 1590"/>
              <p:cNvSpPr>
                <a:spLocks noChangeShapeType="1"/>
              </p:cNvSpPr>
              <p:nvPr/>
            </p:nvSpPr>
            <p:spPr bwMode="auto">
              <a:xfrm>
                <a:off x="4149" y="2713"/>
                <a:ext cx="0" cy="12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6" name="Line 1591"/>
              <p:cNvSpPr>
                <a:spLocks noChangeShapeType="1"/>
              </p:cNvSpPr>
              <p:nvPr/>
            </p:nvSpPr>
            <p:spPr bwMode="auto">
              <a:xfrm>
                <a:off x="4101" y="282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7" name="Line 1592"/>
              <p:cNvSpPr>
                <a:spLocks noChangeShapeType="1"/>
              </p:cNvSpPr>
              <p:nvPr/>
            </p:nvSpPr>
            <p:spPr bwMode="auto">
              <a:xfrm>
                <a:off x="4101" y="280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8" name="Line 1593"/>
              <p:cNvSpPr>
                <a:spLocks noChangeShapeType="1"/>
              </p:cNvSpPr>
              <p:nvPr/>
            </p:nvSpPr>
            <p:spPr bwMode="auto">
              <a:xfrm>
                <a:off x="4101" y="2786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9" name="Line 1594"/>
              <p:cNvSpPr>
                <a:spLocks noChangeShapeType="1"/>
              </p:cNvSpPr>
              <p:nvPr/>
            </p:nvSpPr>
            <p:spPr bwMode="auto">
              <a:xfrm>
                <a:off x="4101" y="2772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0" name="Line 1595"/>
              <p:cNvSpPr>
                <a:spLocks noChangeShapeType="1"/>
              </p:cNvSpPr>
              <p:nvPr/>
            </p:nvSpPr>
            <p:spPr bwMode="auto">
              <a:xfrm>
                <a:off x="4101" y="2756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1" name="Line 1596"/>
              <p:cNvSpPr>
                <a:spLocks noChangeShapeType="1"/>
              </p:cNvSpPr>
              <p:nvPr/>
            </p:nvSpPr>
            <p:spPr bwMode="auto">
              <a:xfrm>
                <a:off x="4101" y="273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2" name="Line 1597"/>
              <p:cNvSpPr>
                <a:spLocks noChangeShapeType="1"/>
              </p:cNvSpPr>
              <p:nvPr/>
            </p:nvSpPr>
            <p:spPr bwMode="auto">
              <a:xfrm flipV="1">
                <a:off x="4151" y="2714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3" name="Line 1598"/>
              <p:cNvSpPr>
                <a:spLocks noChangeShapeType="1"/>
              </p:cNvSpPr>
              <p:nvPr/>
            </p:nvSpPr>
            <p:spPr bwMode="auto">
              <a:xfrm flipV="1">
                <a:off x="4151" y="2731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4" name="Line 1599"/>
              <p:cNvSpPr>
                <a:spLocks noChangeShapeType="1"/>
              </p:cNvSpPr>
              <p:nvPr/>
            </p:nvSpPr>
            <p:spPr bwMode="auto">
              <a:xfrm flipV="1">
                <a:off x="4151" y="2747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5" name="Line 1600"/>
              <p:cNvSpPr>
                <a:spLocks noChangeShapeType="1"/>
              </p:cNvSpPr>
              <p:nvPr/>
            </p:nvSpPr>
            <p:spPr bwMode="auto">
              <a:xfrm flipV="1">
                <a:off x="4151" y="2764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6" name="Line 1601"/>
              <p:cNvSpPr>
                <a:spLocks noChangeShapeType="1"/>
              </p:cNvSpPr>
              <p:nvPr/>
            </p:nvSpPr>
            <p:spPr bwMode="auto">
              <a:xfrm flipV="1">
                <a:off x="4151" y="2781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7" name="Line 1602"/>
              <p:cNvSpPr>
                <a:spLocks noChangeShapeType="1"/>
              </p:cNvSpPr>
              <p:nvPr/>
            </p:nvSpPr>
            <p:spPr bwMode="auto">
              <a:xfrm flipV="1">
                <a:off x="4151" y="2797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8" name="Rectangle 1603"/>
              <p:cNvSpPr>
                <a:spLocks noChangeArrowheads="1"/>
              </p:cNvSpPr>
              <p:nvPr/>
            </p:nvSpPr>
            <p:spPr bwMode="auto">
              <a:xfrm>
                <a:off x="4148" y="2713"/>
                <a:ext cx="48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9" name="Freeform 1604"/>
              <p:cNvSpPr>
                <a:spLocks/>
              </p:cNvSpPr>
              <p:nvPr/>
            </p:nvSpPr>
            <p:spPr bwMode="auto">
              <a:xfrm>
                <a:off x="4196" y="2697"/>
                <a:ext cx="16" cy="142"/>
              </a:xfrm>
              <a:custGeom>
                <a:avLst/>
                <a:gdLst>
                  <a:gd name="T0" fmla="*/ 0 w 16"/>
                  <a:gd name="T1" fmla="*/ 16 h 142"/>
                  <a:gd name="T2" fmla="*/ 16 w 16"/>
                  <a:gd name="T3" fmla="*/ 0 h 142"/>
                  <a:gd name="T4" fmla="*/ 16 w 16"/>
                  <a:gd name="T5" fmla="*/ 126 h 142"/>
                  <a:gd name="T6" fmla="*/ 0 w 16"/>
                  <a:gd name="T7" fmla="*/ 142 h 142"/>
                  <a:gd name="T8" fmla="*/ 0 w 16"/>
                  <a:gd name="T9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2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6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0" name="Freeform 1605"/>
              <p:cNvSpPr>
                <a:spLocks/>
              </p:cNvSpPr>
              <p:nvPr/>
            </p:nvSpPr>
            <p:spPr bwMode="auto">
              <a:xfrm>
                <a:off x="4148" y="2697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1" name="Freeform 1606"/>
              <p:cNvSpPr>
                <a:spLocks/>
              </p:cNvSpPr>
              <p:nvPr/>
            </p:nvSpPr>
            <p:spPr bwMode="auto">
              <a:xfrm>
                <a:off x="4148" y="2697"/>
                <a:ext cx="64" cy="142"/>
              </a:xfrm>
              <a:custGeom>
                <a:avLst/>
                <a:gdLst>
                  <a:gd name="T0" fmla="*/ 0 w 64"/>
                  <a:gd name="T1" fmla="*/ 16 h 142"/>
                  <a:gd name="T2" fmla="*/ 16 w 64"/>
                  <a:gd name="T3" fmla="*/ 0 h 142"/>
                  <a:gd name="T4" fmla="*/ 64 w 64"/>
                  <a:gd name="T5" fmla="*/ 0 h 142"/>
                  <a:gd name="T6" fmla="*/ 64 w 64"/>
                  <a:gd name="T7" fmla="*/ 126 h 142"/>
                  <a:gd name="T8" fmla="*/ 48 w 64"/>
                  <a:gd name="T9" fmla="*/ 142 h 142"/>
                  <a:gd name="T10" fmla="*/ 0 w 64"/>
                  <a:gd name="T11" fmla="*/ 142 h 142"/>
                  <a:gd name="T12" fmla="*/ 0 w 64"/>
                  <a:gd name="T13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2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6"/>
                    </a:lnTo>
                    <a:lnTo>
                      <a:pt x="48" y="142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2" name="Freeform 1607"/>
              <p:cNvSpPr>
                <a:spLocks/>
              </p:cNvSpPr>
              <p:nvPr/>
            </p:nvSpPr>
            <p:spPr bwMode="auto">
              <a:xfrm>
                <a:off x="4148" y="2697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3" name="Line 1608"/>
              <p:cNvSpPr>
                <a:spLocks noChangeShapeType="1"/>
              </p:cNvSpPr>
              <p:nvPr/>
            </p:nvSpPr>
            <p:spPr bwMode="auto">
              <a:xfrm>
                <a:off x="4196" y="2713"/>
                <a:ext cx="0" cy="12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4" name="Line 1609"/>
              <p:cNvSpPr>
                <a:spLocks noChangeShapeType="1"/>
              </p:cNvSpPr>
              <p:nvPr/>
            </p:nvSpPr>
            <p:spPr bwMode="auto">
              <a:xfrm>
                <a:off x="4148" y="282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5" name="Line 1610"/>
              <p:cNvSpPr>
                <a:spLocks noChangeShapeType="1"/>
              </p:cNvSpPr>
              <p:nvPr/>
            </p:nvSpPr>
            <p:spPr bwMode="auto">
              <a:xfrm>
                <a:off x="4148" y="280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6" name="Line 1611"/>
              <p:cNvSpPr>
                <a:spLocks noChangeShapeType="1"/>
              </p:cNvSpPr>
              <p:nvPr/>
            </p:nvSpPr>
            <p:spPr bwMode="auto">
              <a:xfrm>
                <a:off x="4148" y="2786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3" name="Group 1813"/>
            <p:cNvGrpSpPr>
              <a:grpSpLocks/>
            </p:cNvGrpSpPr>
            <p:nvPr/>
          </p:nvGrpSpPr>
          <p:grpSpPr bwMode="auto">
            <a:xfrm>
              <a:off x="2341694" y="5748889"/>
              <a:ext cx="2357329" cy="939386"/>
              <a:chOff x="4148" y="2725"/>
              <a:chExt cx="1330" cy="530"/>
            </a:xfrm>
          </p:grpSpPr>
          <p:sp>
            <p:nvSpPr>
              <p:cNvPr id="1747" name="Line 1613"/>
              <p:cNvSpPr>
                <a:spLocks noChangeShapeType="1"/>
              </p:cNvSpPr>
              <p:nvPr/>
            </p:nvSpPr>
            <p:spPr bwMode="auto">
              <a:xfrm>
                <a:off x="4148" y="2772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8" name="Line 1614"/>
              <p:cNvSpPr>
                <a:spLocks noChangeShapeType="1"/>
              </p:cNvSpPr>
              <p:nvPr/>
            </p:nvSpPr>
            <p:spPr bwMode="auto">
              <a:xfrm>
                <a:off x="4148" y="2756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9" name="Line 1615"/>
              <p:cNvSpPr>
                <a:spLocks noChangeShapeType="1"/>
              </p:cNvSpPr>
              <p:nvPr/>
            </p:nvSpPr>
            <p:spPr bwMode="auto">
              <a:xfrm>
                <a:off x="4148" y="273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0" name="Line 1616"/>
              <p:cNvSpPr>
                <a:spLocks noChangeShapeType="1"/>
              </p:cNvSpPr>
              <p:nvPr/>
            </p:nvSpPr>
            <p:spPr bwMode="auto">
              <a:xfrm flipV="1">
                <a:off x="4198" y="2725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1" name="Line 1617"/>
              <p:cNvSpPr>
                <a:spLocks noChangeShapeType="1"/>
              </p:cNvSpPr>
              <p:nvPr/>
            </p:nvSpPr>
            <p:spPr bwMode="auto">
              <a:xfrm flipV="1">
                <a:off x="4198" y="2742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2" name="Line 1618"/>
              <p:cNvSpPr>
                <a:spLocks noChangeShapeType="1"/>
              </p:cNvSpPr>
              <p:nvPr/>
            </p:nvSpPr>
            <p:spPr bwMode="auto">
              <a:xfrm flipV="1">
                <a:off x="4198" y="2759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3" name="Line 1619"/>
              <p:cNvSpPr>
                <a:spLocks noChangeShapeType="1"/>
              </p:cNvSpPr>
              <p:nvPr/>
            </p:nvSpPr>
            <p:spPr bwMode="auto">
              <a:xfrm flipV="1">
                <a:off x="4198" y="2775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4" name="Line 1620"/>
              <p:cNvSpPr>
                <a:spLocks noChangeShapeType="1"/>
              </p:cNvSpPr>
              <p:nvPr/>
            </p:nvSpPr>
            <p:spPr bwMode="auto">
              <a:xfrm flipV="1">
                <a:off x="4198" y="2792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5" name="Line 1621"/>
              <p:cNvSpPr>
                <a:spLocks noChangeShapeType="1"/>
              </p:cNvSpPr>
              <p:nvPr/>
            </p:nvSpPr>
            <p:spPr bwMode="auto">
              <a:xfrm flipV="1">
                <a:off x="4198" y="2809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6" name="Freeform 1622"/>
              <p:cNvSpPr>
                <a:spLocks/>
              </p:cNvSpPr>
              <p:nvPr/>
            </p:nvSpPr>
            <p:spPr bwMode="auto">
              <a:xfrm>
                <a:off x="4844" y="3184"/>
                <a:ext cx="19" cy="19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  <a:gd name="T4" fmla="*/ 19 w 19"/>
                  <a:gd name="T5" fmla="*/ 0 h 19"/>
                  <a:gd name="T6" fmla="*/ 0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7" name="Freeform 1623"/>
              <p:cNvSpPr>
                <a:spLocks/>
              </p:cNvSpPr>
              <p:nvPr/>
            </p:nvSpPr>
            <p:spPr bwMode="auto">
              <a:xfrm>
                <a:off x="4805" y="3184"/>
                <a:ext cx="58" cy="19"/>
              </a:xfrm>
              <a:custGeom>
                <a:avLst/>
                <a:gdLst>
                  <a:gd name="T0" fmla="*/ 0 w 58"/>
                  <a:gd name="T1" fmla="*/ 19 h 19"/>
                  <a:gd name="T2" fmla="*/ 20 w 58"/>
                  <a:gd name="T3" fmla="*/ 0 h 19"/>
                  <a:gd name="T4" fmla="*/ 58 w 58"/>
                  <a:gd name="T5" fmla="*/ 0 h 19"/>
                  <a:gd name="T6" fmla="*/ 39 w 58"/>
                  <a:gd name="T7" fmla="*/ 19 h 19"/>
                  <a:gd name="T8" fmla="*/ 0 w 58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9">
                    <a:moveTo>
                      <a:pt x="0" y="19"/>
                    </a:moveTo>
                    <a:lnTo>
                      <a:pt x="20" y="0"/>
                    </a:lnTo>
                    <a:lnTo>
                      <a:pt x="58" y="0"/>
                    </a:lnTo>
                    <a:lnTo>
                      <a:pt x="39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8" name="Freeform 1624"/>
              <p:cNvSpPr>
                <a:spLocks/>
              </p:cNvSpPr>
              <p:nvPr/>
            </p:nvSpPr>
            <p:spPr bwMode="auto">
              <a:xfrm>
                <a:off x="4805" y="3184"/>
                <a:ext cx="58" cy="19"/>
              </a:xfrm>
              <a:custGeom>
                <a:avLst/>
                <a:gdLst>
                  <a:gd name="T0" fmla="*/ 0 w 58"/>
                  <a:gd name="T1" fmla="*/ 19 h 19"/>
                  <a:gd name="T2" fmla="*/ 20 w 58"/>
                  <a:gd name="T3" fmla="*/ 0 h 19"/>
                  <a:gd name="T4" fmla="*/ 58 w 58"/>
                  <a:gd name="T5" fmla="*/ 0 h 19"/>
                  <a:gd name="T6" fmla="*/ 58 w 58"/>
                  <a:gd name="T7" fmla="*/ 0 h 19"/>
                  <a:gd name="T8" fmla="*/ 39 w 58"/>
                  <a:gd name="T9" fmla="*/ 19 h 19"/>
                  <a:gd name="T10" fmla="*/ 0 w 58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19">
                    <a:moveTo>
                      <a:pt x="0" y="19"/>
                    </a:moveTo>
                    <a:lnTo>
                      <a:pt x="20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39" y="1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9" name="Freeform 1625"/>
              <p:cNvSpPr>
                <a:spLocks/>
              </p:cNvSpPr>
              <p:nvPr/>
            </p:nvSpPr>
            <p:spPr bwMode="auto">
              <a:xfrm>
                <a:off x="4805" y="3184"/>
                <a:ext cx="58" cy="19"/>
              </a:xfrm>
              <a:custGeom>
                <a:avLst/>
                <a:gdLst>
                  <a:gd name="T0" fmla="*/ 0 w 58"/>
                  <a:gd name="T1" fmla="*/ 19 h 19"/>
                  <a:gd name="T2" fmla="*/ 39 w 58"/>
                  <a:gd name="T3" fmla="*/ 19 h 19"/>
                  <a:gd name="T4" fmla="*/ 58 w 58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">
                    <a:moveTo>
                      <a:pt x="0" y="19"/>
                    </a:moveTo>
                    <a:lnTo>
                      <a:pt x="39" y="19"/>
                    </a:lnTo>
                    <a:lnTo>
                      <a:pt x="5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0" name="Line 1626"/>
              <p:cNvSpPr>
                <a:spLocks noChangeShapeType="1"/>
              </p:cNvSpPr>
              <p:nvPr/>
            </p:nvSpPr>
            <p:spPr bwMode="auto">
              <a:xfrm>
                <a:off x="4844" y="3203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1" name="Freeform 1627"/>
              <p:cNvSpPr>
                <a:spLocks/>
              </p:cNvSpPr>
              <p:nvPr/>
            </p:nvSpPr>
            <p:spPr bwMode="auto">
              <a:xfrm>
                <a:off x="4877" y="3184"/>
                <a:ext cx="20" cy="19"/>
              </a:xfrm>
              <a:custGeom>
                <a:avLst/>
                <a:gdLst>
                  <a:gd name="T0" fmla="*/ 0 w 20"/>
                  <a:gd name="T1" fmla="*/ 19 h 19"/>
                  <a:gd name="T2" fmla="*/ 20 w 20"/>
                  <a:gd name="T3" fmla="*/ 0 h 19"/>
                  <a:gd name="T4" fmla="*/ 20 w 20"/>
                  <a:gd name="T5" fmla="*/ 0 h 19"/>
                  <a:gd name="T6" fmla="*/ 0 w 20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9">
                    <a:moveTo>
                      <a:pt x="0" y="19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2" name="Freeform 1628"/>
              <p:cNvSpPr>
                <a:spLocks/>
              </p:cNvSpPr>
              <p:nvPr/>
            </p:nvSpPr>
            <p:spPr bwMode="auto">
              <a:xfrm>
                <a:off x="4839" y="3184"/>
                <a:ext cx="58" cy="19"/>
              </a:xfrm>
              <a:custGeom>
                <a:avLst/>
                <a:gdLst>
                  <a:gd name="T0" fmla="*/ 0 w 58"/>
                  <a:gd name="T1" fmla="*/ 19 h 19"/>
                  <a:gd name="T2" fmla="*/ 19 w 58"/>
                  <a:gd name="T3" fmla="*/ 0 h 19"/>
                  <a:gd name="T4" fmla="*/ 58 w 58"/>
                  <a:gd name="T5" fmla="*/ 0 h 19"/>
                  <a:gd name="T6" fmla="*/ 38 w 58"/>
                  <a:gd name="T7" fmla="*/ 19 h 19"/>
                  <a:gd name="T8" fmla="*/ 0 w 58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9">
                    <a:moveTo>
                      <a:pt x="0" y="19"/>
                    </a:moveTo>
                    <a:lnTo>
                      <a:pt x="19" y="0"/>
                    </a:lnTo>
                    <a:lnTo>
                      <a:pt x="58" y="0"/>
                    </a:lnTo>
                    <a:lnTo>
                      <a:pt x="38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3" name="Freeform 1629"/>
              <p:cNvSpPr>
                <a:spLocks/>
              </p:cNvSpPr>
              <p:nvPr/>
            </p:nvSpPr>
            <p:spPr bwMode="auto">
              <a:xfrm>
                <a:off x="4839" y="3184"/>
                <a:ext cx="58" cy="19"/>
              </a:xfrm>
              <a:custGeom>
                <a:avLst/>
                <a:gdLst>
                  <a:gd name="T0" fmla="*/ 0 w 58"/>
                  <a:gd name="T1" fmla="*/ 19 h 19"/>
                  <a:gd name="T2" fmla="*/ 19 w 58"/>
                  <a:gd name="T3" fmla="*/ 0 h 19"/>
                  <a:gd name="T4" fmla="*/ 58 w 58"/>
                  <a:gd name="T5" fmla="*/ 0 h 19"/>
                  <a:gd name="T6" fmla="*/ 58 w 58"/>
                  <a:gd name="T7" fmla="*/ 0 h 19"/>
                  <a:gd name="T8" fmla="*/ 38 w 58"/>
                  <a:gd name="T9" fmla="*/ 19 h 19"/>
                  <a:gd name="T10" fmla="*/ 0 w 58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19">
                    <a:moveTo>
                      <a:pt x="0" y="19"/>
                    </a:moveTo>
                    <a:lnTo>
                      <a:pt x="19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38" y="1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4" name="Freeform 1630"/>
              <p:cNvSpPr>
                <a:spLocks/>
              </p:cNvSpPr>
              <p:nvPr/>
            </p:nvSpPr>
            <p:spPr bwMode="auto">
              <a:xfrm>
                <a:off x="4839" y="3184"/>
                <a:ext cx="58" cy="19"/>
              </a:xfrm>
              <a:custGeom>
                <a:avLst/>
                <a:gdLst>
                  <a:gd name="T0" fmla="*/ 0 w 58"/>
                  <a:gd name="T1" fmla="*/ 19 h 19"/>
                  <a:gd name="T2" fmla="*/ 38 w 58"/>
                  <a:gd name="T3" fmla="*/ 19 h 19"/>
                  <a:gd name="T4" fmla="*/ 58 w 58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">
                    <a:moveTo>
                      <a:pt x="0" y="19"/>
                    </a:moveTo>
                    <a:lnTo>
                      <a:pt x="38" y="19"/>
                    </a:lnTo>
                    <a:lnTo>
                      <a:pt x="5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5" name="Line 1631"/>
              <p:cNvSpPr>
                <a:spLocks noChangeShapeType="1"/>
              </p:cNvSpPr>
              <p:nvPr/>
            </p:nvSpPr>
            <p:spPr bwMode="auto">
              <a:xfrm>
                <a:off x="4877" y="3203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6" name="Freeform 1632"/>
              <p:cNvSpPr>
                <a:spLocks/>
              </p:cNvSpPr>
              <p:nvPr/>
            </p:nvSpPr>
            <p:spPr bwMode="auto">
              <a:xfrm>
                <a:off x="4911" y="3184"/>
                <a:ext cx="19" cy="19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  <a:gd name="T4" fmla="*/ 19 w 19"/>
                  <a:gd name="T5" fmla="*/ 0 h 19"/>
                  <a:gd name="T6" fmla="*/ 0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7" name="Freeform 1633"/>
              <p:cNvSpPr>
                <a:spLocks/>
              </p:cNvSpPr>
              <p:nvPr/>
            </p:nvSpPr>
            <p:spPr bwMode="auto">
              <a:xfrm>
                <a:off x="4872" y="3184"/>
                <a:ext cx="58" cy="19"/>
              </a:xfrm>
              <a:custGeom>
                <a:avLst/>
                <a:gdLst>
                  <a:gd name="T0" fmla="*/ 0 w 58"/>
                  <a:gd name="T1" fmla="*/ 19 h 19"/>
                  <a:gd name="T2" fmla="*/ 19 w 58"/>
                  <a:gd name="T3" fmla="*/ 0 h 19"/>
                  <a:gd name="T4" fmla="*/ 58 w 58"/>
                  <a:gd name="T5" fmla="*/ 0 h 19"/>
                  <a:gd name="T6" fmla="*/ 39 w 58"/>
                  <a:gd name="T7" fmla="*/ 19 h 19"/>
                  <a:gd name="T8" fmla="*/ 0 w 58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9">
                    <a:moveTo>
                      <a:pt x="0" y="19"/>
                    </a:moveTo>
                    <a:lnTo>
                      <a:pt x="19" y="0"/>
                    </a:lnTo>
                    <a:lnTo>
                      <a:pt x="58" y="0"/>
                    </a:lnTo>
                    <a:lnTo>
                      <a:pt x="39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8" name="Freeform 1634"/>
              <p:cNvSpPr>
                <a:spLocks/>
              </p:cNvSpPr>
              <p:nvPr/>
            </p:nvSpPr>
            <p:spPr bwMode="auto">
              <a:xfrm>
                <a:off x="4872" y="3184"/>
                <a:ext cx="58" cy="19"/>
              </a:xfrm>
              <a:custGeom>
                <a:avLst/>
                <a:gdLst>
                  <a:gd name="T0" fmla="*/ 0 w 58"/>
                  <a:gd name="T1" fmla="*/ 19 h 19"/>
                  <a:gd name="T2" fmla="*/ 19 w 58"/>
                  <a:gd name="T3" fmla="*/ 0 h 19"/>
                  <a:gd name="T4" fmla="*/ 58 w 58"/>
                  <a:gd name="T5" fmla="*/ 0 h 19"/>
                  <a:gd name="T6" fmla="*/ 58 w 58"/>
                  <a:gd name="T7" fmla="*/ 0 h 19"/>
                  <a:gd name="T8" fmla="*/ 39 w 58"/>
                  <a:gd name="T9" fmla="*/ 19 h 19"/>
                  <a:gd name="T10" fmla="*/ 0 w 58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19">
                    <a:moveTo>
                      <a:pt x="0" y="19"/>
                    </a:moveTo>
                    <a:lnTo>
                      <a:pt x="19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39" y="1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9" name="Freeform 1635"/>
              <p:cNvSpPr>
                <a:spLocks/>
              </p:cNvSpPr>
              <p:nvPr/>
            </p:nvSpPr>
            <p:spPr bwMode="auto">
              <a:xfrm>
                <a:off x="4872" y="3184"/>
                <a:ext cx="58" cy="19"/>
              </a:xfrm>
              <a:custGeom>
                <a:avLst/>
                <a:gdLst>
                  <a:gd name="T0" fmla="*/ 0 w 58"/>
                  <a:gd name="T1" fmla="*/ 19 h 19"/>
                  <a:gd name="T2" fmla="*/ 39 w 58"/>
                  <a:gd name="T3" fmla="*/ 19 h 19"/>
                  <a:gd name="T4" fmla="*/ 58 w 58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">
                    <a:moveTo>
                      <a:pt x="0" y="19"/>
                    </a:moveTo>
                    <a:lnTo>
                      <a:pt x="39" y="19"/>
                    </a:lnTo>
                    <a:lnTo>
                      <a:pt x="5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0" name="Line 1636"/>
              <p:cNvSpPr>
                <a:spLocks noChangeShapeType="1"/>
              </p:cNvSpPr>
              <p:nvPr/>
            </p:nvSpPr>
            <p:spPr bwMode="auto">
              <a:xfrm>
                <a:off x="4911" y="3203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1" name="Freeform 1637"/>
              <p:cNvSpPr>
                <a:spLocks/>
              </p:cNvSpPr>
              <p:nvPr/>
            </p:nvSpPr>
            <p:spPr bwMode="auto">
              <a:xfrm>
                <a:off x="4944" y="3184"/>
                <a:ext cx="19" cy="19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  <a:gd name="T4" fmla="*/ 19 w 19"/>
                  <a:gd name="T5" fmla="*/ 0 h 19"/>
                  <a:gd name="T6" fmla="*/ 0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2" name="Freeform 1638"/>
              <p:cNvSpPr>
                <a:spLocks/>
              </p:cNvSpPr>
              <p:nvPr/>
            </p:nvSpPr>
            <p:spPr bwMode="auto">
              <a:xfrm>
                <a:off x="4902" y="3184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20 w 61"/>
                  <a:gd name="T3" fmla="*/ 0 h 19"/>
                  <a:gd name="T4" fmla="*/ 61 w 61"/>
                  <a:gd name="T5" fmla="*/ 0 h 19"/>
                  <a:gd name="T6" fmla="*/ 42 w 61"/>
                  <a:gd name="T7" fmla="*/ 19 h 19"/>
                  <a:gd name="T8" fmla="*/ 0 w 6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20" y="0"/>
                    </a:lnTo>
                    <a:lnTo>
                      <a:pt x="61" y="0"/>
                    </a:lnTo>
                    <a:lnTo>
                      <a:pt x="42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3" name="Freeform 1639"/>
              <p:cNvSpPr>
                <a:spLocks/>
              </p:cNvSpPr>
              <p:nvPr/>
            </p:nvSpPr>
            <p:spPr bwMode="auto">
              <a:xfrm>
                <a:off x="4902" y="3184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20 w 61"/>
                  <a:gd name="T3" fmla="*/ 0 h 19"/>
                  <a:gd name="T4" fmla="*/ 61 w 61"/>
                  <a:gd name="T5" fmla="*/ 0 h 19"/>
                  <a:gd name="T6" fmla="*/ 61 w 61"/>
                  <a:gd name="T7" fmla="*/ 0 h 19"/>
                  <a:gd name="T8" fmla="*/ 42 w 61"/>
                  <a:gd name="T9" fmla="*/ 19 h 19"/>
                  <a:gd name="T10" fmla="*/ 0 w 61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20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42" y="1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4" name="Freeform 1640"/>
              <p:cNvSpPr>
                <a:spLocks/>
              </p:cNvSpPr>
              <p:nvPr/>
            </p:nvSpPr>
            <p:spPr bwMode="auto">
              <a:xfrm>
                <a:off x="4902" y="3184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42 w 61"/>
                  <a:gd name="T3" fmla="*/ 19 h 19"/>
                  <a:gd name="T4" fmla="*/ 61 w 6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42" y="19"/>
                    </a:lnTo>
                    <a:lnTo>
                      <a:pt x="61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5" name="Line 1641"/>
              <p:cNvSpPr>
                <a:spLocks noChangeShapeType="1"/>
              </p:cNvSpPr>
              <p:nvPr/>
            </p:nvSpPr>
            <p:spPr bwMode="auto">
              <a:xfrm>
                <a:off x="4944" y="3203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6" name="Freeform 1642"/>
              <p:cNvSpPr>
                <a:spLocks/>
              </p:cNvSpPr>
              <p:nvPr/>
            </p:nvSpPr>
            <p:spPr bwMode="auto">
              <a:xfrm>
                <a:off x="4977" y="3184"/>
                <a:ext cx="20" cy="19"/>
              </a:xfrm>
              <a:custGeom>
                <a:avLst/>
                <a:gdLst>
                  <a:gd name="T0" fmla="*/ 0 w 20"/>
                  <a:gd name="T1" fmla="*/ 19 h 19"/>
                  <a:gd name="T2" fmla="*/ 20 w 20"/>
                  <a:gd name="T3" fmla="*/ 0 h 19"/>
                  <a:gd name="T4" fmla="*/ 20 w 20"/>
                  <a:gd name="T5" fmla="*/ 0 h 19"/>
                  <a:gd name="T6" fmla="*/ 0 w 20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9">
                    <a:moveTo>
                      <a:pt x="0" y="19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7" name="Freeform 1643"/>
              <p:cNvSpPr>
                <a:spLocks/>
              </p:cNvSpPr>
              <p:nvPr/>
            </p:nvSpPr>
            <p:spPr bwMode="auto">
              <a:xfrm>
                <a:off x="4936" y="3184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19 w 61"/>
                  <a:gd name="T3" fmla="*/ 0 h 19"/>
                  <a:gd name="T4" fmla="*/ 61 w 61"/>
                  <a:gd name="T5" fmla="*/ 0 h 19"/>
                  <a:gd name="T6" fmla="*/ 41 w 61"/>
                  <a:gd name="T7" fmla="*/ 19 h 19"/>
                  <a:gd name="T8" fmla="*/ 0 w 6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19" y="0"/>
                    </a:lnTo>
                    <a:lnTo>
                      <a:pt x="61" y="0"/>
                    </a:lnTo>
                    <a:lnTo>
                      <a:pt x="41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8" name="Freeform 1644"/>
              <p:cNvSpPr>
                <a:spLocks/>
              </p:cNvSpPr>
              <p:nvPr/>
            </p:nvSpPr>
            <p:spPr bwMode="auto">
              <a:xfrm>
                <a:off x="4936" y="3184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19 w 61"/>
                  <a:gd name="T3" fmla="*/ 0 h 19"/>
                  <a:gd name="T4" fmla="*/ 61 w 61"/>
                  <a:gd name="T5" fmla="*/ 0 h 19"/>
                  <a:gd name="T6" fmla="*/ 61 w 61"/>
                  <a:gd name="T7" fmla="*/ 0 h 19"/>
                  <a:gd name="T8" fmla="*/ 41 w 61"/>
                  <a:gd name="T9" fmla="*/ 19 h 19"/>
                  <a:gd name="T10" fmla="*/ 0 w 61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1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41" y="1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9" name="Freeform 1645"/>
              <p:cNvSpPr>
                <a:spLocks/>
              </p:cNvSpPr>
              <p:nvPr/>
            </p:nvSpPr>
            <p:spPr bwMode="auto">
              <a:xfrm>
                <a:off x="4936" y="3184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41 w 61"/>
                  <a:gd name="T3" fmla="*/ 19 h 19"/>
                  <a:gd name="T4" fmla="*/ 61 w 6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41" y="19"/>
                    </a:lnTo>
                    <a:lnTo>
                      <a:pt x="61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0" name="Line 1646"/>
              <p:cNvSpPr>
                <a:spLocks noChangeShapeType="1"/>
              </p:cNvSpPr>
              <p:nvPr/>
            </p:nvSpPr>
            <p:spPr bwMode="auto">
              <a:xfrm>
                <a:off x="4977" y="3203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1" name="Freeform 1647"/>
              <p:cNvSpPr>
                <a:spLocks/>
              </p:cNvSpPr>
              <p:nvPr/>
            </p:nvSpPr>
            <p:spPr bwMode="auto">
              <a:xfrm>
                <a:off x="4808" y="3217"/>
                <a:ext cx="19" cy="20"/>
              </a:xfrm>
              <a:custGeom>
                <a:avLst/>
                <a:gdLst>
                  <a:gd name="T0" fmla="*/ 0 w 19"/>
                  <a:gd name="T1" fmla="*/ 20 h 20"/>
                  <a:gd name="T2" fmla="*/ 19 w 19"/>
                  <a:gd name="T3" fmla="*/ 0 h 20"/>
                  <a:gd name="T4" fmla="*/ 19 w 19"/>
                  <a:gd name="T5" fmla="*/ 0 h 20"/>
                  <a:gd name="T6" fmla="*/ 0 w 19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">
                    <a:moveTo>
                      <a:pt x="0" y="2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2" name="Freeform 1648"/>
              <p:cNvSpPr>
                <a:spLocks/>
              </p:cNvSpPr>
              <p:nvPr/>
            </p:nvSpPr>
            <p:spPr bwMode="auto">
              <a:xfrm>
                <a:off x="4766" y="3217"/>
                <a:ext cx="61" cy="20"/>
              </a:xfrm>
              <a:custGeom>
                <a:avLst/>
                <a:gdLst>
                  <a:gd name="T0" fmla="*/ 0 w 61"/>
                  <a:gd name="T1" fmla="*/ 20 h 20"/>
                  <a:gd name="T2" fmla="*/ 20 w 61"/>
                  <a:gd name="T3" fmla="*/ 0 h 20"/>
                  <a:gd name="T4" fmla="*/ 61 w 61"/>
                  <a:gd name="T5" fmla="*/ 0 h 20"/>
                  <a:gd name="T6" fmla="*/ 42 w 61"/>
                  <a:gd name="T7" fmla="*/ 20 h 20"/>
                  <a:gd name="T8" fmla="*/ 0 w 6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0">
                    <a:moveTo>
                      <a:pt x="0" y="20"/>
                    </a:moveTo>
                    <a:lnTo>
                      <a:pt x="20" y="0"/>
                    </a:lnTo>
                    <a:lnTo>
                      <a:pt x="61" y="0"/>
                    </a:lnTo>
                    <a:lnTo>
                      <a:pt x="42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3" name="Freeform 1649"/>
              <p:cNvSpPr>
                <a:spLocks/>
              </p:cNvSpPr>
              <p:nvPr/>
            </p:nvSpPr>
            <p:spPr bwMode="auto">
              <a:xfrm>
                <a:off x="4766" y="3217"/>
                <a:ext cx="61" cy="20"/>
              </a:xfrm>
              <a:custGeom>
                <a:avLst/>
                <a:gdLst>
                  <a:gd name="T0" fmla="*/ 0 w 61"/>
                  <a:gd name="T1" fmla="*/ 20 h 20"/>
                  <a:gd name="T2" fmla="*/ 20 w 61"/>
                  <a:gd name="T3" fmla="*/ 0 h 20"/>
                  <a:gd name="T4" fmla="*/ 61 w 61"/>
                  <a:gd name="T5" fmla="*/ 0 h 20"/>
                  <a:gd name="T6" fmla="*/ 61 w 61"/>
                  <a:gd name="T7" fmla="*/ 0 h 20"/>
                  <a:gd name="T8" fmla="*/ 42 w 61"/>
                  <a:gd name="T9" fmla="*/ 20 h 20"/>
                  <a:gd name="T10" fmla="*/ 0 w 61"/>
                  <a:gd name="T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20">
                    <a:moveTo>
                      <a:pt x="0" y="20"/>
                    </a:moveTo>
                    <a:lnTo>
                      <a:pt x="20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42" y="20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4" name="Freeform 1650"/>
              <p:cNvSpPr>
                <a:spLocks/>
              </p:cNvSpPr>
              <p:nvPr/>
            </p:nvSpPr>
            <p:spPr bwMode="auto">
              <a:xfrm>
                <a:off x="4766" y="3217"/>
                <a:ext cx="61" cy="20"/>
              </a:xfrm>
              <a:custGeom>
                <a:avLst/>
                <a:gdLst>
                  <a:gd name="T0" fmla="*/ 0 w 61"/>
                  <a:gd name="T1" fmla="*/ 20 h 20"/>
                  <a:gd name="T2" fmla="*/ 42 w 61"/>
                  <a:gd name="T3" fmla="*/ 20 h 20"/>
                  <a:gd name="T4" fmla="*/ 61 w 6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20">
                    <a:moveTo>
                      <a:pt x="0" y="20"/>
                    </a:moveTo>
                    <a:lnTo>
                      <a:pt x="42" y="20"/>
                    </a:lnTo>
                    <a:lnTo>
                      <a:pt x="61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5" name="Line 1651"/>
              <p:cNvSpPr>
                <a:spLocks noChangeShapeType="1"/>
              </p:cNvSpPr>
              <p:nvPr/>
            </p:nvSpPr>
            <p:spPr bwMode="auto">
              <a:xfrm>
                <a:off x="4808" y="3237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6" name="Freeform 1652"/>
              <p:cNvSpPr>
                <a:spLocks/>
              </p:cNvSpPr>
              <p:nvPr/>
            </p:nvSpPr>
            <p:spPr bwMode="auto">
              <a:xfrm>
                <a:off x="4841" y="3217"/>
                <a:ext cx="20" cy="20"/>
              </a:xfrm>
              <a:custGeom>
                <a:avLst/>
                <a:gdLst>
                  <a:gd name="T0" fmla="*/ 0 w 20"/>
                  <a:gd name="T1" fmla="*/ 20 h 20"/>
                  <a:gd name="T2" fmla="*/ 20 w 20"/>
                  <a:gd name="T3" fmla="*/ 0 h 20"/>
                  <a:gd name="T4" fmla="*/ 20 w 20"/>
                  <a:gd name="T5" fmla="*/ 0 h 20"/>
                  <a:gd name="T6" fmla="*/ 0 w 20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7" name="Freeform 1653"/>
              <p:cNvSpPr>
                <a:spLocks/>
              </p:cNvSpPr>
              <p:nvPr/>
            </p:nvSpPr>
            <p:spPr bwMode="auto">
              <a:xfrm>
                <a:off x="4800" y="3217"/>
                <a:ext cx="61" cy="20"/>
              </a:xfrm>
              <a:custGeom>
                <a:avLst/>
                <a:gdLst>
                  <a:gd name="T0" fmla="*/ 0 w 61"/>
                  <a:gd name="T1" fmla="*/ 20 h 20"/>
                  <a:gd name="T2" fmla="*/ 19 w 61"/>
                  <a:gd name="T3" fmla="*/ 0 h 20"/>
                  <a:gd name="T4" fmla="*/ 61 w 61"/>
                  <a:gd name="T5" fmla="*/ 0 h 20"/>
                  <a:gd name="T6" fmla="*/ 41 w 61"/>
                  <a:gd name="T7" fmla="*/ 20 h 20"/>
                  <a:gd name="T8" fmla="*/ 0 w 6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0">
                    <a:moveTo>
                      <a:pt x="0" y="20"/>
                    </a:moveTo>
                    <a:lnTo>
                      <a:pt x="19" y="0"/>
                    </a:lnTo>
                    <a:lnTo>
                      <a:pt x="61" y="0"/>
                    </a:lnTo>
                    <a:lnTo>
                      <a:pt x="41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8" name="Freeform 1654"/>
              <p:cNvSpPr>
                <a:spLocks/>
              </p:cNvSpPr>
              <p:nvPr/>
            </p:nvSpPr>
            <p:spPr bwMode="auto">
              <a:xfrm>
                <a:off x="4800" y="3217"/>
                <a:ext cx="61" cy="20"/>
              </a:xfrm>
              <a:custGeom>
                <a:avLst/>
                <a:gdLst>
                  <a:gd name="T0" fmla="*/ 0 w 61"/>
                  <a:gd name="T1" fmla="*/ 20 h 20"/>
                  <a:gd name="T2" fmla="*/ 19 w 61"/>
                  <a:gd name="T3" fmla="*/ 0 h 20"/>
                  <a:gd name="T4" fmla="*/ 61 w 61"/>
                  <a:gd name="T5" fmla="*/ 0 h 20"/>
                  <a:gd name="T6" fmla="*/ 61 w 61"/>
                  <a:gd name="T7" fmla="*/ 0 h 20"/>
                  <a:gd name="T8" fmla="*/ 41 w 61"/>
                  <a:gd name="T9" fmla="*/ 20 h 20"/>
                  <a:gd name="T10" fmla="*/ 0 w 61"/>
                  <a:gd name="T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20">
                    <a:moveTo>
                      <a:pt x="0" y="20"/>
                    </a:moveTo>
                    <a:lnTo>
                      <a:pt x="1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41" y="20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9" name="Freeform 1655"/>
              <p:cNvSpPr>
                <a:spLocks/>
              </p:cNvSpPr>
              <p:nvPr/>
            </p:nvSpPr>
            <p:spPr bwMode="auto">
              <a:xfrm>
                <a:off x="4800" y="3217"/>
                <a:ext cx="61" cy="20"/>
              </a:xfrm>
              <a:custGeom>
                <a:avLst/>
                <a:gdLst>
                  <a:gd name="T0" fmla="*/ 0 w 61"/>
                  <a:gd name="T1" fmla="*/ 20 h 20"/>
                  <a:gd name="T2" fmla="*/ 41 w 61"/>
                  <a:gd name="T3" fmla="*/ 20 h 20"/>
                  <a:gd name="T4" fmla="*/ 61 w 6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20">
                    <a:moveTo>
                      <a:pt x="0" y="20"/>
                    </a:moveTo>
                    <a:lnTo>
                      <a:pt x="41" y="20"/>
                    </a:lnTo>
                    <a:lnTo>
                      <a:pt x="61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0" name="Line 1656"/>
              <p:cNvSpPr>
                <a:spLocks noChangeShapeType="1"/>
              </p:cNvSpPr>
              <p:nvPr/>
            </p:nvSpPr>
            <p:spPr bwMode="auto">
              <a:xfrm>
                <a:off x="4841" y="3237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1" name="Freeform 1657"/>
              <p:cNvSpPr>
                <a:spLocks/>
              </p:cNvSpPr>
              <p:nvPr/>
            </p:nvSpPr>
            <p:spPr bwMode="auto">
              <a:xfrm>
                <a:off x="4872" y="3217"/>
                <a:ext cx="19" cy="20"/>
              </a:xfrm>
              <a:custGeom>
                <a:avLst/>
                <a:gdLst>
                  <a:gd name="T0" fmla="*/ 0 w 19"/>
                  <a:gd name="T1" fmla="*/ 20 h 20"/>
                  <a:gd name="T2" fmla="*/ 19 w 19"/>
                  <a:gd name="T3" fmla="*/ 0 h 20"/>
                  <a:gd name="T4" fmla="*/ 19 w 19"/>
                  <a:gd name="T5" fmla="*/ 0 h 20"/>
                  <a:gd name="T6" fmla="*/ 0 w 19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">
                    <a:moveTo>
                      <a:pt x="0" y="2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2" name="Freeform 1658"/>
              <p:cNvSpPr>
                <a:spLocks/>
              </p:cNvSpPr>
              <p:nvPr/>
            </p:nvSpPr>
            <p:spPr bwMode="auto">
              <a:xfrm>
                <a:off x="4833" y="3217"/>
                <a:ext cx="58" cy="20"/>
              </a:xfrm>
              <a:custGeom>
                <a:avLst/>
                <a:gdLst>
                  <a:gd name="T0" fmla="*/ 0 w 58"/>
                  <a:gd name="T1" fmla="*/ 20 h 20"/>
                  <a:gd name="T2" fmla="*/ 19 w 58"/>
                  <a:gd name="T3" fmla="*/ 0 h 20"/>
                  <a:gd name="T4" fmla="*/ 58 w 58"/>
                  <a:gd name="T5" fmla="*/ 0 h 20"/>
                  <a:gd name="T6" fmla="*/ 39 w 58"/>
                  <a:gd name="T7" fmla="*/ 20 h 20"/>
                  <a:gd name="T8" fmla="*/ 0 w 58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0">
                    <a:moveTo>
                      <a:pt x="0" y="20"/>
                    </a:moveTo>
                    <a:lnTo>
                      <a:pt x="19" y="0"/>
                    </a:lnTo>
                    <a:lnTo>
                      <a:pt x="58" y="0"/>
                    </a:lnTo>
                    <a:lnTo>
                      <a:pt x="39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3" name="Freeform 1659"/>
              <p:cNvSpPr>
                <a:spLocks/>
              </p:cNvSpPr>
              <p:nvPr/>
            </p:nvSpPr>
            <p:spPr bwMode="auto">
              <a:xfrm>
                <a:off x="4833" y="3217"/>
                <a:ext cx="58" cy="20"/>
              </a:xfrm>
              <a:custGeom>
                <a:avLst/>
                <a:gdLst>
                  <a:gd name="T0" fmla="*/ 0 w 58"/>
                  <a:gd name="T1" fmla="*/ 20 h 20"/>
                  <a:gd name="T2" fmla="*/ 19 w 58"/>
                  <a:gd name="T3" fmla="*/ 0 h 20"/>
                  <a:gd name="T4" fmla="*/ 58 w 58"/>
                  <a:gd name="T5" fmla="*/ 0 h 20"/>
                  <a:gd name="T6" fmla="*/ 58 w 58"/>
                  <a:gd name="T7" fmla="*/ 0 h 20"/>
                  <a:gd name="T8" fmla="*/ 39 w 58"/>
                  <a:gd name="T9" fmla="*/ 20 h 20"/>
                  <a:gd name="T10" fmla="*/ 0 w 58"/>
                  <a:gd name="T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0">
                    <a:moveTo>
                      <a:pt x="0" y="20"/>
                    </a:moveTo>
                    <a:lnTo>
                      <a:pt x="19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39" y="20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4" name="Freeform 1660"/>
              <p:cNvSpPr>
                <a:spLocks/>
              </p:cNvSpPr>
              <p:nvPr/>
            </p:nvSpPr>
            <p:spPr bwMode="auto">
              <a:xfrm>
                <a:off x="4833" y="3217"/>
                <a:ext cx="58" cy="20"/>
              </a:xfrm>
              <a:custGeom>
                <a:avLst/>
                <a:gdLst>
                  <a:gd name="T0" fmla="*/ 0 w 58"/>
                  <a:gd name="T1" fmla="*/ 20 h 20"/>
                  <a:gd name="T2" fmla="*/ 39 w 58"/>
                  <a:gd name="T3" fmla="*/ 20 h 20"/>
                  <a:gd name="T4" fmla="*/ 58 w 58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20">
                    <a:moveTo>
                      <a:pt x="0" y="20"/>
                    </a:moveTo>
                    <a:lnTo>
                      <a:pt x="39" y="20"/>
                    </a:lnTo>
                    <a:lnTo>
                      <a:pt x="5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5" name="Line 1661"/>
              <p:cNvSpPr>
                <a:spLocks noChangeShapeType="1"/>
              </p:cNvSpPr>
              <p:nvPr/>
            </p:nvSpPr>
            <p:spPr bwMode="auto">
              <a:xfrm>
                <a:off x="4872" y="3237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6" name="Freeform 1662"/>
              <p:cNvSpPr>
                <a:spLocks/>
              </p:cNvSpPr>
              <p:nvPr/>
            </p:nvSpPr>
            <p:spPr bwMode="auto">
              <a:xfrm>
                <a:off x="4905" y="3217"/>
                <a:ext cx="20" cy="20"/>
              </a:xfrm>
              <a:custGeom>
                <a:avLst/>
                <a:gdLst>
                  <a:gd name="T0" fmla="*/ 0 w 20"/>
                  <a:gd name="T1" fmla="*/ 20 h 20"/>
                  <a:gd name="T2" fmla="*/ 20 w 20"/>
                  <a:gd name="T3" fmla="*/ 0 h 20"/>
                  <a:gd name="T4" fmla="*/ 20 w 20"/>
                  <a:gd name="T5" fmla="*/ 0 h 20"/>
                  <a:gd name="T6" fmla="*/ 0 w 20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7" name="Freeform 1663"/>
              <p:cNvSpPr>
                <a:spLocks/>
              </p:cNvSpPr>
              <p:nvPr/>
            </p:nvSpPr>
            <p:spPr bwMode="auto">
              <a:xfrm>
                <a:off x="4866" y="3217"/>
                <a:ext cx="59" cy="20"/>
              </a:xfrm>
              <a:custGeom>
                <a:avLst/>
                <a:gdLst>
                  <a:gd name="T0" fmla="*/ 0 w 59"/>
                  <a:gd name="T1" fmla="*/ 20 h 20"/>
                  <a:gd name="T2" fmla="*/ 20 w 59"/>
                  <a:gd name="T3" fmla="*/ 0 h 20"/>
                  <a:gd name="T4" fmla="*/ 59 w 59"/>
                  <a:gd name="T5" fmla="*/ 0 h 20"/>
                  <a:gd name="T6" fmla="*/ 39 w 59"/>
                  <a:gd name="T7" fmla="*/ 20 h 20"/>
                  <a:gd name="T8" fmla="*/ 0 w 59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0">
                    <a:moveTo>
                      <a:pt x="0" y="20"/>
                    </a:moveTo>
                    <a:lnTo>
                      <a:pt x="20" y="0"/>
                    </a:lnTo>
                    <a:lnTo>
                      <a:pt x="59" y="0"/>
                    </a:lnTo>
                    <a:lnTo>
                      <a:pt x="39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8" name="Freeform 1664"/>
              <p:cNvSpPr>
                <a:spLocks/>
              </p:cNvSpPr>
              <p:nvPr/>
            </p:nvSpPr>
            <p:spPr bwMode="auto">
              <a:xfrm>
                <a:off x="4866" y="3217"/>
                <a:ext cx="59" cy="20"/>
              </a:xfrm>
              <a:custGeom>
                <a:avLst/>
                <a:gdLst>
                  <a:gd name="T0" fmla="*/ 0 w 59"/>
                  <a:gd name="T1" fmla="*/ 20 h 20"/>
                  <a:gd name="T2" fmla="*/ 20 w 59"/>
                  <a:gd name="T3" fmla="*/ 0 h 20"/>
                  <a:gd name="T4" fmla="*/ 59 w 59"/>
                  <a:gd name="T5" fmla="*/ 0 h 20"/>
                  <a:gd name="T6" fmla="*/ 59 w 59"/>
                  <a:gd name="T7" fmla="*/ 0 h 20"/>
                  <a:gd name="T8" fmla="*/ 39 w 59"/>
                  <a:gd name="T9" fmla="*/ 20 h 20"/>
                  <a:gd name="T10" fmla="*/ 0 w 59"/>
                  <a:gd name="T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20">
                    <a:moveTo>
                      <a:pt x="0" y="20"/>
                    </a:moveTo>
                    <a:lnTo>
                      <a:pt x="20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39" y="20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9" name="Freeform 1665"/>
              <p:cNvSpPr>
                <a:spLocks/>
              </p:cNvSpPr>
              <p:nvPr/>
            </p:nvSpPr>
            <p:spPr bwMode="auto">
              <a:xfrm>
                <a:off x="4866" y="3217"/>
                <a:ext cx="59" cy="20"/>
              </a:xfrm>
              <a:custGeom>
                <a:avLst/>
                <a:gdLst>
                  <a:gd name="T0" fmla="*/ 0 w 59"/>
                  <a:gd name="T1" fmla="*/ 20 h 20"/>
                  <a:gd name="T2" fmla="*/ 39 w 59"/>
                  <a:gd name="T3" fmla="*/ 20 h 20"/>
                  <a:gd name="T4" fmla="*/ 59 w 59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0">
                    <a:moveTo>
                      <a:pt x="0" y="20"/>
                    </a:moveTo>
                    <a:lnTo>
                      <a:pt x="39" y="20"/>
                    </a:lnTo>
                    <a:lnTo>
                      <a:pt x="59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0" name="Line 1666"/>
              <p:cNvSpPr>
                <a:spLocks noChangeShapeType="1"/>
              </p:cNvSpPr>
              <p:nvPr/>
            </p:nvSpPr>
            <p:spPr bwMode="auto">
              <a:xfrm>
                <a:off x="4905" y="3237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1" name="Freeform 1667"/>
              <p:cNvSpPr>
                <a:spLocks/>
              </p:cNvSpPr>
              <p:nvPr/>
            </p:nvSpPr>
            <p:spPr bwMode="auto">
              <a:xfrm>
                <a:off x="4938" y="3217"/>
                <a:ext cx="20" cy="20"/>
              </a:xfrm>
              <a:custGeom>
                <a:avLst/>
                <a:gdLst>
                  <a:gd name="T0" fmla="*/ 0 w 20"/>
                  <a:gd name="T1" fmla="*/ 20 h 20"/>
                  <a:gd name="T2" fmla="*/ 20 w 20"/>
                  <a:gd name="T3" fmla="*/ 0 h 20"/>
                  <a:gd name="T4" fmla="*/ 20 w 20"/>
                  <a:gd name="T5" fmla="*/ 0 h 20"/>
                  <a:gd name="T6" fmla="*/ 0 w 20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2" name="Freeform 1668"/>
              <p:cNvSpPr>
                <a:spLocks/>
              </p:cNvSpPr>
              <p:nvPr/>
            </p:nvSpPr>
            <p:spPr bwMode="auto">
              <a:xfrm>
                <a:off x="4900" y="3217"/>
                <a:ext cx="58" cy="20"/>
              </a:xfrm>
              <a:custGeom>
                <a:avLst/>
                <a:gdLst>
                  <a:gd name="T0" fmla="*/ 0 w 58"/>
                  <a:gd name="T1" fmla="*/ 20 h 20"/>
                  <a:gd name="T2" fmla="*/ 19 w 58"/>
                  <a:gd name="T3" fmla="*/ 0 h 20"/>
                  <a:gd name="T4" fmla="*/ 58 w 58"/>
                  <a:gd name="T5" fmla="*/ 0 h 20"/>
                  <a:gd name="T6" fmla="*/ 38 w 58"/>
                  <a:gd name="T7" fmla="*/ 20 h 20"/>
                  <a:gd name="T8" fmla="*/ 0 w 58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0">
                    <a:moveTo>
                      <a:pt x="0" y="20"/>
                    </a:moveTo>
                    <a:lnTo>
                      <a:pt x="19" y="0"/>
                    </a:lnTo>
                    <a:lnTo>
                      <a:pt x="58" y="0"/>
                    </a:lnTo>
                    <a:lnTo>
                      <a:pt x="3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3" name="Freeform 1669"/>
              <p:cNvSpPr>
                <a:spLocks/>
              </p:cNvSpPr>
              <p:nvPr/>
            </p:nvSpPr>
            <p:spPr bwMode="auto">
              <a:xfrm>
                <a:off x="4900" y="3217"/>
                <a:ext cx="58" cy="20"/>
              </a:xfrm>
              <a:custGeom>
                <a:avLst/>
                <a:gdLst>
                  <a:gd name="T0" fmla="*/ 0 w 58"/>
                  <a:gd name="T1" fmla="*/ 20 h 20"/>
                  <a:gd name="T2" fmla="*/ 19 w 58"/>
                  <a:gd name="T3" fmla="*/ 0 h 20"/>
                  <a:gd name="T4" fmla="*/ 58 w 58"/>
                  <a:gd name="T5" fmla="*/ 0 h 20"/>
                  <a:gd name="T6" fmla="*/ 58 w 58"/>
                  <a:gd name="T7" fmla="*/ 0 h 20"/>
                  <a:gd name="T8" fmla="*/ 38 w 58"/>
                  <a:gd name="T9" fmla="*/ 20 h 20"/>
                  <a:gd name="T10" fmla="*/ 0 w 58"/>
                  <a:gd name="T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0">
                    <a:moveTo>
                      <a:pt x="0" y="20"/>
                    </a:moveTo>
                    <a:lnTo>
                      <a:pt x="19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38" y="20"/>
                    </a:lnTo>
                    <a:lnTo>
                      <a:pt x="0" y="2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4" name="Freeform 1670"/>
              <p:cNvSpPr>
                <a:spLocks/>
              </p:cNvSpPr>
              <p:nvPr/>
            </p:nvSpPr>
            <p:spPr bwMode="auto">
              <a:xfrm>
                <a:off x="4900" y="3217"/>
                <a:ext cx="58" cy="20"/>
              </a:xfrm>
              <a:custGeom>
                <a:avLst/>
                <a:gdLst>
                  <a:gd name="T0" fmla="*/ 0 w 58"/>
                  <a:gd name="T1" fmla="*/ 20 h 20"/>
                  <a:gd name="T2" fmla="*/ 38 w 58"/>
                  <a:gd name="T3" fmla="*/ 20 h 20"/>
                  <a:gd name="T4" fmla="*/ 58 w 58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20">
                    <a:moveTo>
                      <a:pt x="0" y="20"/>
                    </a:moveTo>
                    <a:lnTo>
                      <a:pt x="38" y="20"/>
                    </a:lnTo>
                    <a:lnTo>
                      <a:pt x="5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5" name="Line 1671"/>
              <p:cNvSpPr>
                <a:spLocks noChangeShapeType="1"/>
              </p:cNvSpPr>
              <p:nvPr/>
            </p:nvSpPr>
            <p:spPr bwMode="auto">
              <a:xfrm>
                <a:off x="4938" y="3237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6" name="Rectangle 1672"/>
              <p:cNvSpPr>
                <a:spLocks noChangeArrowheads="1"/>
              </p:cNvSpPr>
              <p:nvPr/>
            </p:nvSpPr>
            <p:spPr bwMode="auto">
              <a:xfrm>
                <a:off x="4827" y="2934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7" name="Freeform 1673"/>
              <p:cNvSpPr>
                <a:spLocks/>
              </p:cNvSpPr>
              <p:nvPr/>
            </p:nvSpPr>
            <p:spPr bwMode="auto">
              <a:xfrm>
                <a:off x="4869" y="2920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8" name="Freeform 1674"/>
              <p:cNvSpPr>
                <a:spLocks/>
              </p:cNvSpPr>
              <p:nvPr/>
            </p:nvSpPr>
            <p:spPr bwMode="auto">
              <a:xfrm>
                <a:off x="4827" y="2920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9" name="Freeform 1675"/>
              <p:cNvSpPr>
                <a:spLocks/>
              </p:cNvSpPr>
              <p:nvPr/>
            </p:nvSpPr>
            <p:spPr bwMode="auto">
              <a:xfrm>
                <a:off x="4827" y="2920"/>
                <a:ext cx="56" cy="58"/>
              </a:xfrm>
              <a:custGeom>
                <a:avLst/>
                <a:gdLst>
                  <a:gd name="T0" fmla="*/ 0 w 56"/>
                  <a:gd name="T1" fmla="*/ 14 h 58"/>
                  <a:gd name="T2" fmla="*/ 14 w 56"/>
                  <a:gd name="T3" fmla="*/ 0 h 58"/>
                  <a:gd name="T4" fmla="*/ 56 w 56"/>
                  <a:gd name="T5" fmla="*/ 0 h 58"/>
                  <a:gd name="T6" fmla="*/ 56 w 56"/>
                  <a:gd name="T7" fmla="*/ 44 h 58"/>
                  <a:gd name="T8" fmla="*/ 42 w 56"/>
                  <a:gd name="T9" fmla="*/ 58 h 58"/>
                  <a:gd name="T10" fmla="*/ 0 w 56"/>
                  <a:gd name="T11" fmla="*/ 58 h 58"/>
                  <a:gd name="T12" fmla="*/ 0 w 56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8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0" name="Freeform 1676"/>
              <p:cNvSpPr>
                <a:spLocks/>
              </p:cNvSpPr>
              <p:nvPr/>
            </p:nvSpPr>
            <p:spPr bwMode="auto">
              <a:xfrm>
                <a:off x="4827" y="2920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1" name="Line 1677"/>
              <p:cNvSpPr>
                <a:spLocks noChangeShapeType="1"/>
              </p:cNvSpPr>
              <p:nvPr/>
            </p:nvSpPr>
            <p:spPr bwMode="auto">
              <a:xfrm>
                <a:off x="4869" y="2934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2" name="Line 1678"/>
              <p:cNvSpPr>
                <a:spLocks noChangeShapeType="1"/>
              </p:cNvSpPr>
              <p:nvPr/>
            </p:nvSpPr>
            <p:spPr bwMode="auto">
              <a:xfrm>
                <a:off x="4827" y="296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3" name="Line 1679"/>
              <p:cNvSpPr>
                <a:spLocks noChangeShapeType="1"/>
              </p:cNvSpPr>
              <p:nvPr/>
            </p:nvSpPr>
            <p:spPr bwMode="auto">
              <a:xfrm>
                <a:off x="4827" y="295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4" name="Line 1680"/>
              <p:cNvSpPr>
                <a:spLocks noChangeShapeType="1"/>
              </p:cNvSpPr>
              <p:nvPr/>
            </p:nvSpPr>
            <p:spPr bwMode="auto">
              <a:xfrm>
                <a:off x="4827" y="293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5" name="Line 1681"/>
              <p:cNvSpPr>
                <a:spLocks noChangeShapeType="1"/>
              </p:cNvSpPr>
              <p:nvPr/>
            </p:nvSpPr>
            <p:spPr bwMode="auto">
              <a:xfrm flipV="1">
                <a:off x="4869" y="2931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6" name="Line 1682"/>
              <p:cNvSpPr>
                <a:spLocks noChangeShapeType="1"/>
              </p:cNvSpPr>
              <p:nvPr/>
            </p:nvSpPr>
            <p:spPr bwMode="auto">
              <a:xfrm flipV="1">
                <a:off x="4869" y="2945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7" name="Rectangle 1683"/>
              <p:cNvSpPr>
                <a:spLocks noChangeArrowheads="1"/>
              </p:cNvSpPr>
              <p:nvPr/>
            </p:nvSpPr>
            <p:spPr bwMode="auto">
              <a:xfrm>
                <a:off x="4866" y="2934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8" name="Freeform 1684"/>
              <p:cNvSpPr>
                <a:spLocks/>
              </p:cNvSpPr>
              <p:nvPr/>
            </p:nvSpPr>
            <p:spPr bwMode="auto">
              <a:xfrm>
                <a:off x="4908" y="2920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9" name="Freeform 1685"/>
              <p:cNvSpPr>
                <a:spLocks/>
              </p:cNvSpPr>
              <p:nvPr/>
            </p:nvSpPr>
            <p:spPr bwMode="auto">
              <a:xfrm>
                <a:off x="4866" y="2920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0" name="Freeform 1686"/>
              <p:cNvSpPr>
                <a:spLocks/>
              </p:cNvSpPr>
              <p:nvPr/>
            </p:nvSpPr>
            <p:spPr bwMode="auto">
              <a:xfrm>
                <a:off x="4866" y="2920"/>
                <a:ext cx="56" cy="58"/>
              </a:xfrm>
              <a:custGeom>
                <a:avLst/>
                <a:gdLst>
                  <a:gd name="T0" fmla="*/ 0 w 56"/>
                  <a:gd name="T1" fmla="*/ 14 h 58"/>
                  <a:gd name="T2" fmla="*/ 14 w 56"/>
                  <a:gd name="T3" fmla="*/ 0 h 58"/>
                  <a:gd name="T4" fmla="*/ 56 w 56"/>
                  <a:gd name="T5" fmla="*/ 0 h 58"/>
                  <a:gd name="T6" fmla="*/ 56 w 56"/>
                  <a:gd name="T7" fmla="*/ 44 h 58"/>
                  <a:gd name="T8" fmla="*/ 42 w 56"/>
                  <a:gd name="T9" fmla="*/ 58 h 58"/>
                  <a:gd name="T10" fmla="*/ 0 w 56"/>
                  <a:gd name="T11" fmla="*/ 58 h 58"/>
                  <a:gd name="T12" fmla="*/ 0 w 56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8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1" name="Freeform 1687"/>
              <p:cNvSpPr>
                <a:spLocks/>
              </p:cNvSpPr>
              <p:nvPr/>
            </p:nvSpPr>
            <p:spPr bwMode="auto">
              <a:xfrm>
                <a:off x="4866" y="2920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2" name="Line 1688"/>
              <p:cNvSpPr>
                <a:spLocks noChangeShapeType="1"/>
              </p:cNvSpPr>
              <p:nvPr/>
            </p:nvSpPr>
            <p:spPr bwMode="auto">
              <a:xfrm>
                <a:off x="4908" y="2934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3" name="Line 1689"/>
              <p:cNvSpPr>
                <a:spLocks noChangeShapeType="1"/>
              </p:cNvSpPr>
              <p:nvPr/>
            </p:nvSpPr>
            <p:spPr bwMode="auto">
              <a:xfrm>
                <a:off x="4866" y="296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4" name="Line 1690"/>
              <p:cNvSpPr>
                <a:spLocks noChangeShapeType="1"/>
              </p:cNvSpPr>
              <p:nvPr/>
            </p:nvSpPr>
            <p:spPr bwMode="auto">
              <a:xfrm>
                <a:off x="4866" y="295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5" name="Line 1691"/>
              <p:cNvSpPr>
                <a:spLocks noChangeShapeType="1"/>
              </p:cNvSpPr>
              <p:nvPr/>
            </p:nvSpPr>
            <p:spPr bwMode="auto">
              <a:xfrm>
                <a:off x="4866" y="293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6" name="Line 1692"/>
              <p:cNvSpPr>
                <a:spLocks noChangeShapeType="1"/>
              </p:cNvSpPr>
              <p:nvPr/>
            </p:nvSpPr>
            <p:spPr bwMode="auto">
              <a:xfrm flipV="1">
                <a:off x="4911" y="2939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7" name="Line 1693"/>
              <p:cNvSpPr>
                <a:spLocks noChangeShapeType="1"/>
              </p:cNvSpPr>
              <p:nvPr/>
            </p:nvSpPr>
            <p:spPr bwMode="auto">
              <a:xfrm flipV="1">
                <a:off x="4911" y="2953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8" name="Rectangle 1694"/>
              <p:cNvSpPr>
                <a:spLocks noChangeArrowheads="1"/>
              </p:cNvSpPr>
              <p:nvPr/>
            </p:nvSpPr>
            <p:spPr bwMode="auto">
              <a:xfrm>
                <a:off x="4816" y="2945"/>
                <a:ext cx="42" cy="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9" name="Freeform 1695"/>
              <p:cNvSpPr>
                <a:spLocks/>
              </p:cNvSpPr>
              <p:nvPr/>
            </p:nvSpPr>
            <p:spPr bwMode="auto">
              <a:xfrm>
                <a:off x="4858" y="2931"/>
                <a:ext cx="14" cy="56"/>
              </a:xfrm>
              <a:custGeom>
                <a:avLst/>
                <a:gdLst>
                  <a:gd name="T0" fmla="*/ 0 w 14"/>
                  <a:gd name="T1" fmla="*/ 14 h 56"/>
                  <a:gd name="T2" fmla="*/ 14 w 14"/>
                  <a:gd name="T3" fmla="*/ 0 h 56"/>
                  <a:gd name="T4" fmla="*/ 14 w 14"/>
                  <a:gd name="T5" fmla="*/ 42 h 56"/>
                  <a:gd name="T6" fmla="*/ 0 w 14"/>
                  <a:gd name="T7" fmla="*/ 56 h 56"/>
                  <a:gd name="T8" fmla="*/ 0 w 14"/>
                  <a:gd name="T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6">
                    <a:moveTo>
                      <a:pt x="0" y="14"/>
                    </a:moveTo>
                    <a:lnTo>
                      <a:pt x="14" y="0"/>
                    </a:lnTo>
                    <a:lnTo>
                      <a:pt x="14" y="42"/>
                    </a:lnTo>
                    <a:lnTo>
                      <a:pt x="0" y="5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0" name="Freeform 1696"/>
              <p:cNvSpPr>
                <a:spLocks/>
              </p:cNvSpPr>
              <p:nvPr/>
            </p:nvSpPr>
            <p:spPr bwMode="auto">
              <a:xfrm>
                <a:off x="4816" y="293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1" name="Freeform 1697"/>
              <p:cNvSpPr>
                <a:spLocks/>
              </p:cNvSpPr>
              <p:nvPr/>
            </p:nvSpPr>
            <p:spPr bwMode="auto">
              <a:xfrm>
                <a:off x="4816" y="2931"/>
                <a:ext cx="56" cy="56"/>
              </a:xfrm>
              <a:custGeom>
                <a:avLst/>
                <a:gdLst>
                  <a:gd name="T0" fmla="*/ 0 w 56"/>
                  <a:gd name="T1" fmla="*/ 14 h 56"/>
                  <a:gd name="T2" fmla="*/ 14 w 56"/>
                  <a:gd name="T3" fmla="*/ 0 h 56"/>
                  <a:gd name="T4" fmla="*/ 56 w 56"/>
                  <a:gd name="T5" fmla="*/ 0 h 56"/>
                  <a:gd name="T6" fmla="*/ 56 w 56"/>
                  <a:gd name="T7" fmla="*/ 42 h 56"/>
                  <a:gd name="T8" fmla="*/ 42 w 56"/>
                  <a:gd name="T9" fmla="*/ 56 h 56"/>
                  <a:gd name="T10" fmla="*/ 0 w 56"/>
                  <a:gd name="T11" fmla="*/ 56 h 56"/>
                  <a:gd name="T12" fmla="*/ 0 w 56"/>
                  <a:gd name="T13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6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2"/>
                    </a:lnTo>
                    <a:lnTo>
                      <a:pt x="42" y="56"/>
                    </a:lnTo>
                    <a:lnTo>
                      <a:pt x="0" y="56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2" name="Freeform 1698"/>
              <p:cNvSpPr>
                <a:spLocks/>
              </p:cNvSpPr>
              <p:nvPr/>
            </p:nvSpPr>
            <p:spPr bwMode="auto">
              <a:xfrm>
                <a:off x="4816" y="293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3" name="Line 1699"/>
              <p:cNvSpPr>
                <a:spLocks noChangeShapeType="1"/>
              </p:cNvSpPr>
              <p:nvPr/>
            </p:nvSpPr>
            <p:spPr bwMode="auto">
              <a:xfrm>
                <a:off x="4858" y="2945"/>
                <a:ext cx="0" cy="4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4" name="Line 1700"/>
              <p:cNvSpPr>
                <a:spLocks noChangeShapeType="1"/>
              </p:cNvSpPr>
              <p:nvPr/>
            </p:nvSpPr>
            <p:spPr bwMode="auto">
              <a:xfrm>
                <a:off x="4816" y="297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5" name="Line 1701"/>
              <p:cNvSpPr>
                <a:spLocks noChangeShapeType="1"/>
              </p:cNvSpPr>
              <p:nvPr/>
            </p:nvSpPr>
            <p:spPr bwMode="auto">
              <a:xfrm flipV="1">
                <a:off x="4858" y="2939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6" name="Line 1702"/>
              <p:cNvSpPr>
                <a:spLocks noChangeShapeType="1"/>
              </p:cNvSpPr>
              <p:nvPr/>
            </p:nvSpPr>
            <p:spPr bwMode="auto">
              <a:xfrm flipV="1">
                <a:off x="4858" y="2953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7" name="Rectangle 1703"/>
              <p:cNvSpPr>
                <a:spLocks noChangeArrowheads="1"/>
              </p:cNvSpPr>
              <p:nvPr/>
            </p:nvSpPr>
            <p:spPr bwMode="auto">
              <a:xfrm>
                <a:off x="4855" y="2945"/>
                <a:ext cx="42" cy="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8" name="Freeform 1704"/>
              <p:cNvSpPr>
                <a:spLocks/>
              </p:cNvSpPr>
              <p:nvPr/>
            </p:nvSpPr>
            <p:spPr bwMode="auto">
              <a:xfrm>
                <a:off x="4897" y="2931"/>
                <a:ext cx="14" cy="56"/>
              </a:xfrm>
              <a:custGeom>
                <a:avLst/>
                <a:gdLst>
                  <a:gd name="T0" fmla="*/ 0 w 14"/>
                  <a:gd name="T1" fmla="*/ 14 h 56"/>
                  <a:gd name="T2" fmla="*/ 14 w 14"/>
                  <a:gd name="T3" fmla="*/ 0 h 56"/>
                  <a:gd name="T4" fmla="*/ 14 w 14"/>
                  <a:gd name="T5" fmla="*/ 42 h 56"/>
                  <a:gd name="T6" fmla="*/ 0 w 14"/>
                  <a:gd name="T7" fmla="*/ 56 h 56"/>
                  <a:gd name="T8" fmla="*/ 0 w 14"/>
                  <a:gd name="T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6">
                    <a:moveTo>
                      <a:pt x="0" y="14"/>
                    </a:moveTo>
                    <a:lnTo>
                      <a:pt x="14" y="0"/>
                    </a:lnTo>
                    <a:lnTo>
                      <a:pt x="14" y="42"/>
                    </a:lnTo>
                    <a:lnTo>
                      <a:pt x="0" y="5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9" name="Freeform 1705"/>
              <p:cNvSpPr>
                <a:spLocks/>
              </p:cNvSpPr>
              <p:nvPr/>
            </p:nvSpPr>
            <p:spPr bwMode="auto">
              <a:xfrm>
                <a:off x="4855" y="293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0" name="Freeform 1706"/>
              <p:cNvSpPr>
                <a:spLocks/>
              </p:cNvSpPr>
              <p:nvPr/>
            </p:nvSpPr>
            <p:spPr bwMode="auto">
              <a:xfrm>
                <a:off x="4855" y="2931"/>
                <a:ext cx="56" cy="56"/>
              </a:xfrm>
              <a:custGeom>
                <a:avLst/>
                <a:gdLst>
                  <a:gd name="T0" fmla="*/ 0 w 56"/>
                  <a:gd name="T1" fmla="*/ 14 h 56"/>
                  <a:gd name="T2" fmla="*/ 14 w 56"/>
                  <a:gd name="T3" fmla="*/ 0 h 56"/>
                  <a:gd name="T4" fmla="*/ 56 w 56"/>
                  <a:gd name="T5" fmla="*/ 0 h 56"/>
                  <a:gd name="T6" fmla="*/ 56 w 56"/>
                  <a:gd name="T7" fmla="*/ 42 h 56"/>
                  <a:gd name="T8" fmla="*/ 42 w 56"/>
                  <a:gd name="T9" fmla="*/ 56 h 56"/>
                  <a:gd name="T10" fmla="*/ 0 w 56"/>
                  <a:gd name="T11" fmla="*/ 56 h 56"/>
                  <a:gd name="T12" fmla="*/ 0 w 56"/>
                  <a:gd name="T13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6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2"/>
                    </a:lnTo>
                    <a:lnTo>
                      <a:pt x="42" y="56"/>
                    </a:lnTo>
                    <a:lnTo>
                      <a:pt x="0" y="56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1" name="Freeform 1707"/>
              <p:cNvSpPr>
                <a:spLocks/>
              </p:cNvSpPr>
              <p:nvPr/>
            </p:nvSpPr>
            <p:spPr bwMode="auto">
              <a:xfrm>
                <a:off x="4855" y="2931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2" name="Line 1708"/>
              <p:cNvSpPr>
                <a:spLocks noChangeShapeType="1"/>
              </p:cNvSpPr>
              <p:nvPr/>
            </p:nvSpPr>
            <p:spPr bwMode="auto">
              <a:xfrm>
                <a:off x="4897" y="2945"/>
                <a:ext cx="0" cy="4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3" name="Line 1709"/>
              <p:cNvSpPr>
                <a:spLocks noChangeShapeType="1"/>
              </p:cNvSpPr>
              <p:nvPr/>
            </p:nvSpPr>
            <p:spPr bwMode="auto">
              <a:xfrm>
                <a:off x="4855" y="297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4" name="Line 1710"/>
              <p:cNvSpPr>
                <a:spLocks noChangeShapeType="1"/>
              </p:cNvSpPr>
              <p:nvPr/>
            </p:nvSpPr>
            <p:spPr bwMode="auto">
              <a:xfrm>
                <a:off x="4855" y="295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5" name="Line 1711"/>
              <p:cNvSpPr>
                <a:spLocks noChangeShapeType="1"/>
              </p:cNvSpPr>
              <p:nvPr/>
            </p:nvSpPr>
            <p:spPr bwMode="auto">
              <a:xfrm flipV="1">
                <a:off x="4897" y="295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6" name="Line 1712"/>
              <p:cNvSpPr>
                <a:spLocks noChangeShapeType="1"/>
              </p:cNvSpPr>
              <p:nvPr/>
            </p:nvSpPr>
            <p:spPr bwMode="auto">
              <a:xfrm flipV="1">
                <a:off x="4897" y="296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7" name="Freeform 1713"/>
              <p:cNvSpPr>
                <a:spLocks/>
              </p:cNvSpPr>
              <p:nvPr/>
            </p:nvSpPr>
            <p:spPr bwMode="auto">
              <a:xfrm>
                <a:off x="5248" y="2955"/>
                <a:ext cx="155" cy="155"/>
              </a:xfrm>
              <a:custGeom>
                <a:avLst/>
                <a:gdLst>
                  <a:gd name="T0" fmla="*/ 0 w 155"/>
                  <a:gd name="T1" fmla="*/ 155 h 155"/>
                  <a:gd name="T2" fmla="*/ 155 w 155"/>
                  <a:gd name="T3" fmla="*/ 0 h 155"/>
                  <a:gd name="T4" fmla="*/ 155 w 155"/>
                  <a:gd name="T5" fmla="*/ 0 h 155"/>
                  <a:gd name="T6" fmla="*/ 0 w 155"/>
                  <a:gd name="T7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155">
                    <a:moveTo>
                      <a:pt x="0" y="155"/>
                    </a:moveTo>
                    <a:lnTo>
                      <a:pt x="155" y="0"/>
                    </a:lnTo>
                    <a:lnTo>
                      <a:pt x="155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8" name="Freeform 1714"/>
              <p:cNvSpPr>
                <a:spLocks/>
              </p:cNvSpPr>
              <p:nvPr/>
            </p:nvSpPr>
            <p:spPr bwMode="auto">
              <a:xfrm>
                <a:off x="5151" y="2955"/>
                <a:ext cx="252" cy="155"/>
              </a:xfrm>
              <a:custGeom>
                <a:avLst/>
                <a:gdLst>
                  <a:gd name="T0" fmla="*/ 0 w 252"/>
                  <a:gd name="T1" fmla="*/ 155 h 155"/>
                  <a:gd name="T2" fmla="*/ 155 w 252"/>
                  <a:gd name="T3" fmla="*/ 0 h 155"/>
                  <a:gd name="T4" fmla="*/ 252 w 252"/>
                  <a:gd name="T5" fmla="*/ 0 h 155"/>
                  <a:gd name="T6" fmla="*/ 97 w 252"/>
                  <a:gd name="T7" fmla="*/ 155 h 155"/>
                  <a:gd name="T8" fmla="*/ 0 w 252"/>
                  <a:gd name="T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55">
                    <a:moveTo>
                      <a:pt x="0" y="155"/>
                    </a:moveTo>
                    <a:lnTo>
                      <a:pt x="155" y="0"/>
                    </a:lnTo>
                    <a:lnTo>
                      <a:pt x="252" y="0"/>
                    </a:lnTo>
                    <a:lnTo>
                      <a:pt x="97" y="155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9" name="Freeform 1715"/>
              <p:cNvSpPr>
                <a:spLocks/>
              </p:cNvSpPr>
              <p:nvPr/>
            </p:nvSpPr>
            <p:spPr bwMode="auto">
              <a:xfrm>
                <a:off x="5065" y="3183"/>
                <a:ext cx="72" cy="72"/>
              </a:xfrm>
              <a:custGeom>
                <a:avLst/>
                <a:gdLst>
                  <a:gd name="T0" fmla="*/ 0 w 72"/>
                  <a:gd name="T1" fmla="*/ 72 h 72"/>
                  <a:gd name="T2" fmla="*/ 72 w 72"/>
                  <a:gd name="T3" fmla="*/ 0 h 72"/>
                  <a:gd name="T4" fmla="*/ 72 w 72"/>
                  <a:gd name="T5" fmla="*/ 0 h 72"/>
                  <a:gd name="T6" fmla="*/ 0 w 72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2">
                    <a:moveTo>
                      <a:pt x="0" y="72"/>
                    </a:moveTo>
                    <a:lnTo>
                      <a:pt x="72" y="0"/>
                    </a:lnTo>
                    <a:lnTo>
                      <a:pt x="7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0" name="Freeform 1716"/>
              <p:cNvSpPr>
                <a:spLocks/>
              </p:cNvSpPr>
              <p:nvPr/>
            </p:nvSpPr>
            <p:spPr bwMode="auto">
              <a:xfrm>
                <a:off x="4979" y="3183"/>
                <a:ext cx="158" cy="72"/>
              </a:xfrm>
              <a:custGeom>
                <a:avLst/>
                <a:gdLst>
                  <a:gd name="T0" fmla="*/ 0 w 158"/>
                  <a:gd name="T1" fmla="*/ 72 h 72"/>
                  <a:gd name="T2" fmla="*/ 72 w 158"/>
                  <a:gd name="T3" fmla="*/ 0 h 72"/>
                  <a:gd name="T4" fmla="*/ 158 w 158"/>
                  <a:gd name="T5" fmla="*/ 0 h 72"/>
                  <a:gd name="T6" fmla="*/ 86 w 158"/>
                  <a:gd name="T7" fmla="*/ 72 h 72"/>
                  <a:gd name="T8" fmla="*/ 0 w 15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72">
                    <a:moveTo>
                      <a:pt x="0" y="72"/>
                    </a:moveTo>
                    <a:lnTo>
                      <a:pt x="72" y="0"/>
                    </a:lnTo>
                    <a:lnTo>
                      <a:pt x="158" y="0"/>
                    </a:lnTo>
                    <a:lnTo>
                      <a:pt x="8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1" name="Freeform 1717"/>
              <p:cNvSpPr>
                <a:spLocks/>
              </p:cNvSpPr>
              <p:nvPr/>
            </p:nvSpPr>
            <p:spPr bwMode="auto">
              <a:xfrm>
                <a:off x="5142" y="3163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0 h 11"/>
                  <a:gd name="T6" fmla="*/ 0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2" name="Freeform 1718"/>
              <p:cNvSpPr>
                <a:spLocks/>
              </p:cNvSpPr>
              <p:nvPr/>
            </p:nvSpPr>
            <p:spPr bwMode="auto">
              <a:xfrm>
                <a:off x="5067" y="3163"/>
                <a:ext cx="86" cy="11"/>
              </a:xfrm>
              <a:custGeom>
                <a:avLst/>
                <a:gdLst>
                  <a:gd name="T0" fmla="*/ 0 w 86"/>
                  <a:gd name="T1" fmla="*/ 11 h 11"/>
                  <a:gd name="T2" fmla="*/ 11 w 86"/>
                  <a:gd name="T3" fmla="*/ 0 h 11"/>
                  <a:gd name="T4" fmla="*/ 86 w 86"/>
                  <a:gd name="T5" fmla="*/ 0 h 11"/>
                  <a:gd name="T6" fmla="*/ 75 w 86"/>
                  <a:gd name="T7" fmla="*/ 11 h 11"/>
                  <a:gd name="T8" fmla="*/ 0 w 8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">
                    <a:moveTo>
                      <a:pt x="0" y="11"/>
                    </a:moveTo>
                    <a:lnTo>
                      <a:pt x="11" y="0"/>
                    </a:lnTo>
                    <a:lnTo>
                      <a:pt x="86" y="0"/>
                    </a:lnTo>
                    <a:lnTo>
                      <a:pt x="75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3" name="Freeform 1719"/>
              <p:cNvSpPr>
                <a:spLocks/>
              </p:cNvSpPr>
              <p:nvPr/>
            </p:nvSpPr>
            <p:spPr bwMode="auto">
              <a:xfrm>
                <a:off x="5170" y="3116"/>
                <a:ext cx="39" cy="39"/>
              </a:xfrm>
              <a:custGeom>
                <a:avLst/>
                <a:gdLst>
                  <a:gd name="T0" fmla="*/ 0 w 39"/>
                  <a:gd name="T1" fmla="*/ 39 h 39"/>
                  <a:gd name="T2" fmla="*/ 39 w 39"/>
                  <a:gd name="T3" fmla="*/ 0 h 39"/>
                  <a:gd name="T4" fmla="*/ 39 w 39"/>
                  <a:gd name="T5" fmla="*/ 0 h 39"/>
                  <a:gd name="T6" fmla="*/ 0 w 39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9">
                    <a:moveTo>
                      <a:pt x="0" y="39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4" name="Freeform 1720"/>
              <p:cNvSpPr>
                <a:spLocks/>
              </p:cNvSpPr>
              <p:nvPr/>
            </p:nvSpPr>
            <p:spPr bwMode="auto">
              <a:xfrm>
                <a:off x="5092" y="3116"/>
                <a:ext cx="117" cy="39"/>
              </a:xfrm>
              <a:custGeom>
                <a:avLst/>
                <a:gdLst>
                  <a:gd name="T0" fmla="*/ 0 w 117"/>
                  <a:gd name="T1" fmla="*/ 39 h 39"/>
                  <a:gd name="T2" fmla="*/ 39 w 117"/>
                  <a:gd name="T3" fmla="*/ 0 h 39"/>
                  <a:gd name="T4" fmla="*/ 117 w 117"/>
                  <a:gd name="T5" fmla="*/ 0 h 39"/>
                  <a:gd name="T6" fmla="*/ 78 w 117"/>
                  <a:gd name="T7" fmla="*/ 39 h 39"/>
                  <a:gd name="T8" fmla="*/ 0 w 117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39">
                    <a:moveTo>
                      <a:pt x="0" y="39"/>
                    </a:moveTo>
                    <a:lnTo>
                      <a:pt x="39" y="0"/>
                    </a:lnTo>
                    <a:lnTo>
                      <a:pt x="117" y="0"/>
                    </a:lnTo>
                    <a:lnTo>
                      <a:pt x="7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5" name="Freeform 1721"/>
              <p:cNvSpPr>
                <a:spLocks/>
              </p:cNvSpPr>
              <p:nvPr/>
            </p:nvSpPr>
            <p:spPr bwMode="auto">
              <a:xfrm>
                <a:off x="5411" y="2885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14 w 14"/>
                  <a:gd name="T3" fmla="*/ 0 h 14"/>
                  <a:gd name="T4" fmla="*/ 14 w 14"/>
                  <a:gd name="T5" fmla="*/ 0 h 14"/>
                  <a:gd name="T6" fmla="*/ 0 w 14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6" name="Freeform 1722"/>
              <p:cNvSpPr>
                <a:spLocks/>
              </p:cNvSpPr>
              <p:nvPr/>
            </p:nvSpPr>
            <p:spPr bwMode="auto">
              <a:xfrm>
                <a:off x="5336" y="2885"/>
                <a:ext cx="89" cy="14"/>
              </a:xfrm>
              <a:custGeom>
                <a:avLst/>
                <a:gdLst>
                  <a:gd name="T0" fmla="*/ 0 w 89"/>
                  <a:gd name="T1" fmla="*/ 14 h 14"/>
                  <a:gd name="T2" fmla="*/ 14 w 89"/>
                  <a:gd name="T3" fmla="*/ 0 h 14"/>
                  <a:gd name="T4" fmla="*/ 89 w 89"/>
                  <a:gd name="T5" fmla="*/ 0 h 14"/>
                  <a:gd name="T6" fmla="*/ 75 w 89"/>
                  <a:gd name="T7" fmla="*/ 14 h 14"/>
                  <a:gd name="T8" fmla="*/ 0 w 8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4">
                    <a:moveTo>
                      <a:pt x="0" y="14"/>
                    </a:moveTo>
                    <a:lnTo>
                      <a:pt x="14" y="0"/>
                    </a:lnTo>
                    <a:lnTo>
                      <a:pt x="89" y="0"/>
                    </a:lnTo>
                    <a:lnTo>
                      <a:pt x="75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7" name="Freeform 1723"/>
              <p:cNvSpPr>
                <a:spLocks/>
              </p:cNvSpPr>
              <p:nvPr/>
            </p:nvSpPr>
            <p:spPr bwMode="auto">
              <a:xfrm>
                <a:off x="5442" y="2841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36 w 36"/>
                  <a:gd name="T3" fmla="*/ 0 h 36"/>
                  <a:gd name="T4" fmla="*/ 36 w 36"/>
                  <a:gd name="T5" fmla="*/ 0 h 36"/>
                  <a:gd name="T6" fmla="*/ 0 w 3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36" y="0"/>
                    </a:lnTo>
                    <a:lnTo>
                      <a:pt x="3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8" name="Freeform 1724"/>
              <p:cNvSpPr>
                <a:spLocks/>
              </p:cNvSpPr>
              <p:nvPr/>
            </p:nvSpPr>
            <p:spPr bwMode="auto">
              <a:xfrm>
                <a:off x="5361" y="2841"/>
                <a:ext cx="117" cy="36"/>
              </a:xfrm>
              <a:custGeom>
                <a:avLst/>
                <a:gdLst>
                  <a:gd name="T0" fmla="*/ 0 w 117"/>
                  <a:gd name="T1" fmla="*/ 36 h 36"/>
                  <a:gd name="T2" fmla="*/ 36 w 117"/>
                  <a:gd name="T3" fmla="*/ 0 h 36"/>
                  <a:gd name="T4" fmla="*/ 117 w 117"/>
                  <a:gd name="T5" fmla="*/ 0 h 36"/>
                  <a:gd name="T6" fmla="*/ 81 w 117"/>
                  <a:gd name="T7" fmla="*/ 36 h 36"/>
                  <a:gd name="T8" fmla="*/ 0 w 117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36">
                    <a:moveTo>
                      <a:pt x="0" y="36"/>
                    </a:moveTo>
                    <a:lnTo>
                      <a:pt x="36" y="0"/>
                    </a:lnTo>
                    <a:lnTo>
                      <a:pt x="117" y="0"/>
                    </a:lnTo>
                    <a:lnTo>
                      <a:pt x="81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9" name="Freeform 1725"/>
              <p:cNvSpPr>
                <a:spLocks/>
              </p:cNvSpPr>
              <p:nvPr/>
            </p:nvSpPr>
            <p:spPr bwMode="auto">
              <a:xfrm>
                <a:off x="5084" y="3113"/>
                <a:ext cx="42" cy="42"/>
              </a:xfrm>
              <a:custGeom>
                <a:avLst/>
                <a:gdLst>
                  <a:gd name="T0" fmla="*/ 0 w 42"/>
                  <a:gd name="T1" fmla="*/ 42 h 42"/>
                  <a:gd name="T2" fmla="*/ 42 w 42"/>
                  <a:gd name="T3" fmla="*/ 0 h 42"/>
                  <a:gd name="T4" fmla="*/ 42 w 42"/>
                  <a:gd name="T5" fmla="*/ 0 h 42"/>
                  <a:gd name="T6" fmla="*/ 0 w 4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42"/>
                    </a:moveTo>
                    <a:lnTo>
                      <a:pt x="42" y="0"/>
                    </a:lnTo>
                    <a:lnTo>
                      <a:pt x="42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0" name="Freeform 1726"/>
              <p:cNvSpPr>
                <a:spLocks/>
              </p:cNvSpPr>
              <p:nvPr/>
            </p:nvSpPr>
            <p:spPr bwMode="auto">
              <a:xfrm>
                <a:off x="5056" y="3113"/>
                <a:ext cx="70" cy="42"/>
              </a:xfrm>
              <a:custGeom>
                <a:avLst/>
                <a:gdLst>
                  <a:gd name="T0" fmla="*/ 0 w 70"/>
                  <a:gd name="T1" fmla="*/ 42 h 42"/>
                  <a:gd name="T2" fmla="*/ 42 w 70"/>
                  <a:gd name="T3" fmla="*/ 0 h 42"/>
                  <a:gd name="T4" fmla="*/ 70 w 70"/>
                  <a:gd name="T5" fmla="*/ 0 h 42"/>
                  <a:gd name="T6" fmla="*/ 28 w 70"/>
                  <a:gd name="T7" fmla="*/ 42 h 42"/>
                  <a:gd name="T8" fmla="*/ 0 w 7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42">
                    <a:moveTo>
                      <a:pt x="0" y="42"/>
                    </a:moveTo>
                    <a:lnTo>
                      <a:pt x="42" y="0"/>
                    </a:lnTo>
                    <a:lnTo>
                      <a:pt x="70" y="0"/>
                    </a:lnTo>
                    <a:lnTo>
                      <a:pt x="28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1" name="Freeform 1727"/>
              <p:cNvSpPr>
                <a:spLocks/>
              </p:cNvSpPr>
              <p:nvPr/>
            </p:nvSpPr>
            <p:spPr bwMode="auto">
              <a:xfrm>
                <a:off x="5359" y="2891"/>
                <a:ext cx="38" cy="39"/>
              </a:xfrm>
              <a:custGeom>
                <a:avLst/>
                <a:gdLst>
                  <a:gd name="T0" fmla="*/ 0 w 38"/>
                  <a:gd name="T1" fmla="*/ 39 h 39"/>
                  <a:gd name="T2" fmla="*/ 38 w 38"/>
                  <a:gd name="T3" fmla="*/ 0 h 39"/>
                  <a:gd name="T4" fmla="*/ 38 w 38"/>
                  <a:gd name="T5" fmla="*/ 0 h 39"/>
                  <a:gd name="T6" fmla="*/ 0 w 38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9">
                    <a:moveTo>
                      <a:pt x="0" y="39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2" name="Freeform 1728"/>
              <p:cNvSpPr>
                <a:spLocks/>
              </p:cNvSpPr>
              <p:nvPr/>
            </p:nvSpPr>
            <p:spPr bwMode="auto">
              <a:xfrm>
                <a:off x="5325" y="2891"/>
                <a:ext cx="72" cy="39"/>
              </a:xfrm>
              <a:custGeom>
                <a:avLst/>
                <a:gdLst>
                  <a:gd name="T0" fmla="*/ 0 w 72"/>
                  <a:gd name="T1" fmla="*/ 39 h 39"/>
                  <a:gd name="T2" fmla="*/ 39 w 72"/>
                  <a:gd name="T3" fmla="*/ 0 h 39"/>
                  <a:gd name="T4" fmla="*/ 72 w 72"/>
                  <a:gd name="T5" fmla="*/ 0 h 39"/>
                  <a:gd name="T6" fmla="*/ 34 w 72"/>
                  <a:gd name="T7" fmla="*/ 39 h 39"/>
                  <a:gd name="T8" fmla="*/ 0 w 72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9">
                    <a:moveTo>
                      <a:pt x="0" y="39"/>
                    </a:moveTo>
                    <a:lnTo>
                      <a:pt x="39" y="0"/>
                    </a:lnTo>
                    <a:lnTo>
                      <a:pt x="72" y="0"/>
                    </a:lnTo>
                    <a:lnTo>
                      <a:pt x="34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3" name="Rectangle 1729"/>
              <p:cNvSpPr>
                <a:spLocks noChangeArrowheads="1"/>
              </p:cNvSpPr>
              <p:nvPr/>
            </p:nvSpPr>
            <p:spPr bwMode="auto">
              <a:xfrm>
                <a:off x="4359" y="2967"/>
                <a:ext cx="41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4" name="Freeform 1730"/>
              <p:cNvSpPr>
                <a:spLocks/>
              </p:cNvSpPr>
              <p:nvPr/>
            </p:nvSpPr>
            <p:spPr bwMode="auto">
              <a:xfrm>
                <a:off x="4400" y="2953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5" name="Freeform 1731"/>
              <p:cNvSpPr>
                <a:spLocks/>
              </p:cNvSpPr>
              <p:nvPr/>
            </p:nvSpPr>
            <p:spPr bwMode="auto">
              <a:xfrm>
                <a:off x="4359" y="295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6" name="Freeform 1732"/>
              <p:cNvSpPr>
                <a:spLocks/>
              </p:cNvSpPr>
              <p:nvPr/>
            </p:nvSpPr>
            <p:spPr bwMode="auto">
              <a:xfrm>
                <a:off x="4359" y="2953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1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1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7" name="Freeform 1733"/>
              <p:cNvSpPr>
                <a:spLocks/>
              </p:cNvSpPr>
              <p:nvPr/>
            </p:nvSpPr>
            <p:spPr bwMode="auto">
              <a:xfrm>
                <a:off x="4359" y="295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8" name="Line 1734"/>
              <p:cNvSpPr>
                <a:spLocks noChangeShapeType="1"/>
              </p:cNvSpPr>
              <p:nvPr/>
            </p:nvSpPr>
            <p:spPr bwMode="auto">
              <a:xfrm>
                <a:off x="4400" y="2967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9" name="Line 1735"/>
              <p:cNvSpPr>
                <a:spLocks noChangeShapeType="1"/>
              </p:cNvSpPr>
              <p:nvPr/>
            </p:nvSpPr>
            <p:spPr bwMode="auto">
              <a:xfrm>
                <a:off x="4359" y="299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0" name="Line 1736"/>
              <p:cNvSpPr>
                <a:spLocks noChangeShapeType="1"/>
              </p:cNvSpPr>
              <p:nvPr/>
            </p:nvSpPr>
            <p:spPr bwMode="auto">
              <a:xfrm>
                <a:off x="4359" y="298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1" name="Line 1737"/>
              <p:cNvSpPr>
                <a:spLocks noChangeShapeType="1"/>
              </p:cNvSpPr>
              <p:nvPr/>
            </p:nvSpPr>
            <p:spPr bwMode="auto">
              <a:xfrm>
                <a:off x="4359" y="297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2" name="Line 1738"/>
              <p:cNvSpPr>
                <a:spLocks noChangeShapeType="1"/>
              </p:cNvSpPr>
              <p:nvPr/>
            </p:nvSpPr>
            <p:spPr bwMode="auto">
              <a:xfrm flipV="1">
                <a:off x="4400" y="2964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3" name="Line 1739"/>
              <p:cNvSpPr>
                <a:spLocks noChangeShapeType="1"/>
              </p:cNvSpPr>
              <p:nvPr/>
            </p:nvSpPr>
            <p:spPr bwMode="auto">
              <a:xfrm flipV="1">
                <a:off x="4400" y="2978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4" name="Rectangle 1740"/>
              <p:cNvSpPr>
                <a:spLocks noChangeArrowheads="1"/>
              </p:cNvSpPr>
              <p:nvPr/>
            </p:nvSpPr>
            <p:spPr bwMode="auto">
              <a:xfrm>
                <a:off x="4400" y="2967"/>
                <a:ext cx="40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5" name="Freeform 1741"/>
              <p:cNvSpPr>
                <a:spLocks/>
              </p:cNvSpPr>
              <p:nvPr/>
            </p:nvSpPr>
            <p:spPr bwMode="auto">
              <a:xfrm>
                <a:off x="4440" y="2953"/>
                <a:ext cx="13" cy="59"/>
              </a:xfrm>
              <a:custGeom>
                <a:avLst/>
                <a:gdLst>
                  <a:gd name="T0" fmla="*/ 0 w 13"/>
                  <a:gd name="T1" fmla="*/ 14 h 59"/>
                  <a:gd name="T2" fmla="*/ 13 w 13"/>
                  <a:gd name="T3" fmla="*/ 0 h 59"/>
                  <a:gd name="T4" fmla="*/ 13 w 13"/>
                  <a:gd name="T5" fmla="*/ 45 h 59"/>
                  <a:gd name="T6" fmla="*/ 0 w 13"/>
                  <a:gd name="T7" fmla="*/ 59 h 59"/>
                  <a:gd name="T8" fmla="*/ 0 w 13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9">
                    <a:moveTo>
                      <a:pt x="0" y="14"/>
                    </a:moveTo>
                    <a:lnTo>
                      <a:pt x="13" y="0"/>
                    </a:lnTo>
                    <a:lnTo>
                      <a:pt x="13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6" name="Freeform 1742"/>
              <p:cNvSpPr>
                <a:spLocks/>
              </p:cNvSpPr>
              <p:nvPr/>
            </p:nvSpPr>
            <p:spPr bwMode="auto">
              <a:xfrm>
                <a:off x="4400" y="2953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14 w 53"/>
                  <a:gd name="T3" fmla="*/ 0 h 14"/>
                  <a:gd name="T4" fmla="*/ 53 w 53"/>
                  <a:gd name="T5" fmla="*/ 0 h 14"/>
                  <a:gd name="T6" fmla="*/ 40 w 53"/>
                  <a:gd name="T7" fmla="*/ 14 h 14"/>
                  <a:gd name="T8" fmla="*/ 0 w 5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14" y="0"/>
                    </a:lnTo>
                    <a:lnTo>
                      <a:pt x="53" y="0"/>
                    </a:lnTo>
                    <a:lnTo>
                      <a:pt x="4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7" name="Freeform 1743"/>
              <p:cNvSpPr>
                <a:spLocks/>
              </p:cNvSpPr>
              <p:nvPr/>
            </p:nvSpPr>
            <p:spPr bwMode="auto">
              <a:xfrm>
                <a:off x="4400" y="2953"/>
                <a:ext cx="53" cy="59"/>
              </a:xfrm>
              <a:custGeom>
                <a:avLst/>
                <a:gdLst>
                  <a:gd name="T0" fmla="*/ 0 w 53"/>
                  <a:gd name="T1" fmla="*/ 14 h 59"/>
                  <a:gd name="T2" fmla="*/ 14 w 53"/>
                  <a:gd name="T3" fmla="*/ 0 h 59"/>
                  <a:gd name="T4" fmla="*/ 53 w 53"/>
                  <a:gd name="T5" fmla="*/ 0 h 59"/>
                  <a:gd name="T6" fmla="*/ 53 w 53"/>
                  <a:gd name="T7" fmla="*/ 45 h 59"/>
                  <a:gd name="T8" fmla="*/ 40 w 53"/>
                  <a:gd name="T9" fmla="*/ 59 h 59"/>
                  <a:gd name="T10" fmla="*/ 0 w 53"/>
                  <a:gd name="T11" fmla="*/ 59 h 59"/>
                  <a:gd name="T12" fmla="*/ 0 w 53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9">
                    <a:moveTo>
                      <a:pt x="0" y="14"/>
                    </a:moveTo>
                    <a:lnTo>
                      <a:pt x="14" y="0"/>
                    </a:lnTo>
                    <a:lnTo>
                      <a:pt x="53" y="0"/>
                    </a:lnTo>
                    <a:lnTo>
                      <a:pt x="53" y="45"/>
                    </a:lnTo>
                    <a:lnTo>
                      <a:pt x="40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8" name="Freeform 1744"/>
              <p:cNvSpPr>
                <a:spLocks/>
              </p:cNvSpPr>
              <p:nvPr/>
            </p:nvSpPr>
            <p:spPr bwMode="auto">
              <a:xfrm>
                <a:off x="4400" y="2953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40 w 53"/>
                  <a:gd name="T3" fmla="*/ 14 h 14"/>
                  <a:gd name="T4" fmla="*/ 53 w 5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40" y="14"/>
                    </a:lnTo>
                    <a:lnTo>
                      <a:pt x="5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9" name="Line 1745"/>
              <p:cNvSpPr>
                <a:spLocks noChangeShapeType="1"/>
              </p:cNvSpPr>
              <p:nvPr/>
            </p:nvSpPr>
            <p:spPr bwMode="auto">
              <a:xfrm>
                <a:off x="4440" y="2967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0" name="Line 1746"/>
              <p:cNvSpPr>
                <a:spLocks noChangeShapeType="1"/>
              </p:cNvSpPr>
              <p:nvPr/>
            </p:nvSpPr>
            <p:spPr bwMode="auto">
              <a:xfrm>
                <a:off x="4400" y="299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1" name="Line 1747"/>
              <p:cNvSpPr>
                <a:spLocks noChangeShapeType="1"/>
              </p:cNvSpPr>
              <p:nvPr/>
            </p:nvSpPr>
            <p:spPr bwMode="auto">
              <a:xfrm>
                <a:off x="4400" y="298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2" name="Line 1748"/>
              <p:cNvSpPr>
                <a:spLocks noChangeShapeType="1"/>
              </p:cNvSpPr>
              <p:nvPr/>
            </p:nvSpPr>
            <p:spPr bwMode="auto">
              <a:xfrm>
                <a:off x="4400" y="297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3" name="Line 1749"/>
              <p:cNvSpPr>
                <a:spLocks noChangeShapeType="1"/>
              </p:cNvSpPr>
              <p:nvPr/>
            </p:nvSpPr>
            <p:spPr bwMode="auto">
              <a:xfrm flipV="1">
                <a:off x="4442" y="2973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4" name="Line 1750"/>
              <p:cNvSpPr>
                <a:spLocks noChangeShapeType="1"/>
              </p:cNvSpPr>
              <p:nvPr/>
            </p:nvSpPr>
            <p:spPr bwMode="auto">
              <a:xfrm flipV="1">
                <a:off x="4442" y="298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5" name="Rectangle 1751"/>
              <p:cNvSpPr>
                <a:spLocks noChangeArrowheads="1"/>
              </p:cNvSpPr>
              <p:nvPr/>
            </p:nvSpPr>
            <p:spPr bwMode="auto">
              <a:xfrm>
                <a:off x="4348" y="2978"/>
                <a:ext cx="41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6" name="Freeform 1752"/>
              <p:cNvSpPr>
                <a:spLocks/>
              </p:cNvSpPr>
              <p:nvPr/>
            </p:nvSpPr>
            <p:spPr bwMode="auto">
              <a:xfrm>
                <a:off x="4389" y="2964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7" name="Freeform 1753"/>
              <p:cNvSpPr>
                <a:spLocks/>
              </p:cNvSpPr>
              <p:nvPr/>
            </p:nvSpPr>
            <p:spPr bwMode="auto">
              <a:xfrm>
                <a:off x="4348" y="296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8" name="Freeform 1754"/>
              <p:cNvSpPr>
                <a:spLocks/>
              </p:cNvSpPr>
              <p:nvPr/>
            </p:nvSpPr>
            <p:spPr bwMode="auto">
              <a:xfrm>
                <a:off x="4348" y="2964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1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1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9" name="Freeform 1755"/>
              <p:cNvSpPr>
                <a:spLocks/>
              </p:cNvSpPr>
              <p:nvPr/>
            </p:nvSpPr>
            <p:spPr bwMode="auto">
              <a:xfrm>
                <a:off x="4348" y="296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0" name="Line 1756"/>
              <p:cNvSpPr>
                <a:spLocks noChangeShapeType="1"/>
              </p:cNvSpPr>
              <p:nvPr/>
            </p:nvSpPr>
            <p:spPr bwMode="auto">
              <a:xfrm>
                <a:off x="4389" y="2978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1" name="Line 1757"/>
              <p:cNvSpPr>
                <a:spLocks noChangeShapeType="1"/>
              </p:cNvSpPr>
              <p:nvPr/>
            </p:nvSpPr>
            <p:spPr bwMode="auto">
              <a:xfrm>
                <a:off x="4348" y="300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2" name="Line 1758"/>
              <p:cNvSpPr>
                <a:spLocks noChangeShapeType="1"/>
              </p:cNvSpPr>
              <p:nvPr/>
            </p:nvSpPr>
            <p:spPr bwMode="auto">
              <a:xfrm>
                <a:off x="4348" y="299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3" name="Line 1759"/>
              <p:cNvSpPr>
                <a:spLocks noChangeShapeType="1"/>
              </p:cNvSpPr>
              <p:nvPr/>
            </p:nvSpPr>
            <p:spPr bwMode="auto">
              <a:xfrm flipV="1">
                <a:off x="4389" y="2973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4" name="Line 1760"/>
              <p:cNvSpPr>
                <a:spLocks noChangeShapeType="1"/>
              </p:cNvSpPr>
              <p:nvPr/>
            </p:nvSpPr>
            <p:spPr bwMode="auto">
              <a:xfrm flipV="1">
                <a:off x="4389" y="2987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5" name="Rectangle 1761"/>
              <p:cNvSpPr>
                <a:spLocks noChangeArrowheads="1"/>
              </p:cNvSpPr>
              <p:nvPr/>
            </p:nvSpPr>
            <p:spPr bwMode="auto">
              <a:xfrm>
                <a:off x="4386" y="2978"/>
                <a:ext cx="42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6" name="Freeform 1762"/>
              <p:cNvSpPr>
                <a:spLocks/>
              </p:cNvSpPr>
              <p:nvPr/>
            </p:nvSpPr>
            <p:spPr bwMode="auto">
              <a:xfrm>
                <a:off x="4428" y="2964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7" name="Freeform 1763"/>
              <p:cNvSpPr>
                <a:spLocks/>
              </p:cNvSpPr>
              <p:nvPr/>
            </p:nvSpPr>
            <p:spPr bwMode="auto">
              <a:xfrm>
                <a:off x="4386" y="296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5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5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8" name="Freeform 1764"/>
              <p:cNvSpPr>
                <a:spLocks/>
              </p:cNvSpPr>
              <p:nvPr/>
            </p:nvSpPr>
            <p:spPr bwMode="auto">
              <a:xfrm>
                <a:off x="4386" y="2964"/>
                <a:ext cx="56" cy="59"/>
              </a:xfrm>
              <a:custGeom>
                <a:avLst/>
                <a:gdLst>
                  <a:gd name="T0" fmla="*/ 0 w 56"/>
                  <a:gd name="T1" fmla="*/ 14 h 59"/>
                  <a:gd name="T2" fmla="*/ 15 w 56"/>
                  <a:gd name="T3" fmla="*/ 0 h 59"/>
                  <a:gd name="T4" fmla="*/ 56 w 56"/>
                  <a:gd name="T5" fmla="*/ 0 h 59"/>
                  <a:gd name="T6" fmla="*/ 56 w 56"/>
                  <a:gd name="T7" fmla="*/ 45 h 59"/>
                  <a:gd name="T8" fmla="*/ 42 w 56"/>
                  <a:gd name="T9" fmla="*/ 59 h 59"/>
                  <a:gd name="T10" fmla="*/ 0 w 56"/>
                  <a:gd name="T11" fmla="*/ 59 h 59"/>
                  <a:gd name="T12" fmla="*/ 0 w 56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9">
                    <a:moveTo>
                      <a:pt x="0" y="14"/>
                    </a:moveTo>
                    <a:lnTo>
                      <a:pt x="15" y="0"/>
                    </a:lnTo>
                    <a:lnTo>
                      <a:pt x="56" y="0"/>
                    </a:lnTo>
                    <a:lnTo>
                      <a:pt x="56" y="45"/>
                    </a:lnTo>
                    <a:lnTo>
                      <a:pt x="42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9" name="Freeform 1765"/>
              <p:cNvSpPr>
                <a:spLocks/>
              </p:cNvSpPr>
              <p:nvPr/>
            </p:nvSpPr>
            <p:spPr bwMode="auto">
              <a:xfrm>
                <a:off x="4386" y="296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0" name="Line 1766"/>
              <p:cNvSpPr>
                <a:spLocks noChangeShapeType="1"/>
              </p:cNvSpPr>
              <p:nvPr/>
            </p:nvSpPr>
            <p:spPr bwMode="auto">
              <a:xfrm>
                <a:off x="4428" y="2978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1" name="Line 1767"/>
              <p:cNvSpPr>
                <a:spLocks noChangeShapeType="1"/>
              </p:cNvSpPr>
              <p:nvPr/>
            </p:nvSpPr>
            <p:spPr bwMode="auto">
              <a:xfrm>
                <a:off x="4386" y="300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2" name="Line 1768"/>
              <p:cNvSpPr>
                <a:spLocks noChangeShapeType="1"/>
              </p:cNvSpPr>
              <p:nvPr/>
            </p:nvSpPr>
            <p:spPr bwMode="auto">
              <a:xfrm>
                <a:off x="4386" y="2992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3" name="Line 1769"/>
              <p:cNvSpPr>
                <a:spLocks noChangeShapeType="1"/>
              </p:cNvSpPr>
              <p:nvPr/>
            </p:nvSpPr>
            <p:spPr bwMode="auto">
              <a:xfrm flipV="1">
                <a:off x="4431" y="2984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4" name="Line 1770"/>
              <p:cNvSpPr>
                <a:spLocks noChangeShapeType="1"/>
              </p:cNvSpPr>
              <p:nvPr/>
            </p:nvSpPr>
            <p:spPr bwMode="auto">
              <a:xfrm flipV="1">
                <a:off x="4431" y="2998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5" name="Rectangle 1771"/>
              <p:cNvSpPr>
                <a:spLocks noChangeArrowheads="1"/>
              </p:cNvSpPr>
              <p:nvPr/>
            </p:nvSpPr>
            <p:spPr bwMode="auto">
              <a:xfrm>
                <a:off x="4439" y="2967"/>
                <a:ext cx="42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6" name="Freeform 1772"/>
              <p:cNvSpPr>
                <a:spLocks/>
              </p:cNvSpPr>
              <p:nvPr/>
            </p:nvSpPr>
            <p:spPr bwMode="auto">
              <a:xfrm>
                <a:off x="4481" y="2953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7" name="Freeform 1773"/>
              <p:cNvSpPr>
                <a:spLocks/>
              </p:cNvSpPr>
              <p:nvPr/>
            </p:nvSpPr>
            <p:spPr bwMode="auto">
              <a:xfrm>
                <a:off x="4439" y="2953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8" name="Freeform 1774"/>
              <p:cNvSpPr>
                <a:spLocks/>
              </p:cNvSpPr>
              <p:nvPr/>
            </p:nvSpPr>
            <p:spPr bwMode="auto">
              <a:xfrm>
                <a:off x="4439" y="2953"/>
                <a:ext cx="56" cy="59"/>
              </a:xfrm>
              <a:custGeom>
                <a:avLst/>
                <a:gdLst>
                  <a:gd name="T0" fmla="*/ 0 w 56"/>
                  <a:gd name="T1" fmla="*/ 14 h 59"/>
                  <a:gd name="T2" fmla="*/ 14 w 56"/>
                  <a:gd name="T3" fmla="*/ 0 h 59"/>
                  <a:gd name="T4" fmla="*/ 56 w 56"/>
                  <a:gd name="T5" fmla="*/ 0 h 59"/>
                  <a:gd name="T6" fmla="*/ 56 w 56"/>
                  <a:gd name="T7" fmla="*/ 45 h 59"/>
                  <a:gd name="T8" fmla="*/ 42 w 56"/>
                  <a:gd name="T9" fmla="*/ 59 h 59"/>
                  <a:gd name="T10" fmla="*/ 0 w 56"/>
                  <a:gd name="T11" fmla="*/ 59 h 59"/>
                  <a:gd name="T12" fmla="*/ 0 w 56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5"/>
                    </a:lnTo>
                    <a:lnTo>
                      <a:pt x="42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9" name="Freeform 1775"/>
              <p:cNvSpPr>
                <a:spLocks/>
              </p:cNvSpPr>
              <p:nvPr/>
            </p:nvSpPr>
            <p:spPr bwMode="auto">
              <a:xfrm>
                <a:off x="4439" y="2953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0" name="Line 1776"/>
              <p:cNvSpPr>
                <a:spLocks noChangeShapeType="1"/>
              </p:cNvSpPr>
              <p:nvPr/>
            </p:nvSpPr>
            <p:spPr bwMode="auto">
              <a:xfrm>
                <a:off x="4481" y="2967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1" name="Line 1777"/>
              <p:cNvSpPr>
                <a:spLocks noChangeShapeType="1"/>
              </p:cNvSpPr>
              <p:nvPr/>
            </p:nvSpPr>
            <p:spPr bwMode="auto">
              <a:xfrm>
                <a:off x="4439" y="299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2" name="Line 1778"/>
              <p:cNvSpPr>
                <a:spLocks noChangeShapeType="1"/>
              </p:cNvSpPr>
              <p:nvPr/>
            </p:nvSpPr>
            <p:spPr bwMode="auto">
              <a:xfrm>
                <a:off x="4439" y="298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3" name="Line 1779"/>
              <p:cNvSpPr>
                <a:spLocks noChangeShapeType="1"/>
              </p:cNvSpPr>
              <p:nvPr/>
            </p:nvSpPr>
            <p:spPr bwMode="auto">
              <a:xfrm>
                <a:off x="4439" y="297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4" name="Line 1780"/>
              <p:cNvSpPr>
                <a:spLocks noChangeShapeType="1"/>
              </p:cNvSpPr>
              <p:nvPr/>
            </p:nvSpPr>
            <p:spPr bwMode="auto">
              <a:xfrm flipV="1">
                <a:off x="4481" y="2964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5" name="Line 1781"/>
              <p:cNvSpPr>
                <a:spLocks noChangeShapeType="1"/>
              </p:cNvSpPr>
              <p:nvPr/>
            </p:nvSpPr>
            <p:spPr bwMode="auto">
              <a:xfrm flipV="1">
                <a:off x="4481" y="2978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6" name="Rectangle 1782"/>
              <p:cNvSpPr>
                <a:spLocks noChangeArrowheads="1"/>
              </p:cNvSpPr>
              <p:nvPr/>
            </p:nvSpPr>
            <p:spPr bwMode="auto">
              <a:xfrm>
                <a:off x="4478" y="2967"/>
                <a:ext cx="42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7" name="Freeform 1783"/>
              <p:cNvSpPr>
                <a:spLocks/>
              </p:cNvSpPr>
              <p:nvPr/>
            </p:nvSpPr>
            <p:spPr bwMode="auto">
              <a:xfrm>
                <a:off x="4520" y="2953"/>
                <a:ext cx="13" cy="59"/>
              </a:xfrm>
              <a:custGeom>
                <a:avLst/>
                <a:gdLst>
                  <a:gd name="T0" fmla="*/ 0 w 13"/>
                  <a:gd name="T1" fmla="*/ 14 h 59"/>
                  <a:gd name="T2" fmla="*/ 13 w 13"/>
                  <a:gd name="T3" fmla="*/ 0 h 59"/>
                  <a:gd name="T4" fmla="*/ 13 w 13"/>
                  <a:gd name="T5" fmla="*/ 45 h 59"/>
                  <a:gd name="T6" fmla="*/ 0 w 13"/>
                  <a:gd name="T7" fmla="*/ 59 h 59"/>
                  <a:gd name="T8" fmla="*/ 0 w 13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9">
                    <a:moveTo>
                      <a:pt x="0" y="14"/>
                    </a:moveTo>
                    <a:lnTo>
                      <a:pt x="13" y="0"/>
                    </a:lnTo>
                    <a:lnTo>
                      <a:pt x="13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8" name="Freeform 1784"/>
              <p:cNvSpPr>
                <a:spLocks/>
              </p:cNvSpPr>
              <p:nvPr/>
            </p:nvSpPr>
            <p:spPr bwMode="auto">
              <a:xfrm>
                <a:off x="4478" y="295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9" name="Freeform 1785"/>
              <p:cNvSpPr>
                <a:spLocks/>
              </p:cNvSpPr>
              <p:nvPr/>
            </p:nvSpPr>
            <p:spPr bwMode="auto">
              <a:xfrm>
                <a:off x="4478" y="2953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2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2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0" name="Freeform 1786"/>
              <p:cNvSpPr>
                <a:spLocks/>
              </p:cNvSpPr>
              <p:nvPr/>
            </p:nvSpPr>
            <p:spPr bwMode="auto">
              <a:xfrm>
                <a:off x="4478" y="295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1" name="Line 1787"/>
              <p:cNvSpPr>
                <a:spLocks noChangeShapeType="1"/>
              </p:cNvSpPr>
              <p:nvPr/>
            </p:nvSpPr>
            <p:spPr bwMode="auto">
              <a:xfrm>
                <a:off x="4520" y="2967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2" name="Line 1788"/>
              <p:cNvSpPr>
                <a:spLocks noChangeShapeType="1"/>
              </p:cNvSpPr>
              <p:nvPr/>
            </p:nvSpPr>
            <p:spPr bwMode="auto">
              <a:xfrm>
                <a:off x="4478" y="299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3" name="Line 1789"/>
              <p:cNvSpPr>
                <a:spLocks noChangeShapeType="1"/>
              </p:cNvSpPr>
              <p:nvPr/>
            </p:nvSpPr>
            <p:spPr bwMode="auto">
              <a:xfrm>
                <a:off x="4478" y="298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4" name="Line 1790"/>
              <p:cNvSpPr>
                <a:spLocks noChangeShapeType="1"/>
              </p:cNvSpPr>
              <p:nvPr/>
            </p:nvSpPr>
            <p:spPr bwMode="auto">
              <a:xfrm>
                <a:off x="4478" y="297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5" name="Line 1791"/>
              <p:cNvSpPr>
                <a:spLocks noChangeShapeType="1"/>
              </p:cNvSpPr>
              <p:nvPr/>
            </p:nvSpPr>
            <p:spPr bwMode="auto">
              <a:xfrm flipV="1">
                <a:off x="4522" y="2973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6" name="Line 1792"/>
              <p:cNvSpPr>
                <a:spLocks noChangeShapeType="1"/>
              </p:cNvSpPr>
              <p:nvPr/>
            </p:nvSpPr>
            <p:spPr bwMode="auto">
              <a:xfrm flipV="1">
                <a:off x="4522" y="298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7" name="Rectangle 1793"/>
              <p:cNvSpPr>
                <a:spLocks noChangeArrowheads="1"/>
              </p:cNvSpPr>
              <p:nvPr/>
            </p:nvSpPr>
            <p:spPr bwMode="auto">
              <a:xfrm>
                <a:off x="4428" y="2978"/>
                <a:ext cx="42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8" name="Freeform 1794"/>
              <p:cNvSpPr>
                <a:spLocks/>
              </p:cNvSpPr>
              <p:nvPr/>
            </p:nvSpPr>
            <p:spPr bwMode="auto">
              <a:xfrm>
                <a:off x="4470" y="2964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9" name="Freeform 1795"/>
              <p:cNvSpPr>
                <a:spLocks/>
              </p:cNvSpPr>
              <p:nvPr/>
            </p:nvSpPr>
            <p:spPr bwMode="auto">
              <a:xfrm>
                <a:off x="4428" y="296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0" name="Freeform 1796"/>
              <p:cNvSpPr>
                <a:spLocks/>
              </p:cNvSpPr>
              <p:nvPr/>
            </p:nvSpPr>
            <p:spPr bwMode="auto">
              <a:xfrm>
                <a:off x="4428" y="2964"/>
                <a:ext cx="56" cy="59"/>
              </a:xfrm>
              <a:custGeom>
                <a:avLst/>
                <a:gdLst>
                  <a:gd name="T0" fmla="*/ 0 w 56"/>
                  <a:gd name="T1" fmla="*/ 14 h 59"/>
                  <a:gd name="T2" fmla="*/ 14 w 56"/>
                  <a:gd name="T3" fmla="*/ 0 h 59"/>
                  <a:gd name="T4" fmla="*/ 56 w 56"/>
                  <a:gd name="T5" fmla="*/ 0 h 59"/>
                  <a:gd name="T6" fmla="*/ 56 w 56"/>
                  <a:gd name="T7" fmla="*/ 45 h 59"/>
                  <a:gd name="T8" fmla="*/ 42 w 56"/>
                  <a:gd name="T9" fmla="*/ 59 h 59"/>
                  <a:gd name="T10" fmla="*/ 0 w 56"/>
                  <a:gd name="T11" fmla="*/ 59 h 59"/>
                  <a:gd name="T12" fmla="*/ 0 w 56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5"/>
                    </a:lnTo>
                    <a:lnTo>
                      <a:pt x="42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1" name="Freeform 1797"/>
              <p:cNvSpPr>
                <a:spLocks/>
              </p:cNvSpPr>
              <p:nvPr/>
            </p:nvSpPr>
            <p:spPr bwMode="auto">
              <a:xfrm>
                <a:off x="4428" y="296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2" name="Line 1798"/>
              <p:cNvSpPr>
                <a:spLocks noChangeShapeType="1"/>
              </p:cNvSpPr>
              <p:nvPr/>
            </p:nvSpPr>
            <p:spPr bwMode="auto">
              <a:xfrm>
                <a:off x="4470" y="2978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3" name="Line 1799"/>
              <p:cNvSpPr>
                <a:spLocks noChangeShapeType="1"/>
              </p:cNvSpPr>
              <p:nvPr/>
            </p:nvSpPr>
            <p:spPr bwMode="auto">
              <a:xfrm>
                <a:off x="4428" y="300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4" name="Line 1800"/>
              <p:cNvSpPr>
                <a:spLocks noChangeShapeType="1"/>
              </p:cNvSpPr>
              <p:nvPr/>
            </p:nvSpPr>
            <p:spPr bwMode="auto">
              <a:xfrm>
                <a:off x="4428" y="299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5" name="Line 1801"/>
              <p:cNvSpPr>
                <a:spLocks noChangeShapeType="1"/>
              </p:cNvSpPr>
              <p:nvPr/>
            </p:nvSpPr>
            <p:spPr bwMode="auto">
              <a:xfrm flipV="1">
                <a:off x="4470" y="2973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6" name="Line 1802"/>
              <p:cNvSpPr>
                <a:spLocks noChangeShapeType="1"/>
              </p:cNvSpPr>
              <p:nvPr/>
            </p:nvSpPr>
            <p:spPr bwMode="auto">
              <a:xfrm flipV="1">
                <a:off x="4470" y="2987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7" name="Rectangle 1803"/>
              <p:cNvSpPr>
                <a:spLocks noChangeArrowheads="1"/>
              </p:cNvSpPr>
              <p:nvPr/>
            </p:nvSpPr>
            <p:spPr bwMode="auto">
              <a:xfrm>
                <a:off x="4467" y="2978"/>
                <a:ext cx="41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8" name="Freeform 1804"/>
              <p:cNvSpPr>
                <a:spLocks/>
              </p:cNvSpPr>
              <p:nvPr/>
            </p:nvSpPr>
            <p:spPr bwMode="auto">
              <a:xfrm>
                <a:off x="4508" y="2964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9" name="Freeform 1805"/>
              <p:cNvSpPr>
                <a:spLocks/>
              </p:cNvSpPr>
              <p:nvPr/>
            </p:nvSpPr>
            <p:spPr bwMode="auto">
              <a:xfrm>
                <a:off x="4467" y="296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0" name="Freeform 1806"/>
              <p:cNvSpPr>
                <a:spLocks/>
              </p:cNvSpPr>
              <p:nvPr/>
            </p:nvSpPr>
            <p:spPr bwMode="auto">
              <a:xfrm>
                <a:off x="4467" y="2964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1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1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1" name="Freeform 1807"/>
              <p:cNvSpPr>
                <a:spLocks/>
              </p:cNvSpPr>
              <p:nvPr/>
            </p:nvSpPr>
            <p:spPr bwMode="auto">
              <a:xfrm>
                <a:off x="4467" y="296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2" name="Line 1808"/>
              <p:cNvSpPr>
                <a:spLocks noChangeShapeType="1"/>
              </p:cNvSpPr>
              <p:nvPr/>
            </p:nvSpPr>
            <p:spPr bwMode="auto">
              <a:xfrm>
                <a:off x="4508" y="2978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3" name="Line 1809"/>
              <p:cNvSpPr>
                <a:spLocks noChangeShapeType="1"/>
              </p:cNvSpPr>
              <p:nvPr/>
            </p:nvSpPr>
            <p:spPr bwMode="auto">
              <a:xfrm>
                <a:off x="4467" y="300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4" name="Line 1810"/>
              <p:cNvSpPr>
                <a:spLocks noChangeShapeType="1"/>
              </p:cNvSpPr>
              <p:nvPr/>
            </p:nvSpPr>
            <p:spPr bwMode="auto">
              <a:xfrm>
                <a:off x="4467" y="299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5" name="Line 1811"/>
              <p:cNvSpPr>
                <a:spLocks noChangeShapeType="1"/>
              </p:cNvSpPr>
              <p:nvPr/>
            </p:nvSpPr>
            <p:spPr bwMode="auto">
              <a:xfrm flipV="1">
                <a:off x="4508" y="2984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6" name="Line 1812"/>
              <p:cNvSpPr>
                <a:spLocks noChangeShapeType="1"/>
              </p:cNvSpPr>
              <p:nvPr/>
            </p:nvSpPr>
            <p:spPr bwMode="auto">
              <a:xfrm flipV="1">
                <a:off x="4508" y="2998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4" name="Group 2014"/>
            <p:cNvGrpSpPr>
              <a:grpSpLocks/>
            </p:cNvGrpSpPr>
            <p:nvPr/>
          </p:nvGrpSpPr>
          <p:grpSpPr bwMode="auto">
            <a:xfrm>
              <a:off x="2646551" y="5867641"/>
              <a:ext cx="281815" cy="551224"/>
              <a:chOff x="4320" y="2792"/>
              <a:chExt cx="159" cy="311"/>
            </a:xfrm>
          </p:grpSpPr>
          <p:sp>
            <p:nvSpPr>
              <p:cNvPr id="1547" name="Rectangle 1814"/>
              <p:cNvSpPr>
                <a:spLocks noChangeArrowheads="1"/>
              </p:cNvSpPr>
              <p:nvPr/>
            </p:nvSpPr>
            <p:spPr bwMode="auto">
              <a:xfrm>
                <a:off x="4367" y="2930"/>
                <a:ext cx="48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8" name="Freeform 1815"/>
              <p:cNvSpPr>
                <a:spLocks/>
              </p:cNvSpPr>
              <p:nvPr/>
            </p:nvSpPr>
            <p:spPr bwMode="auto">
              <a:xfrm>
                <a:off x="4415" y="2914"/>
                <a:ext cx="16" cy="142"/>
              </a:xfrm>
              <a:custGeom>
                <a:avLst/>
                <a:gdLst>
                  <a:gd name="T0" fmla="*/ 0 w 16"/>
                  <a:gd name="T1" fmla="*/ 16 h 142"/>
                  <a:gd name="T2" fmla="*/ 16 w 16"/>
                  <a:gd name="T3" fmla="*/ 0 h 142"/>
                  <a:gd name="T4" fmla="*/ 16 w 16"/>
                  <a:gd name="T5" fmla="*/ 126 h 142"/>
                  <a:gd name="T6" fmla="*/ 0 w 16"/>
                  <a:gd name="T7" fmla="*/ 142 h 142"/>
                  <a:gd name="T8" fmla="*/ 0 w 16"/>
                  <a:gd name="T9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2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6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9" name="Freeform 1816"/>
              <p:cNvSpPr>
                <a:spLocks/>
              </p:cNvSpPr>
              <p:nvPr/>
            </p:nvSpPr>
            <p:spPr bwMode="auto">
              <a:xfrm>
                <a:off x="4367" y="2914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0" name="Freeform 1817"/>
              <p:cNvSpPr>
                <a:spLocks/>
              </p:cNvSpPr>
              <p:nvPr/>
            </p:nvSpPr>
            <p:spPr bwMode="auto">
              <a:xfrm>
                <a:off x="4367" y="2914"/>
                <a:ext cx="64" cy="142"/>
              </a:xfrm>
              <a:custGeom>
                <a:avLst/>
                <a:gdLst>
                  <a:gd name="T0" fmla="*/ 0 w 64"/>
                  <a:gd name="T1" fmla="*/ 16 h 142"/>
                  <a:gd name="T2" fmla="*/ 16 w 64"/>
                  <a:gd name="T3" fmla="*/ 0 h 142"/>
                  <a:gd name="T4" fmla="*/ 64 w 64"/>
                  <a:gd name="T5" fmla="*/ 0 h 142"/>
                  <a:gd name="T6" fmla="*/ 64 w 64"/>
                  <a:gd name="T7" fmla="*/ 126 h 142"/>
                  <a:gd name="T8" fmla="*/ 48 w 64"/>
                  <a:gd name="T9" fmla="*/ 142 h 142"/>
                  <a:gd name="T10" fmla="*/ 0 w 64"/>
                  <a:gd name="T11" fmla="*/ 142 h 142"/>
                  <a:gd name="T12" fmla="*/ 0 w 64"/>
                  <a:gd name="T13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2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6"/>
                    </a:lnTo>
                    <a:lnTo>
                      <a:pt x="48" y="142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1" name="Freeform 1818"/>
              <p:cNvSpPr>
                <a:spLocks/>
              </p:cNvSpPr>
              <p:nvPr/>
            </p:nvSpPr>
            <p:spPr bwMode="auto">
              <a:xfrm>
                <a:off x="4367" y="2914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2" name="Line 1819"/>
              <p:cNvSpPr>
                <a:spLocks noChangeShapeType="1"/>
              </p:cNvSpPr>
              <p:nvPr/>
            </p:nvSpPr>
            <p:spPr bwMode="auto">
              <a:xfrm>
                <a:off x="4415" y="2930"/>
                <a:ext cx="0" cy="12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3" name="Line 1820"/>
              <p:cNvSpPr>
                <a:spLocks noChangeShapeType="1"/>
              </p:cNvSpPr>
              <p:nvPr/>
            </p:nvSpPr>
            <p:spPr bwMode="auto">
              <a:xfrm>
                <a:off x="4367" y="303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4" name="Line 1821"/>
              <p:cNvSpPr>
                <a:spLocks noChangeShapeType="1"/>
              </p:cNvSpPr>
              <p:nvPr/>
            </p:nvSpPr>
            <p:spPr bwMode="auto">
              <a:xfrm>
                <a:off x="4367" y="302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5" name="Line 1822"/>
              <p:cNvSpPr>
                <a:spLocks noChangeShapeType="1"/>
              </p:cNvSpPr>
              <p:nvPr/>
            </p:nvSpPr>
            <p:spPr bwMode="auto">
              <a:xfrm>
                <a:off x="4367" y="3006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6" name="Line 1823"/>
              <p:cNvSpPr>
                <a:spLocks noChangeShapeType="1"/>
              </p:cNvSpPr>
              <p:nvPr/>
            </p:nvSpPr>
            <p:spPr bwMode="auto">
              <a:xfrm>
                <a:off x="4367" y="298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7" name="Line 1824"/>
              <p:cNvSpPr>
                <a:spLocks noChangeShapeType="1"/>
              </p:cNvSpPr>
              <p:nvPr/>
            </p:nvSpPr>
            <p:spPr bwMode="auto">
              <a:xfrm>
                <a:off x="4367" y="297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8" name="Line 1825"/>
              <p:cNvSpPr>
                <a:spLocks noChangeShapeType="1"/>
              </p:cNvSpPr>
              <p:nvPr/>
            </p:nvSpPr>
            <p:spPr bwMode="auto">
              <a:xfrm>
                <a:off x="4367" y="2956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9" name="Line 1826"/>
              <p:cNvSpPr>
                <a:spLocks noChangeShapeType="1"/>
              </p:cNvSpPr>
              <p:nvPr/>
            </p:nvSpPr>
            <p:spPr bwMode="auto">
              <a:xfrm flipV="1">
                <a:off x="4414" y="2931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0" name="Line 1827"/>
              <p:cNvSpPr>
                <a:spLocks noChangeShapeType="1"/>
              </p:cNvSpPr>
              <p:nvPr/>
            </p:nvSpPr>
            <p:spPr bwMode="auto">
              <a:xfrm flipV="1">
                <a:off x="4414" y="2948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1" name="Line 1828"/>
              <p:cNvSpPr>
                <a:spLocks noChangeShapeType="1"/>
              </p:cNvSpPr>
              <p:nvPr/>
            </p:nvSpPr>
            <p:spPr bwMode="auto">
              <a:xfrm flipV="1">
                <a:off x="4414" y="2964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2" name="Line 1829"/>
              <p:cNvSpPr>
                <a:spLocks noChangeShapeType="1"/>
              </p:cNvSpPr>
              <p:nvPr/>
            </p:nvSpPr>
            <p:spPr bwMode="auto">
              <a:xfrm flipV="1">
                <a:off x="4414" y="2981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3" name="Line 1830"/>
              <p:cNvSpPr>
                <a:spLocks noChangeShapeType="1"/>
              </p:cNvSpPr>
              <p:nvPr/>
            </p:nvSpPr>
            <p:spPr bwMode="auto">
              <a:xfrm flipV="1">
                <a:off x="4414" y="2998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4" name="Line 1831"/>
              <p:cNvSpPr>
                <a:spLocks noChangeShapeType="1"/>
              </p:cNvSpPr>
              <p:nvPr/>
            </p:nvSpPr>
            <p:spPr bwMode="auto">
              <a:xfrm flipV="1">
                <a:off x="4414" y="3014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5" name="Rectangle 1832"/>
              <p:cNvSpPr>
                <a:spLocks noChangeArrowheads="1"/>
              </p:cNvSpPr>
              <p:nvPr/>
            </p:nvSpPr>
            <p:spPr bwMode="auto">
              <a:xfrm>
                <a:off x="4414" y="2930"/>
                <a:ext cx="48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6" name="Freeform 1833"/>
              <p:cNvSpPr>
                <a:spLocks/>
              </p:cNvSpPr>
              <p:nvPr/>
            </p:nvSpPr>
            <p:spPr bwMode="auto">
              <a:xfrm>
                <a:off x="4462" y="2914"/>
                <a:ext cx="16" cy="142"/>
              </a:xfrm>
              <a:custGeom>
                <a:avLst/>
                <a:gdLst>
                  <a:gd name="T0" fmla="*/ 0 w 16"/>
                  <a:gd name="T1" fmla="*/ 16 h 142"/>
                  <a:gd name="T2" fmla="*/ 16 w 16"/>
                  <a:gd name="T3" fmla="*/ 0 h 142"/>
                  <a:gd name="T4" fmla="*/ 16 w 16"/>
                  <a:gd name="T5" fmla="*/ 126 h 142"/>
                  <a:gd name="T6" fmla="*/ 0 w 16"/>
                  <a:gd name="T7" fmla="*/ 142 h 142"/>
                  <a:gd name="T8" fmla="*/ 0 w 16"/>
                  <a:gd name="T9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2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6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7" name="Freeform 1834"/>
              <p:cNvSpPr>
                <a:spLocks/>
              </p:cNvSpPr>
              <p:nvPr/>
            </p:nvSpPr>
            <p:spPr bwMode="auto">
              <a:xfrm>
                <a:off x="4414" y="2914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8" name="Freeform 1835"/>
              <p:cNvSpPr>
                <a:spLocks/>
              </p:cNvSpPr>
              <p:nvPr/>
            </p:nvSpPr>
            <p:spPr bwMode="auto">
              <a:xfrm>
                <a:off x="4414" y="2914"/>
                <a:ext cx="64" cy="142"/>
              </a:xfrm>
              <a:custGeom>
                <a:avLst/>
                <a:gdLst>
                  <a:gd name="T0" fmla="*/ 0 w 64"/>
                  <a:gd name="T1" fmla="*/ 16 h 142"/>
                  <a:gd name="T2" fmla="*/ 16 w 64"/>
                  <a:gd name="T3" fmla="*/ 0 h 142"/>
                  <a:gd name="T4" fmla="*/ 64 w 64"/>
                  <a:gd name="T5" fmla="*/ 0 h 142"/>
                  <a:gd name="T6" fmla="*/ 64 w 64"/>
                  <a:gd name="T7" fmla="*/ 126 h 142"/>
                  <a:gd name="T8" fmla="*/ 48 w 64"/>
                  <a:gd name="T9" fmla="*/ 142 h 142"/>
                  <a:gd name="T10" fmla="*/ 0 w 64"/>
                  <a:gd name="T11" fmla="*/ 142 h 142"/>
                  <a:gd name="T12" fmla="*/ 0 w 64"/>
                  <a:gd name="T13" fmla="*/ 1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2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6"/>
                    </a:lnTo>
                    <a:lnTo>
                      <a:pt x="48" y="142"/>
                    </a:lnTo>
                    <a:lnTo>
                      <a:pt x="0" y="142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9" name="Freeform 1836"/>
              <p:cNvSpPr>
                <a:spLocks/>
              </p:cNvSpPr>
              <p:nvPr/>
            </p:nvSpPr>
            <p:spPr bwMode="auto">
              <a:xfrm>
                <a:off x="4414" y="2914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0" name="Line 1837"/>
              <p:cNvSpPr>
                <a:spLocks noChangeShapeType="1"/>
              </p:cNvSpPr>
              <p:nvPr/>
            </p:nvSpPr>
            <p:spPr bwMode="auto">
              <a:xfrm>
                <a:off x="4462" y="2930"/>
                <a:ext cx="0" cy="12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1" name="Line 1838"/>
              <p:cNvSpPr>
                <a:spLocks noChangeShapeType="1"/>
              </p:cNvSpPr>
              <p:nvPr/>
            </p:nvSpPr>
            <p:spPr bwMode="auto">
              <a:xfrm>
                <a:off x="4414" y="303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2" name="Line 1839"/>
              <p:cNvSpPr>
                <a:spLocks noChangeShapeType="1"/>
              </p:cNvSpPr>
              <p:nvPr/>
            </p:nvSpPr>
            <p:spPr bwMode="auto">
              <a:xfrm>
                <a:off x="4414" y="302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3" name="Line 1840"/>
              <p:cNvSpPr>
                <a:spLocks noChangeShapeType="1"/>
              </p:cNvSpPr>
              <p:nvPr/>
            </p:nvSpPr>
            <p:spPr bwMode="auto">
              <a:xfrm>
                <a:off x="4414" y="3006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4" name="Line 1841"/>
              <p:cNvSpPr>
                <a:spLocks noChangeShapeType="1"/>
              </p:cNvSpPr>
              <p:nvPr/>
            </p:nvSpPr>
            <p:spPr bwMode="auto">
              <a:xfrm>
                <a:off x="4414" y="298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5" name="Line 1842"/>
              <p:cNvSpPr>
                <a:spLocks noChangeShapeType="1"/>
              </p:cNvSpPr>
              <p:nvPr/>
            </p:nvSpPr>
            <p:spPr bwMode="auto">
              <a:xfrm>
                <a:off x="4414" y="2973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6" name="Line 1843"/>
              <p:cNvSpPr>
                <a:spLocks noChangeShapeType="1"/>
              </p:cNvSpPr>
              <p:nvPr/>
            </p:nvSpPr>
            <p:spPr bwMode="auto">
              <a:xfrm>
                <a:off x="4414" y="2956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7" name="Line 1844"/>
              <p:cNvSpPr>
                <a:spLocks noChangeShapeType="1"/>
              </p:cNvSpPr>
              <p:nvPr/>
            </p:nvSpPr>
            <p:spPr bwMode="auto">
              <a:xfrm flipV="1">
                <a:off x="4464" y="2945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8" name="Line 1845"/>
              <p:cNvSpPr>
                <a:spLocks noChangeShapeType="1"/>
              </p:cNvSpPr>
              <p:nvPr/>
            </p:nvSpPr>
            <p:spPr bwMode="auto">
              <a:xfrm flipV="1">
                <a:off x="4464" y="2959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9" name="Line 1846"/>
              <p:cNvSpPr>
                <a:spLocks noChangeShapeType="1"/>
              </p:cNvSpPr>
              <p:nvPr/>
            </p:nvSpPr>
            <p:spPr bwMode="auto">
              <a:xfrm flipV="1">
                <a:off x="4464" y="2975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0" name="Line 1847"/>
              <p:cNvSpPr>
                <a:spLocks noChangeShapeType="1"/>
              </p:cNvSpPr>
              <p:nvPr/>
            </p:nvSpPr>
            <p:spPr bwMode="auto">
              <a:xfrm flipV="1">
                <a:off x="4464" y="2992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1" name="Line 1848"/>
              <p:cNvSpPr>
                <a:spLocks noChangeShapeType="1"/>
              </p:cNvSpPr>
              <p:nvPr/>
            </p:nvSpPr>
            <p:spPr bwMode="auto">
              <a:xfrm flipV="1">
                <a:off x="4464" y="3009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2" name="Line 1849"/>
              <p:cNvSpPr>
                <a:spLocks noChangeShapeType="1"/>
              </p:cNvSpPr>
              <p:nvPr/>
            </p:nvSpPr>
            <p:spPr bwMode="auto">
              <a:xfrm flipV="1">
                <a:off x="4464" y="3025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3" name="Rectangle 1850"/>
              <p:cNvSpPr>
                <a:spLocks noChangeArrowheads="1"/>
              </p:cNvSpPr>
              <p:nvPr/>
            </p:nvSpPr>
            <p:spPr bwMode="auto">
              <a:xfrm>
                <a:off x="4353" y="2942"/>
                <a:ext cx="48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4" name="Freeform 1851"/>
              <p:cNvSpPr>
                <a:spLocks/>
              </p:cNvSpPr>
              <p:nvPr/>
            </p:nvSpPr>
            <p:spPr bwMode="auto">
              <a:xfrm>
                <a:off x="4401" y="2925"/>
                <a:ext cx="16" cy="142"/>
              </a:xfrm>
              <a:custGeom>
                <a:avLst/>
                <a:gdLst>
                  <a:gd name="T0" fmla="*/ 0 w 16"/>
                  <a:gd name="T1" fmla="*/ 17 h 142"/>
                  <a:gd name="T2" fmla="*/ 16 w 16"/>
                  <a:gd name="T3" fmla="*/ 0 h 142"/>
                  <a:gd name="T4" fmla="*/ 16 w 16"/>
                  <a:gd name="T5" fmla="*/ 126 h 142"/>
                  <a:gd name="T6" fmla="*/ 0 w 16"/>
                  <a:gd name="T7" fmla="*/ 142 h 142"/>
                  <a:gd name="T8" fmla="*/ 0 w 16"/>
                  <a:gd name="T9" fmla="*/ 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2">
                    <a:moveTo>
                      <a:pt x="0" y="17"/>
                    </a:moveTo>
                    <a:lnTo>
                      <a:pt x="16" y="0"/>
                    </a:lnTo>
                    <a:lnTo>
                      <a:pt x="16" y="126"/>
                    </a:lnTo>
                    <a:lnTo>
                      <a:pt x="0" y="14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5" name="Freeform 1852"/>
              <p:cNvSpPr>
                <a:spLocks/>
              </p:cNvSpPr>
              <p:nvPr/>
            </p:nvSpPr>
            <p:spPr bwMode="auto">
              <a:xfrm>
                <a:off x="4353" y="2925"/>
                <a:ext cx="64" cy="17"/>
              </a:xfrm>
              <a:custGeom>
                <a:avLst/>
                <a:gdLst>
                  <a:gd name="T0" fmla="*/ 0 w 64"/>
                  <a:gd name="T1" fmla="*/ 17 h 17"/>
                  <a:gd name="T2" fmla="*/ 16 w 64"/>
                  <a:gd name="T3" fmla="*/ 0 h 17"/>
                  <a:gd name="T4" fmla="*/ 64 w 64"/>
                  <a:gd name="T5" fmla="*/ 0 h 17"/>
                  <a:gd name="T6" fmla="*/ 48 w 64"/>
                  <a:gd name="T7" fmla="*/ 17 h 17"/>
                  <a:gd name="T8" fmla="*/ 0 w 6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7">
                    <a:moveTo>
                      <a:pt x="0" y="17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6" name="Freeform 1853"/>
              <p:cNvSpPr>
                <a:spLocks/>
              </p:cNvSpPr>
              <p:nvPr/>
            </p:nvSpPr>
            <p:spPr bwMode="auto">
              <a:xfrm>
                <a:off x="4353" y="2925"/>
                <a:ext cx="64" cy="142"/>
              </a:xfrm>
              <a:custGeom>
                <a:avLst/>
                <a:gdLst>
                  <a:gd name="T0" fmla="*/ 0 w 64"/>
                  <a:gd name="T1" fmla="*/ 17 h 142"/>
                  <a:gd name="T2" fmla="*/ 16 w 64"/>
                  <a:gd name="T3" fmla="*/ 0 h 142"/>
                  <a:gd name="T4" fmla="*/ 64 w 64"/>
                  <a:gd name="T5" fmla="*/ 0 h 142"/>
                  <a:gd name="T6" fmla="*/ 64 w 64"/>
                  <a:gd name="T7" fmla="*/ 126 h 142"/>
                  <a:gd name="T8" fmla="*/ 48 w 64"/>
                  <a:gd name="T9" fmla="*/ 142 h 142"/>
                  <a:gd name="T10" fmla="*/ 0 w 64"/>
                  <a:gd name="T11" fmla="*/ 142 h 142"/>
                  <a:gd name="T12" fmla="*/ 0 w 64"/>
                  <a:gd name="T13" fmla="*/ 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2">
                    <a:moveTo>
                      <a:pt x="0" y="17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6"/>
                    </a:lnTo>
                    <a:lnTo>
                      <a:pt x="48" y="142"/>
                    </a:lnTo>
                    <a:lnTo>
                      <a:pt x="0" y="142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7" name="Freeform 1854"/>
              <p:cNvSpPr>
                <a:spLocks/>
              </p:cNvSpPr>
              <p:nvPr/>
            </p:nvSpPr>
            <p:spPr bwMode="auto">
              <a:xfrm>
                <a:off x="4353" y="2925"/>
                <a:ext cx="64" cy="17"/>
              </a:xfrm>
              <a:custGeom>
                <a:avLst/>
                <a:gdLst>
                  <a:gd name="T0" fmla="*/ 0 w 64"/>
                  <a:gd name="T1" fmla="*/ 17 h 17"/>
                  <a:gd name="T2" fmla="*/ 48 w 64"/>
                  <a:gd name="T3" fmla="*/ 17 h 17"/>
                  <a:gd name="T4" fmla="*/ 64 w 6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17"/>
                    </a:moveTo>
                    <a:lnTo>
                      <a:pt x="48" y="17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8" name="Line 1855"/>
              <p:cNvSpPr>
                <a:spLocks noChangeShapeType="1"/>
              </p:cNvSpPr>
              <p:nvPr/>
            </p:nvSpPr>
            <p:spPr bwMode="auto">
              <a:xfrm>
                <a:off x="4401" y="2942"/>
                <a:ext cx="0" cy="12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9" name="Line 1856"/>
              <p:cNvSpPr>
                <a:spLocks noChangeShapeType="1"/>
              </p:cNvSpPr>
              <p:nvPr/>
            </p:nvSpPr>
            <p:spPr bwMode="auto">
              <a:xfrm>
                <a:off x="4353" y="3048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0" name="Line 1857"/>
              <p:cNvSpPr>
                <a:spLocks noChangeShapeType="1"/>
              </p:cNvSpPr>
              <p:nvPr/>
            </p:nvSpPr>
            <p:spPr bwMode="auto">
              <a:xfrm>
                <a:off x="4353" y="303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1" name="Line 1858"/>
              <p:cNvSpPr>
                <a:spLocks noChangeShapeType="1"/>
              </p:cNvSpPr>
              <p:nvPr/>
            </p:nvSpPr>
            <p:spPr bwMode="auto">
              <a:xfrm>
                <a:off x="4353" y="301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2" name="Line 1859"/>
              <p:cNvSpPr>
                <a:spLocks noChangeShapeType="1"/>
              </p:cNvSpPr>
              <p:nvPr/>
            </p:nvSpPr>
            <p:spPr bwMode="auto">
              <a:xfrm>
                <a:off x="4353" y="300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3" name="Line 1860"/>
              <p:cNvSpPr>
                <a:spLocks noChangeShapeType="1"/>
              </p:cNvSpPr>
              <p:nvPr/>
            </p:nvSpPr>
            <p:spPr bwMode="auto">
              <a:xfrm>
                <a:off x="4353" y="298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4" name="Line 1861"/>
              <p:cNvSpPr>
                <a:spLocks noChangeShapeType="1"/>
              </p:cNvSpPr>
              <p:nvPr/>
            </p:nvSpPr>
            <p:spPr bwMode="auto">
              <a:xfrm>
                <a:off x="4353" y="296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5" name="Line 1862"/>
              <p:cNvSpPr>
                <a:spLocks noChangeShapeType="1"/>
              </p:cNvSpPr>
              <p:nvPr/>
            </p:nvSpPr>
            <p:spPr bwMode="auto">
              <a:xfrm flipV="1">
                <a:off x="4400" y="2942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6" name="Line 1863"/>
              <p:cNvSpPr>
                <a:spLocks noChangeShapeType="1"/>
              </p:cNvSpPr>
              <p:nvPr/>
            </p:nvSpPr>
            <p:spPr bwMode="auto">
              <a:xfrm flipV="1">
                <a:off x="4400" y="2959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7" name="Line 1864"/>
              <p:cNvSpPr>
                <a:spLocks noChangeShapeType="1"/>
              </p:cNvSpPr>
              <p:nvPr/>
            </p:nvSpPr>
            <p:spPr bwMode="auto">
              <a:xfrm flipV="1">
                <a:off x="4400" y="2975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8" name="Line 1865"/>
              <p:cNvSpPr>
                <a:spLocks noChangeShapeType="1"/>
              </p:cNvSpPr>
              <p:nvPr/>
            </p:nvSpPr>
            <p:spPr bwMode="auto">
              <a:xfrm flipV="1">
                <a:off x="4400" y="2992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9" name="Line 1866"/>
              <p:cNvSpPr>
                <a:spLocks noChangeShapeType="1"/>
              </p:cNvSpPr>
              <p:nvPr/>
            </p:nvSpPr>
            <p:spPr bwMode="auto">
              <a:xfrm flipV="1">
                <a:off x="4400" y="3009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0" name="Line 1867"/>
              <p:cNvSpPr>
                <a:spLocks noChangeShapeType="1"/>
              </p:cNvSpPr>
              <p:nvPr/>
            </p:nvSpPr>
            <p:spPr bwMode="auto">
              <a:xfrm flipV="1">
                <a:off x="4400" y="3025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1" name="Rectangle 1868"/>
              <p:cNvSpPr>
                <a:spLocks noChangeArrowheads="1"/>
              </p:cNvSpPr>
              <p:nvPr/>
            </p:nvSpPr>
            <p:spPr bwMode="auto">
              <a:xfrm>
                <a:off x="4400" y="2942"/>
                <a:ext cx="48" cy="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2" name="Freeform 1869"/>
              <p:cNvSpPr>
                <a:spLocks/>
              </p:cNvSpPr>
              <p:nvPr/>
            </p:nvSpPr>
            <p:spPr bwMode="auto">
              <a:xfrm>
                <a:off x="4448" y="2925"/>
                <a:ext cx="16" cy="142"/>
              </a:xfrm>
              <a:custGeom>
                <a:avLst/>
                <a:gdLst>
                  <a:gd name="T0" fmla="*/ 0 w 16"/>
                  <a:gd name="T1" fmla="*/ 17 h 142"/>
                  <a:gd name="T2" fmla="*/ 16 w 16"/>
                  <a:gd name="T3" fmla="*/ 0 h 142"/>
                  <a:gd name="T4" fmla="*/ 16 w 16"/>
                  <a:gd name="T5" fmla="*/ 126 h 142"/>
                  <a:gd name="T6" fmla="*/ 0 w 16"/>
                  <a:gd name="T7" fmla="*/ 142 h 142"/>
                  <a:gd name="T8" fmla="*/ 0 w 16"/>
                  <a:gd name="T9" fmla="*/ 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2">
                    <a:moveTo>
                      <a:pt x="0" y="17"/>
                    </a:moveTo>
                    <a:lnTo>
                      <a:pt x="16" y="0"/>
                    </a:lnTo>
                    <a:lnTo>
                      <a:pt x="16" y="126"/>
                    </a:lnTo>
                    <a:lnTo>
                      <a:pt x="0" y="14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3" name="Freeform 1870"/>
              <p:cNvSpPr>
                <a:spLocks/>
              </p:cNvSpPr>
              <p:nvPr/>
            </p:nvSpPr>
            <p:spPr bwMode="auto">
              <a:xfrm>
                <a:off x="4400" y="2925"/>
                <a:ext cx="64" cy="17"/>
              </a:xfrm>
              <a:custGeom>
                <a:avLst/>
                <a:gdLst>
                  <a:gd name="T0" fmla="*/ 0 w 64"/>
                  <a:gd name="T1" fmla="*/ 17 h 17"/>
                  <a:gd name="T2" fmla="*/ 16 w 64"/>
                  <a:gd name="T3" fmla="*/ 0 h 17"/>
                  <a:gd name="T4" fmla="*/ 64 w 64"/>
                  <a:gd name="T5" fmla="*/ 0 h 17"/>
                  <a:gd name="T6" fmla="*/ 48 w 64"/>
                  <a:gd name="T7" fmla="*/ 17 h 17"/>
                  <a:gd name="T8" fmla="*/ 0 w 6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7">
                    <a:moveTo>
                      <a:pt x="0" y="17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4" name="Freeform 1871"/>
              <p:cNvSpPr>
                <a:spLocks/>
              </p:cNvSpPr>
              <p:nvPr/>
            </p:nvSpPr>
            <p:spPr bwMode="auto">
              <a:xfrm>
                <a:off x="4400" y="2925"/>
                <a:ext cx="64" cy="142"/>
              </a:xfrm>
              <a:custGeom>
                <a:avLst/>
                <a:gdLst>
                  <a:gd name="T0" fmla="*/ 0 w 64"/>
                  <a:gd name="T1" fmla="*/ 17 h 142"/>
                  <a:gd name="T2" fmla="*/ 16 w 64"/>
                  <a:gd name="T3" fmla="*/ 0 h 142"/>
                  <a:gd name="T4" fmla="*/ 64 w 64"/>
                  <a:gd name="T5" fmla="*/ 0 h 142"/>
                  <a:gd name="T6" fmla="*/ 64 w 64"/>
                  <a:gd name="T7" fmla="*/ 126 h 142"/>
                  <a:gd name="T8" fmla="*/ 48 w 64"/>
                  <a:gd name="T9" fmla="*/ 142 h 142"/>
                  <a:gd name="T10" fmla="*/ 0 w 64"/>
                  <a:gd name="T11" fmla="*/ 142 h 142"/>
                  <a:gd name="T12" fmla="*/ 0 w 64"/>
                  <a:gd name="T13" fmla="*/ 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42">
                    <a:moveTo>
                      <a:pt x="0" y="17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6"/>
                    </a:lnTo>
                    <a:lnTo>
                      <a:pt x="48" y="142"/>
                    </a:lnTo>
                    <a:lnTo>
                      <a:pt x="0" y="142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5" name="Freeform 1872"/>
              <p:cNvSpPr>
                <a:spLocks/>
              </p:cNvSpPr>
              <p:nvPr/>
            </p:nvSpPr>
            <p:spPr bwMode="auto">
              <a:xfrm>
                <a:off x="4400" y="2925"/>
                <a:ext cx="64" cy="17"/>
              </a:xfrm>
              <a:custGeom>
                <a:avLst/>
                <a:gdLst>
                  <a:gd name="T0" fmla="*/ 0 w 64"/>
                  <a:gd name="T1" fmla="*/ 17 h 17"/>
                  <a:gd name="T2" fmla="*/ 48 w 64"/>
                  <a:gd name="T3" fmla="*/ 17 h 17"/>
                  <a:gd name="T4" fmla="*/ 64 w 64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7">
                    <a:moveTo>
                      <a:pt x="0" y="17"/>
                    </a:moveTo>
                    <a:lnTo>
                      <a:pt x="48" y="17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6" name="Line 1873"/>
              <p:cNvSpPr>
                <a:spLocks noChangeShapeType="1"/>
              </p:cNvSpPr>
              <p:nvPr/>
            </p:nvSpPr>
            <p:spPr bwMode="auto">
              <a:xfrm>
                <a:off x="4448" y="2942"/>
                <a:ext cx="0" cy="12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7" name="Line 1874"/>
              <p:cNvSpPr>
                <a:spLocks noChangeShapeType="1"/>
              </p:cNvSpPr>
              <p:nvPr/>
            </p:nvSpPr>
            <p:spPr bwMode="auto">
              <a:xfrm>
                <a:off x="4400" y="3048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8" name="Line 1875"/>
              <p:cNvSpPr>
                <a:spLocks noChangeShapeType="1"/>
              </p:cNvSpPr>
              <p:nvPr/>
            </p:nvSpPr>
            <p:spPr bwMode="auto">
              <a:xfrm>
                <a:off x="4400" y="303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9" name="Line 1876"/>
              <p:cNvSpPr>
                <a:spLocks noChangeShapeType="1"/>
              </p:cNvSpPr>
              <p:nvPr/>
            </p:nvSpPr>
            <p:spPr bwMode="auto">
              <a:xfrm>
                <a:off x="4400" y="301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0" name="Line 1877"/>
              <p:cNvSpPr>
                <a:spLocks noChangeShapeType="1"/>
              </p:cNvSpPr>
              <p:nvPr/>
            </p:nvSpPr>
            <p:spPr bwMode="auto">
              <a:xfrm>
                <a:off x="4400" y="3000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1" name="Line 1878"/>
              <p:cNvSpPr>
                <a:spLocks noChangeShapeType="1"/>
              </p:cNvSpPr>
              <p:nvPr/>
            </p:nvSpPr>
            <p:spPr bwMode="auto">
              <a:xfrm>
                <a:off x="4400" y="298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2" name="Line 1879"/>
              <p:cNvSpPr>
                <a:spLocks noChangeShapeType="1"/>
              </p:cNvSpPr>
              <p:nvPr/>
            </p:nvSpPr>
            <p:spPr bwMode="auto">
              <a:xfrm>
                <a:off x="4400" y="296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3" name="Line 1880"/>
              <p:cNvSpPr>
                <a:spLocks noChangeShapeType="1"/>
              </p:cNvSpPr>
              <p:nvPr/>
            </p:nvSpPr>
            <p:spPr bwMode="auto">
              <a:xfrm flipV="1">
                <a:off x="4450" y="2956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4" name="Line 1881"/>
              <p:cNvSpPr>
                <a:spLocks noChangeShapeType="1"/>
              </p:cNvSpPr>
              <p:nvPr/>
            </p:nvSpPr>
            <p:spPr bwMode="auto">
              <a:xfrm flipV="1">
                <a:off x="4450" y="2970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5" name="Line 1882"/>
              <p:cNvSpPr>
                <a:spLocks noChangeShapeType="1"/>
              </p:cNvSpPr>
              <p:nvPr/>
            </p:nvSpPr>
            <p:spPr bwMode="auto">
              <a:xfrm flipV="1">
                <a:off x="4450" y="2987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6" name="Line 1883"/>
              <p:cNvSpPr>
                <a:spLocks noChangeShapeType="1"/>
              </p:cNvSpPr>
              <p:nvPr/>
            </p:nvSpPr>
            <p:spPr bwMode="auto">
              <a:xfrm flipV="1">
                <a:off x="4450" y="3003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7" name="Line 1884"/>
              <p:cNvSpPr>
                <a:spLocks noChangeShapeType="1"/>
              </p:cNvSpPr>
              <p:nvPr/>
            </p:nvSpPr>
            <p:spPr bwMode="auto">
              <a:xfrm flipV="1">
                <a:off x="4450" y="3020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8" name="Line 1885"/>
              <p:cNvSpPr>
                <a:spLocks noChangeShapeType="1"/>
              </p:cNvSpPr>
              <p:nvPr/>
            </p:nvSpPr>
            <p:spPr bwMode="auto">
              <a:xfrm flipV="1">
                <a:off x="4450" y="3037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9" name="Rectangle 1886"/>
              <p:cNvSpPr>
                <a:spLocks noChangeArrowheads="1"/>
              </p:cNvSpPr>
              <p:nvPr/>
            </p:nvSpPr>
            <p:spPr bwMode="auto">
              <a:xfrm>
                <a:off x="4367" y="2808"/>
                <a:ext cx="48" cy="1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0" name="Freeform 1887"/>
              <p:cNvSpPr>
                <a:spLocks/>
              </p:cNvSpPr>
              <p:nvPr/>
            </p:nvSpPr>
            <p:spPr bwMode="auto">
              <a:xfrm>
                <a:off x="4415" y="2792"/>
                <a:ext cx="16" cy="139"/>
              </a:xfrm>
              <a:custGeom>
                <a:avLst/>
                <a:gdLst>
                  <a:gd name="T0" fmla="*/ 0 w 16"/>
                  <a:gd name="T1" fmla="*/ 16 h 139"/>
                  <a:gd name="T2" fmla="*/ 16 w 16"/>
                  <a:gd name="T3" fmla="*/ 0 h 139"/>
                  <a:gd name="T4" fmla="*/ 16 w 16"/>
                  <a:gd name="T5" fmla="*/ 123 h 139"/>
                  <a:gd name="T6" fmla="*/ 0 w 16"/>
                  <a:gd name="T7" fmla="*/ 139 h 139"/>
                  <a:gd name="T8" fmla="*/ 0 w 16"/>
                  <a:gd name="T9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9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3"/>
                    </a:lnTo>
                    <a:lnTo>
                      <a:pt x="0" y="13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1" name="Freeform 1888"/>
              <p:cNvSpPr>
                <a:spLocks/>
              </p:cNvSpPr>
              <p:nvPr/>
            </p:nvSpPr>
            <p:spPr bwMode="auto">
              <a:xfrm>
                <a:off x="4367" y="2792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2" name="Freeform 1889"/>
              <p:cNvSpPr>
                <a:spLocks/>
              </p:cNvSpPr>
              <p:nvPr/>
            </p:nvSpPr>
            <p:spPr bwMode="auto">
              <a:xfrm>
                <a:off x="4367" y="2792"/>
                <a:ext cx="64" cy="139"/>
              </a:xfrm>
              <a:custGeom>
                <a:avLst/>
                <a:gdLst>
                  <a:gd name="T0" fmla="*/ 0 w 64"/>
                  <a:gd name="T1" fmla="*/ 16 h 139"/>
                  <a:gd name="T2" fmla="*/ 16 w 64"/>
                  <a:gd name="T3" fmla="*/ 0 h 139"/>
                  <a:gd name="T4" fmla="*/ 64 w 64"/>
                  <a:gd name="T5" fmla="*/ 0 h 139"/>
                  <a:gd name="T6" fmla="*/ 64 w 64"/>
                  <a:gd name="T7" fmla="*/ 123 h 139"/>
                  <a:gd name="T8" fmla="*/ 48 w 64"/>
                  <a:gd name="T9" fmla="*/ 139 h 139"/>
                  <a:gd name="T10" fmla="*/ 0 w 64"/>
                  <a:gd name="T11" fmla="*/ 139 h 139"/>
                  <a:gd name="T12" fmla="*/ 0 w 64"/>
                  <a:gd name="T13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9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3"/>
                    </a:lnTo>
                    <a:lnTo>
                      <a:pt x="48" y="139"/>
                    </a:lnTo>
                    <a:lnTo>
                      <a:pt x="0" y="139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3" name="Freeform 1890"/>
              <p:cNvSpPr>
                <a:spLocks/>
              </p:cNvSpPr>
              <p:nvPr/>
            </p:nvSpPr>
            <p:spPr bwMode="auto">
              <a:xfrm>
                <a:off x="4367" y="2792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4" name="Line 1891"/>
              <p:cNvSpPr>
                <a:spLocks noChangeShapeType="1"/>
              </p:cNvSpPr>
              <p:nvPr/>
            </p:nvSpPr>
            <p:spPr bwMode="auto">
              <a:xfrm>
                <a:off x="4415" y="2808"/>
                <a:ext cx="0" cy="1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5" name="Line 1892"/>
              <p:cNvSpPr>
                <a:spLocks noChangeShapeType="1"/>
              </p:cNvSpPr>
              <p:nvPr/>
            </p:nvSpPr>
            <p:spPr bwMode="auto">
              <a:xfrm>
                <a:off x="4367" y="291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6" name="Line 1893"/>
              <p:cNvSpPr>
                <a:spLocks noChangeShapeType="1"/>
              </p:cNvSpPr>
              <p:nvPr/>
            </p:nvSpPr>
            <p:spPr bwMode="auto">
              <a:xfrm>
                <a:off x="4367" y="2898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7" name="Line 1894"/>
              <p:cNvSpPr>
                <a:spLocks noChangeShapeType="1"/>
              </p:cNvSpPr>
              <p:nvPr/>
            </p:nvSpPr>
            <p:spPr bwMode="auto">
              <a:xfrm>
                <a:off x="4367" y="2881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8" name="Line 1895"/>
              <p:cNvSpPr>
                <a:spLocks noChangeShapeType="1"/>
              </p:cNvSpPr>
              <p:nvPr/>
            </p:nvSpPr>
            <p:spPr bwMode="auto">
              <a:xfrm>
                <a:off x="4367" y="286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9" name="Line 1896"/>
              <p:cNvSpPr>
                <a:spLocks noChangeShapeType="1"/>
              </p:cNvSpPr>
              <p:nvPr/>
            </p:nvSpPr>
            <p:spPr bwMode="auto">
              <a:xfrm>
                <a:off x="4367" y="284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0" name="Line 1897"/>
              <p:cNvSpPr>
                <a:spLocks noChangeShapeType="1"/>
              </p:cNvSpPr>
              <p:nvPr/>
            </p:nvSpPr>
            <p:spPr bwMode="auto">
              <a:xfrm>
                <a:off x="4367" y="2831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1" name="Line 1898"/>
              <p:cNvSpPr>
                <a:spLocks noChangeShapeType="1"/>
              </p:cNvSpPr>
              <p:nvPr/>
            </p:nvSpPr>
            <p:spPr bwMode="auto">
              <a:xfrm flipV="1">
                <a:off x="4414" y="2809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2" name="Line 1899"/>
              <p:cNvSpPr>
                <a:spLocks noChangeShapeType="1"/>
              </p:cNvSpPr>
              <p:nvPr/>
            </p:nvSpPr>
            <p:spPr bwMode="auto">
              <a:xfrm flipV="1">
                <a:off x="4414" y="2825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3" name="Line 1900"/>
              <p:cNvSpPr>
                <a:spLocks noChangeShapeType="1"/>
              </p:cNvSpPr>
              <p:nvPr/>
            </p:nvSpPr>
            <p:spPr bwMode="auto">
              <a:xfrm flipV="1">
                <a:off x="4414" y="2842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4" name="Line 1901"/>
              <p:cNvSpPr>
                <a:spLocks noChangeShapeType="1"/>
              </p:cNvSpPr>
              <p:nvPr/>
            </p:nvSpPr>
            <p:spPr bwMode="auto">
              <a:xfrm flipV="1">
                <a:off x="4414" y="2859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5" name="Line 1902"/>
              <p:cNvSpPr>
                <a:spLocks noChangeShapeType="1"/>
              </p:cNvSpPr>
              <p:nvPr/>
            </p:nvSpPr>
            <p:spPr bwMode="auto">
              <a:xfrm flipV="1">
                <a:off x="4414" y="2875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6" name="Line 1903"/>
              <p:cNvSpPr>
                <a:spLocks noChangeShapeType="1"/>
              </p:cNvSpPr>
              <p:nvPr/>
            </p:nvSpPr>
            <p:spPr bwMode="auto">
              <a:xfrm flipV="1">
                <a:off x="4414" y="2892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7" name="Rectangle 1904"/>
              <p:cNvSpPr>
                <a:spLocks noChangeArrowheads="1"/>
              </p:cNvSpPr>
              <p:nvPr/>
            </p:nvSpPr>
            <p:spPr bwMode="auto">
              <a:xfrm>
                <a:off x="4414" y="2808"/>
                <a:ext cx="48" cy="1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8" name="Freeform 1905"/>
              <p:cNvSpPr>
                <a:spLocks/>
              </p:cNvSpPr>
              <p:nvPr/>
            </p:nvSpPr>
            <p:spPr bwMode="auto">
              <a:xfrm>
                <a:off x="4462" y="2792"/>
                <a:ext cx="16" cy="139"/>
              </a:xfrm>
              <a:custGeom>
                <a:avLst/>
                <a:gdLst>
                  <a:gd name="T0" fmla="*/ 0 w 16"/>
                  <a:gd name="T1" fmla="*/ 16 h 139"/>
                  <a:gd name="T2" fmla="*/ 16 w 16"/>
                  <a:gd name="T3" fmla="*/ 0 h 139"/>
                  <a:gd name="T4" fmla="*/ 16 w 16"/>
                  <a:gd name="T5" fmla="*/ 123 h 139"/>
                  <a:gd name="T6" fmla="*/ 0 w 16"/>
                  <a:gd name="T7" fmla="*/ 139 h 139"/>
                  <a:gd name="T8" fmla="*/ 0 w 16"/>
                  <a:gd name="T9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9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3"/>
                    </a:lnTo>
                    <a:lnTo>
                      <a:pt x="0" y="13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9" name="Freeform 1906"/>
              <p:cNvSpPr>
                <a:spLocks/>
              </p:cNvSpPr>
              <p:nvPr/>
            </p:nvSpPr>
            <p:spPr bwMode="auto">
              <a:xfrm>
                <a:off x="4414" y="2792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0" name="Freeform 1907"/>
              <p:cNvSpPr>
                <a:spLocks/>
              </p:cNvSpPr>
              <p:nvPr/>
            </p:nvSpPr>
            <p:spPr bwMode="auto">
              <a:xfrm>
                <a:off x="4414" y="2792"/>
                <a:ext cx="64" cy="139"/>
              </a:xfrm>
              <a:custGeom>
                <a:avLst/>
                <a:gdLst>
                  <a:gd name="T0" fmla="*/ 0 w 64"/>
                  <a:gd name="T1" fmla="*/ 16 h 139"/>
                  <a:gd name="T2" fmla="*/ 16 w 64"/>
                  <a:gd name="T3" fmla="*/ 0 h 139"/>
                  <a:gd name="T4" fmla="*/ 64 w 64"/>
                  <a:gd name="T5" fmla="*/ 0 h 139"/>
                  <a:gd name="T6" fmla="*/ 64 w 64"/>
                  <a:gd name="T7" fmla="*/ 123 h 139"/>
                  <a:gd name="T8" fmla="*/ 48 w 64"/>
                  <a:gd name="T9" fmla="*/ 139 h 139"/>
                  <a:gd name="T10" fmla="*/ 0 w 64"/>
                  <a:gd name="T11" fmla="*/ 139 h 139"/>
                  <a:gd name="T12" fmla="*/ 0 w 64"/>
                  <a:gd name="T13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9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3"/>
                    </a:lnTo>
                    <a:lnTo>
                      <a:pt x="48" y="139"/>
                    </a:lnTo>
                    <a:lnTo>
                      <a:pt x="0" y="139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1" name="Freeform 1908"/>
              <p:cNvSpPr>
                <a:spLocks/>
              </p:cNvSpPr>
              <p:nvPr/>
            </p:nvSpPr>
            <p:spPr bwMode="auto">
              <a:xfrm>
                <a:off x="4414" y="2792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2" name="Line 1909"/>
              <p:cNvSpPr>
                <a:spLocks noChangeShapeType="1"/>
              </p:cNvSpPr>
              <p:nvPr/>
            </p:nvSpPr>
            <p:spPr bwMode="auto">
              <a:xfrm>
                <a:off x="4462" y="2808"/>
                <a:ext cx="0" cy="1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3" name="Line 1910"/>
              <p:cNvSpPr>
                <a:spLocks noChangeShapeType="1"/>
              </p:cNvSpPr>
              <p:nvPr/>
            </p:nvSpPr>
            <p:spPr bwMode="auto">
              <a:xfrm>
                <a:off x="4414" y="291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4" name="Line 1911"/>
              <p:cNvSpPr>
                <a:spLocks noChangeShapeType="1"/>
              </p:cNvSpPr>
              <p:nvPr/>
            </p:nvSpPr>
            <p:spPr bwMode="auto">
              <a:xfrm>
                <a:off x="4414" y="2898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5" name="Line 1912"/>
              <p:cNvSpPr>
                <a:spLocks noChangeShapeType="1"/>
              </p:cNvSpPr>
              <p:nvPr/>
            </p:nvSpPr>
            <p:spPr bwMode="auto">
              <a:xfrm>
                <a:off x="4414" y="2881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6" name="Line 1913"/>
              <p:cNvSpPr>
                <a:spLocks noChangeShapeType="1"/>
              </p:cNvSpPr>
              <p:nvPr/>
            </p:nvSpPr>
            <p:spPr bwMode="auto">
              <a:xfrm>
                <a:off x="4414" y="2864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7" name="Line 1914"/>
              <p:cNvSpPr>
                <a:spLocks noChangeShapeType="1"/>
              </p:cNvSpPr>
              <p:nvPr/>
            </p:nvSpPr>
            <p:spPr bwMode="auto">
              <a:xfrm>
                <a:off x="4414" y="2847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8" name="Line 1915"/>
              <p:cNvSpPr>
                <a:spLocks noChangeShapeType="1"/>
              </p:cNvSpPr>
              <p:nvPr/>
            </p:nvSpPr>
            <p:spPr bwMode="auto">
              <a:xfrm>
                <a:off x="4414" y="2831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9" name="Line 1916"/>
              <p:cNvSpPr>
                <a:spLocks noChangeShapeType="1"/>
              </p:cNvSpPr>
              <p:nvPr/>
            </p:nvSpPr>
            <p:spPr bwMode="auto">
              <a:xfrm flipV="1">
                <a:off x="4464" y="2820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0" name="Line 1917"/>
              <p:cNvSpPr>
                <a:spLocks noChangeShapeType="1"/>
              </p:cNvSpPr>
              <p:nvPr/>
            </p:nvSpPr>
            <p:spPr bwMode="auto">
              <a:xfrm flipV="1">
                <a:off x="4464" y="2836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1" name="Line 1918"/>
              <p:cNvSpPr>
                <a:spLocks noChangeShapeType="1"/>
              </p:cNvSpPr>
              <p:nvPr/>
            </p:nvSpPr>
            <p:spPr bwMode="auto">
              <a:xfrm flipV="1">
                <a:off x="4464" y="2853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2" name="Line 1919"/>
              <p:cNvSpPr>
                <a:spLocks noChangeShapeType="1"/>
              </p:cNvSpPr>
              <p:nvPr/>
            </p:nvSpPr>
            <p:spPr bwMode="auto">
              <a:xfrm flipV="1">
                <a:off x="4464" y="2870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3" name="Line 1920"/>
              <p:cNvSpPr>
                <a:spLocks noChangeShapeType="1"/>
              </p:cNvSpPr>
              <p:nvPr/>
            </p:nvSpPr>
            <p:spPr bwMode="auto">
              <a:xfrm flipV="1">
                <a:off x="4464" y="2886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4" name="Line 1921"/>
              <p:cNvSpPr>
                <a:spLocks noChangeShapeType="1"/>
              </p:cNvSpPr>
              <p:nvPr/>
            </p:nvSpPr>
            <p:spPr bwMode="auto">
              <a:xfrm flipV="1">
                <a:off x="4464" y="2903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5" name="Rectangle 1922"/>
              <p:cNvSpPr>
                <a:spLocks noChangeArrowheads="1"/>
              </p:cNvSpPr>
              <p:nvPr/>
            </p:nvSpPr>
            <p:spPr bwMode="auto">
              <a:xfrm>
                <a:off x="4353" y="2819"/>
                <a:ext cx="48" cy="1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6" name="Freeform 1923"/>
              <p:cNvSpPr>
                <a:spLocks/>
              </p:cNvSpPr>
              <p:nvPr/>
            </p:nvSpPr>
            <p:spPr bwMode="auto">
              <a:xfrm>
                <a:off x="4401" y="2803"/>
                <a:ext cx="16" cy="139"/>
              </a:xfrm>
              <a:custGeom>
                <a:avLst/>
                <a:gdLst>
                  <a:gd name="T0" fmla="*/ 0 w 16"/>
                  <a:gd name="T1" fmla="*/ 16 h 139"/>
                  <a:gd name="T2" fmla="*/ 16 w 16"/>
                  <a:gd name="T3" fmla="*/ 0 h 139"/>
                  <a:gd name="T4" fmla="*/ 16 w 16"/>
                  <a:gd name="T5" fmla="*/ 123 h 139"/>
                  <a:gd name="T6" fmla="*/ 0 w 16"/>
                  <a:gd name="T7" fmla="*/ 139 h 139"/>
                  <a:gd name="T8" fmla="*/ 0 w 16"/>
                  <a:gd name="T9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9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3"/>
                    </a:lnTo>
                    <a:lnTo>
                      <a:pt x="0" y="13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7" name="Freeform 1924"/>
              <p:cNvSpPr>
                <a:spLocks/>
              </p:cNvSpPr>
              <p:nvPr/>
            </p:nvSpPr>
            <p:spPr bwMode="auto">
              <a:xfrm>
                <a:off x="4353" y="2803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8" name="Freeform 1925"/>
              <p:cNvSpPr>
                <a:spLocks/>
              </p:cNvSpPr>
              <p:nvPr/>
            </p:nvSpPr>
            <p:spPr bwMode="auto">
              <a:xfrm>
                <a:off x="4353" y="2803"/>
                <a:ext cx="64" cy="139"/>
              </a:xfrm>
              <a:custGeom>
                <a:avLst/>
                <a:gdLst>
                  <a:gd name="T0" fmla="*/ 0 w 64"/>
                  <a:gd name="T1" fmla="*/ 16 h 139"/>
                  <a:gd name="T2" fmla="*/ 16 w 64"/>
                  <a:gd name="T3" fmla="*/ 0 h 139"/>
                  <a:gd name="T4" fmla="*/ 64 w 64"/>
                  <a:gd name="T5" fmla="*/ 0 h 139"/>
                  <a:gd name="T6" fmla="*/ 64 w 64"/>
                  <a:gd name="T7" fmla="*/ 123 h 139"/>
                  <a:gd name="T8" fmla="*/ 48 w 64"/>
                  <a:gd name="T9" fmla="*/ 139 h 139"/>
                  <a:gd name="T10" fmla="*/ 0 w 64"/>
                  <a:gd name="T11" fmla="*/ 139 h 139"/>
                  <a:gd name="T12" fmla="*/ 0 w 64"/>
                  <a:gd name="T13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9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3"/>
                    </a:lnTo>
                    <a:lnTo>
                      <a:pt x="48" y="139"/>
                    </a:lnTo>
                    <a:lnTo>
                      <a:pt x="0" y="139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9" name="Freeform 1926"/>
              <p:cNvSpPr>
                <a:spLocks/>
              </p:cNvSpPr>
              <p:nvPr/>
            </p:nvSpPr>
            <p:spPr bwMode="auto">
              <a:xfrm>
                <a:off x="4353" y="2803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0" name="Line 1927"/>
              <p:cNvSpPr>
                <a:spLocks noChangeShapeType="1"/>
              </p:cNvSpPr>
              <p:nvPr/>
            </p:nvSpPr>
            <p:spPr bwMode="auto">
              <a:xfrm>
                <a:off x="4401" y="2819"/>
                <a:ext cx="0" cy="1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1" name="Line 1928"/>
              <p:cNvSpPr>
                <a:spLocks noChangeShapeType="1"/>
              </p:cNvSpPr>
              <p:nvPr/>
            </p:nvSpPr>
            <p:spPr bwMode="auto">
              <a:xfrm>
                <a:off x="4353" y="2925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2" name="Line 1929"/>
              <p:cNvSpPr>
                <a:spLocks noChangeShapeType="1"/>
              </p:cNvSpPr>
              <p:nvPr/>
            </p:nvSpPr>
            <p:spPr bwMode="auto">
              <a:xfrm>
                <a:off x="4353" y="290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3" name="Line 1930"/>
              <p:cNvSpPr>
                <a:spLocks noChangeShapeType="1"/>
              </p:cNvSpPr>
              <p:nvPr/>
            </p:nvSpPr>
            <p:spPr bwMode="auto">
              <a:xfrm>
                <a:off x="4353" y="2892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4" name="Line 1931"/>
              <p:cNvSpPr>
                <a:spLocks noChangeShapeType="1"/>
              </p:cNvSpPr>
              <p:nvPr/>
            </p:nvSpPr>
            <p:spPr bwMode="auto">
              <a:xfrm>
                <a:off x="4353" y="2875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5" name="Line 1932"/>
              <p:cNvSpPr>
                <a:spLocks noChangeShapeType="1"/>
              </p:cNvSpPr>
              <p:nvPr/>
            </p:nvSpPr>
            <p:spPr bwMode="auto">
              <a:xfrm>
                <a:off x="4353" y="285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6" name="Line 1933"/>
              <p:cNvSpPr>
                <a:spLocks noChangeShapeType="1"/>
              </p:cNvSpPr>
              <p:nvPr/>
            </p:nvSpPr>
            <p:spPr bwMode="auto">
              <a:xfrm>
                <a:off x="4353" y="2842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7" name="Line 1934"/>
              <p:cNvSpPr>
                <a:spLocks noChangeShapeType="1"/>
              </p:cNvSpPr>
              <p:nvPr/>
            </p:nvSpPr>
            <p:spPr bwMode="auto">
              <a:xfrm flipV="1">
                <a:off x="4400" y="2820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8" name="Line 1935"/>
              <p:cNvSpPr>
                <a:spLocks noChangeShapeType="1"/>
              </p:cNvSpPr>
              <p:nvPr/>
            </p:nvSpPr>
            <p:spPr bwMode="auto">
              <a:xfrm flipV="1">
                <a:off x="4400" y="2836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9" name="Line 1936"/>
              <p:cNvSpPr>
                <a:spLocks noChangeShapeType="1"/>
              </p:cNvSpPr>
              <p:nvPr/>
            </p:nvSpPr>
            <p:spPr bwMode="auto">
              <a:xfrm flipV="1">
                <a:off x="4400" y="2853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0" name="Line 1937"/>
              <p:cNvSpPr>
                <a:spLocks noChangeShapeType="1"/>
              </p:cNvSpPr>
              <p:nvPr/>
            </p:nvSpPr>
            <p:spPr bwMode="auto">
              <a:xfrm flipV="1">
                <a:off x="4400" y="2870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1" name="Line 1938"/>
              <p:cNvSpPr>
                <a:spLocks noChangeShapeType="1"/>
              </p:cNvSpPr>
              <p:nvPr/>
            </p:nvSpPr>
            <p:spPr bwMode="auto">
              <a:xfrm flipV="1">
                <a:off x="4400" y="2886"/>
                <a:ext cx="16" cy="2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2" name="Line 1939"/>
              <p:cNvSpPr>
                <a:spLocks noChangeShapeType="1"/>
              </p:cNvSpPr>
              <p:nvPr/>
            </p:nvSpPr>
            <p:spPr bwMode="auto">
              <a:xfrm flipV="1">
                <a:off x="4400" y="2903"/>
                <a:ext cx="16" cy="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3" name="Rectangle 1940"/>
              <p:cNvSpPr>
                <a:spLocks noChangeArrowheads="1"/>
              </p:cNvSpPr>
              <p:nvPr/>
            </p:nvSpPr>
            <p:spPr bwMode="auto">
              <a:xfrm>
                <a:off x="4400" y="2819"/>
                <a:ext cx="48" cy="1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4" name="Freeform 1941"/>
              <p:cNvSpPr>
                <a:spLocks/>
              </p:cNvSpPr>
              <p:nvPr/>
            </p:nvSpPr>
            <p:spPr bwMode="auto">
              <a:xfrm>
                <a:off x="4448" y="2803"/>
                <a:ext cx="16" cy="139"/>
              </a:xfrm>
              <a:custGeom>
                <a:avLst/>
                <a:gdLst>
                  <a:gd name="T0" fmla="*/ 0 w 16"/>
                  <a:gd name="T1" fmla="*/ 16 h 139"/>
                  <a:gd name="T2" fmla="*/ 16 w 16"/>
                  <a:gd name="T3" fmla="*/ 0 h 139"/>
                  <a:gd name="T4" fmla="*/ 16 w 16"/>
                  <a:gd name="T5" fmla="*/ 123 h 139"/>
                  <a:gd name="T6" fmla="*/ 0 w 16"/>
                  <a:gd name="T7" fmla="*/ 139 h 139"/>
                  <a:gd name="T8" fmla="*/ 0 w 16"/>
                  <a:gd name="T9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9">
                    <a:moveTo>
                      <a:pt x="0" y="16"/>
                    </a:moveTo>
                    <a:lnTo>
                      <a:pt x="16" y="0"/>
                    </a:lnTo>
                    <a:lnTo>
                      <a:pt x="16" y="123"/>
                    </a:lnTo>
                    <a:lnTo>
                      <a:pt x="0" y="13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5" name="Freeform 1942"/>
              <p:cNvSpPr>
                <a:spLocks/>
              </p:cNvSpPr>
              <p:nvPr/>
            </p:nvSpPr>
            <p:spPr bwMode="auto">
              <a:xfrm>
                <a:off x="4400" y="2803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16 w 64"/>
                  <a:gd name="T3" fmla="*/ 0 h 16"/>
                  <a:gd name="T4" fmla="*/ 64 w 64"/>
                  <a:gd name="T5" fmla="*/ 0 h 16"/>
                  <a:gd name="T6" fmla="*/ 48 w 64"/>
                  <a:gd name="T7" fmla="*/ 16 h 16"/>
                  <a:gd name="T8" fmla="*/ 0 w 6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6" name="Freeform 1943"/>
              <p:cNvSpPr>
                <a:spLocks/>
              </p:cNvSpPr>
              <p:nvPr/>
            </p:nvSpPr>
            <p:spPr bwMode="auto">
              <a:xfrm>
                <a:off x="4400" y="2803"/>
                <a:ext cx="64" cy="139"/>
              </a:xfrm>
              <a:custGeom>
                <a:avLst/>
                <a:gdLst>
                  <a:gd name="T0" fmla="*/ 0 w 64"/>
                  <a:gd name="T1" fmla="*/ 16 h 139"/>
                  <a:gd name="T2" fmla="*/ 16 w 64"/>
                  <a:gd name="T3" fmla="*/ 0 h 139"/>
                  <a:gd name="T4" fmla="*/ 64 w 64"/>
                  <a:gd name="T5" fmla="*/ 0 h 139"/>
                  <a:gd name="T6" fmla="*/ 64 w 64"/>
                  <a:gd name="T7" fmla="*/ 123 h 139"/>
                  <a:gd name="T8" fmla="*/ 48 w 64"/>
                  <a:gd name="T9" fmla="*/ 139 h 139"/>
                  <a:gd name="T10" fmla="*/ 0 w 64"/>
                  <a:gd name="T11" fmla="*/ 139 h 139"/>
                  <a:gd name="T12" fmla="*/ 0 w 64"/>
                  <a:gd name="T13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9">
                    <a:moveTo>
                      <a:pt x="0" y="16"/>
                    </a:moveTo>
                    <a:lnTo>
                      <a:pt x="16" y="0"/>
                    </a:lnTo>
                    <a:lnTo>
                      <a:pt x="64" y="0"/>
                    </a:lnTo>
                    <a:lnTo>
                      <a:pt x="64" y="123"/>
                    </a:lnTo>
                    <a:lnTo>
                      <a:pt x="48" y="139"/>
                    </a:lnTo>
                    <a:lnTo>
                      <a:pt x="0" y="139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7" name="Freeform 1944"/>
              <p:cNvSpPr>
                <a:spLocks/>
              </p:cNvSpPr>
              <p:nvPr/>
            </p:nvSpPr>
            <p:spPr bwMode="auto">
              <a:xfrm>
                <a:off x="4400" y="2803"/>
                <a:ext cx="64" cy="16"/>
              </a:xfrm>
              <a:custGeom>
                <a:avLst/>
                <a:gdLst>
                  <a:gd name="T0" fmla="*/ 0 w 64"/>
                  <a:gd name="T1" fmla="*/ 16 h 16"/>
                  <a:gd name="T2" fmla="*/ 48 w 64"/>
                  <a:gd name="T3" fmla="*/ 16 h 16"/>
                  <a:gd name="T4" fmla="*/ 64 w 6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16">
                    <a:moveTo>
                      <a:pt x="0" y="16"/>
                    </a:moveTo>
                    <a:lnTo>
                      <a:pt x="48" y="16"/>
                    </a:lnTo>
                    <a:lnTo>
                      <a:pt x="64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8" name="Line 1945"/>
              <p:cNvSpPr>
                <a:spLocks noChangeShapeType="1"/>
              </p:cNvSpPr>
              <p:nvPr/>
            </p:nvSpPr>
            <p:spPr bwMode="auto">
              <a:xfrm>
                <a:off x="4448" y="2819"/>
                <a:ext cx="0" cy="12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9" name="Line 1946"/>
              <p:cNvSpPr>
                <a:spLocks noChangeShapeType="1"/>
              </p:cNvSpPr>
              <p:nvPr/>
            </p:nvSpPr>
            <p:spPr bwMode="auto">
              <a:xfrm>
                <a:off x="4400" y="2925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0" name="Line 1947"/>
              <p:cNvSpPr>
                <a:spLocks noChangeShapeType="1"/>
              </p:cNvSpPr>
              <p:nvPr/>
            </p:nvSpPr>
            <p:spPr bwMode="auto">
              <a:xfrm>
                <a:off x="4400" y="290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1" name="Line 1948"/>
              <p:cNvSpPr>
                <a:spLocks noChangeShapeType="1"/>
              </p:cNvSpPr>
              <p:nvPr/>
            </p:nvSpPr>
            <p:spPr bwMode="auto">
              <a:xfrm>
                <a:off x="4400" y="2892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2" name="Line 1949"/>
              <p:cNvSpPr>
                <a:spLocks noChangeShapeType="1"/>
              </p:cNvSpPr>
              <p:nvPr/>
            </p:nvSpPr>
            <p:spPr bwMode="auto">
              <a:xfrm>
                <a:off x="4400" y="2875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3" name="Line 1950"/>
              <p:cNvSpPr>
                <a:spLocks noChangeShapeType="1"/>
              </p:cNvSpPr>
              <p:nvPr/>
            </p:nvSpPr>
            <p:spPr bwMode="auto">
              <a:xfrm>
                <a:off x="4400" y="2859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4" name="Line 1951"/>
              <p:cNvSpPr>
                <a:spLocks noChangeShapeType="1"/>
              </p:cNvSpPr>
              <p:nvPr/>
            </p:nvSpPr>
            <p:spPr bwMode="auto">
              <a:xfrm>
                <a:off x="4400" y="2842"/>
                <a:ext cx="49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5" name="Line 1952"/>
              <p:cNvSpPr>
                <a:spLocks noChangeShapeType="1"/>
              </p:cNvSpPr>
              <p:nvPr/>
            </p:nvSpPr>
            <p:spPr bwMode="auto">
              <a:xfrm flipV="1">
                <a:off x="4450" y="2831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6" name="Line 1953"/>
              <p:cNvSpPr>
                <a:spLocks noChangeShapeType="1"/>
              </p:cNvSpPr>
              <p:nvPr/>
            </p:nvSpPr>
            <p:spPr bwMode="auto">
              <a:xfrm flipV="1">
                <a:off x="4450" y="2847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7" name="Line 1954"/>
              <p:cNvSpPr>
                <a:spLocks noChangeShapeType="1"/>
              </p:cNvSpPr>
              <p:nvPr/>
            </p:nvSpPr>
            <p:spPr bwMode="auto">
              <a:xfrm flipV="1">
                <a:off x="4450" y="2864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8" name="Line 1955"/>
              <p:cNvSpPr>
                <a:spLocks noChangeShapeType="1"/>
              </p:cNvSpPr>
              <p:nvPr/>
            </p:nvSpPr>
            <p:spPr bwMode="auto">
              <a:xfrm flipV="1">
                <a:off x="4450" y="2881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9" name="Line 1956"/>
              <p:cNvSpPr>
                <a:spLocks noChangeShapeType="1"/>
              </p:cNvSpPr>
              <p:nvPr/>
            </p:nvSpPr>
            <p:spPr bwMode="auto">
              <a:xfrm flipV="1">
                <a:off x="4450" y="2898"/>
                <a:ext cx="15" cy="1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0" name="Line 1957"/>
              <p:cNvSpPr>
                <a:spLocks noChangeShapeType="1"/>
              </p:cNvSpPr>
              <p:nvPr/>
            </p:nvSpPr>
            <p:spPr bwMode="auto">
              <a:xfrm flipV="1">
                <a:off x="4450" y="2914"/>
                <a:ext cx="15" cy="1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1" name="Rectangle 1958"/>
              <p:cNvSpPr>
                <a:spLocks noChangeArrowheads="1"/>
              </p:cNvSpPr>
              <p:nvPr/>
            </p:nvSpPr>
            <p:spPr bwMode="auto">
              <a:xfrm>
                <a:off x="4331" y="2989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2" name="Freeform 1959"/>
              <p:cNvSpPr>
                <a:spLocks/>
              </p:cNvSpPr>
              <p:nvPr/>
            </p:nvSpPr>
            <p:spPr bwMode="auto">
              <a:xfrm>
                <a:off x="4373" y="2975"/>
                <a:ext cx="13" cy="120"/>
              </a:xfrm>
              <a:custGeom>
                <a:avLst/>
                <a:gdLst>
                  <a:gd name="T0" fmla="*/ 0 w 13"/>
                  <a:gd name="T1" fmla="*/ 14 h 120"/>
                  <a:gd name="T2" fmla="*/ 13 w 13"/>
                  <a:gd name="T3" fmla="*/ 0 h 120"/>
                  <a:gd name="T4" fmla="*/ 13 w 13"/>
                  <a:gd name="T5" fmla="*/ 106 h 120"/>
                  <a:gd name="T6" fmla="*/ 0 w 13"/>
                  <a:gd name="T7" fmla="*/ 120 h 120"/>
                  <a:gd name="T8" fmla="*/ 0 w 13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0">
                    <a:moveTo>
                      <a:pt x="0" y="14"/>
                    </a:moveTo>
                    <a:lnTo>
                      <a:pt x="13" y="0"/>
                    </a:lnTo>
                    <a:lnTo>
                      <a:pt x="13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3" name="Freeform 1960"/>
              <p:cNvSpPr>
                <a:spLocks/>
              </p:cNvSpPr>
              <p:nvPr/>
            </p:nvSpPr>
            <p:spPr bwMode="auto">
              <a:xfrm>
                <a:off x="4331" y="297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4" name="Freeform 1961"/>
              <p:cNvSpPr>
                <a:spLocks/>
              </p:cNvSpPr>
              <p:nvPr/>
            </p:nvSpPr>
            <p:spPr bwMode="auto">
              <a:xfrm>
                <a:off x="4331" y="2975"/>
                <a:ext cx="55" cy="120"/>
              </a:xfrm>
              <a:custGeom>
                <a:avLst/>
                <a:gdLst>
                  <a:gd name="T0" fmla="*/ 0 w 55"/>
                  <a:gd name="T1" fmla="*/ 14 h 120"/>
                  <a:gd name="T2" fmla="*/ 14 w 55"/>
                  <a:gd name="T3" fmla="*/ 0 h 120"/>
                  <a:gd name="T4" fmla="*/ 55 w 55"/>
                  <a:gd name="T5" fmla="*/ 0 h 120"/>
                  <a:gd name="T6" fmla="*/ 55 w 55"/>
                  <a:gd name="T7" fmla="*/ 106 h 120"/>
                  <a:gd name="T8" fmla="*/ 42 w 55"/>
                  <a:gd name="T9" fmla="*/ 120 h 120"/>
                  <a:gd name="T10" fmla="*/ 0 w 55"/>
                  <a:gd name="T11" fmla="*/ 120 h 120"/>
                  <a:gd name="T12" fmla="*/ 0 w 55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5" name="Freeform 1962"/>
              <p:cNvSpPr>
                <a:spLocks/>
              </p:cNvSpPr>
              <p:nvPr/>
            </p:nvSpPr>
            <p:spPr bwMode="auto">
              <a:xfrm>
                <a:off x="4331" y="297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6" name="Line 1963"/>
              <p:cNvSpPr>
                <a:spLocks noChangeShapeType="1"/>
              </p:cNvSpPr>
              <p:nvPr/>
            </p:nvSpPr>
            <p:spPr bwMode="auto">
              <a:xfrm>
                <a:off x="4373" y="2989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7" name="Line 1964"/>
              <p:cNvSpPr>
                <a:spLocks noChangeShapeType="1"/>
              </p:cNvSpPr>
              <p:nvPr/>
            </p:nvSpPr>
            <p:spPr bwMode="auto">
              <a:xfrm>
                <a:off x="4331" y="307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8" name="Line 1965"/>
              <p:cNvSpPr>
                <a:spLocks noChangeShapeType="1"/>
              </p:cNvSpPr>
              <p:nvPr/>
            </p:nvSpPr>
            <p:spPr bwMode="auto">
              <a:xfrm>
                <a:off x="4331" y="306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9" name="Line 1966"/>
              <p:cNvSpPr>
                <a:spLocks noChangeShapeType="1"/>
              </p:cNvSpPr>
              <p:nvPr/>
            </p:nvSpPr>
            <p:spPr bwMode="auto">
              <a:xfrm>
                <a:off x="4331" y="30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0" name="Line 1967"/>
              <p:cNvSpPr>
                <a:spLocks noChangeShapeType="1"/>
              </p:cNvSpPr>
              <p:nvPr/>
            </p:nvSpPr>
            <p:spPr bwMode="auto">
              <a:xfrm>
                <a:off x="4331" y="303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1" name="Line 1968"/>
              <p:cNvSpPr>
                <a:spLocks noChangeShapeType="1"/>
              </p:cNvSpPr>
              <p:nvPr/>
            </p:nvSpPr>
            <p:spPr bwMode="auto">
              <a:xfrm>
                <a:off x="4331" y="302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2" name="Line 1969"/>
              <p:cNvSpPr>
                <a:spLocks noChangeShapeType="1"/>
              </p:cNvSpPr>
              <p:nvPr/>
            </p:nvSpPr>
            <p:spPr bwMode="auto">
              <a:xfrm>
                <a:off x="4331" y="300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3" name="Line 1970"/>
              <p:cNvSpPr>
                <a:spLocks noChangeShapeType="1"/>
              </p:cNvSpPr>
              <p:nvPr/>
            </p:nvSpPr>
            <p:spPr bwMode="auto">
              <a:xfrm flipV="1">
                <a:off x="4373" y="2989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4" name="Line 1971"/>
              <p:cNvSpPr>
                <a:spLocks noChangeShapeType="1"/>
              </p:cNvSpPr>
              <p:nvPr/>
            </p:nvSpPr>
            <p:spPr bwMode="auto">
              <a:xfrm flipV="1">
                <a:off x="4373" y="3003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5" name="Line 1972"/>
              <p:cNvSpPr>
                <a:spLocks noChangeShapeType="1"/>
              </p:cNvSpPr>
              <p:nvPr/>
            </p:nvSpPr>
            <p:spPr bwMode="auto">
              <a:xfrm flipV="1">
                <a:off x="4373" y="3017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6" name="Line 1973"/>
              <p:cNvSpPr>
                <a:spLocks noChangeShapeType="1"/>
              </p:cNvSpPr>
              <p:nvPr/>
            </p:nvSpPr>
            <p:spPr bwMode="auto">
              <a:xfrm flipV="1">
                <a:off x="4373" y="3031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7" name="Line 1974"/>
              <p:cNvSpPr>
                <a:spLocks noChangeShapeType="1"/>
              </p:cNvSpPr>
              <p:nvPr/>
            </p:nvSpPr>
            <p:spPr bwMode="auto">
              <a:xfrm flipV="1">
                <a:off x="4373" y="3045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8" name="Line 1975"/>
              <p:cNvSpPr>
                <a:spLocks noChangeShapeType="1"/>
              </p:cNvSpPr>
              <p:nvPr/>
            </p:nvSpPr>
            <p:spPr bwMode="auto">
              <a:xfrm flipV="1">
                <a:off x="4373" y="3059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9" name="Rectangle 1976"/>
              <p:cNvSpPr>
                <a:spLocks noChangeArrowheads="1"/>
              </p:cNvSpPr>
              <p:nvPr/>
            </p:nvSpPr>
            <p:spPr bwMode="auto">
              <a:xfrm>
                <a:off x="4370" y="2989"/>
                <a:ext cx="41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0" name="Freeform 1977"/>
              <p:cNvSpPr>
                <a:spLocks/>
              </p:cNvSpPr>
              <p:nvPr/>
            </p:nvSpPr>
            <p:spPr bwMode="auto">
              <a:xfrm>
                <a:off x="4411" y="2975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1" name="Freeform 1978"/>
              <p:cNvSpPr>
                <a:spLocks/>
              </p:cNvSpPr>
              <p:nvPr/>
            </p:nvSpPr>
            <p:spPr bwMode="auto">
              <a:xfrm>
                <a:off x="4370" y="297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2" name="Freeform 1979"/>
              <p:cNvSpPr>
                <a:spLocks/>
              </p:cNvSpPr>
              <p:nvPr/>
            </p:nvSpPr>
            <p:spPr bwMode="auto">
              <a:xfrm>
                <a:off x="4370" y="2975"/>
                <a:ext cx="55" cy="120"/>
              </a:xfrm>
              <a:custGeom>
                <a:avLst/>
                <a:gdLst>
                  <a:gd name="T0" fmla="*/ 0 w 55"/>
                  <a:gd name="T1" fmla="*/ 14 h 120"/>
                  <a:gd name="T2" fmla="*/ 14 w 55"/>
                  <a:gd name="T3" fmla="*/ 0 h 120"/>
                  <a:gd name="T4" fmla="*/ 55 w 55"/>
                  <a:gd name="T5" fmla="*/ 0 h 120"/>
                  <a:gd name="T6" fmla="*/ 55 w 55"/>
                  <a:gd name="T7" fmla="*/ 106 h 120"/>
                  <a:gd name="T8" fmla="*/ 41 w 55"/>
                  <a:gd name="T9" fmla="*/ 120 h 120"/>
                  <a:gd name="T10" fmla="*/ 0 w 55"/>
                  <a:gd name="T11" fmla="*/ 120 h 120"/>
                  <a:gd name="T12" fmla="*/ 0 w 55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3" name="Freeform 1980"/>
              <p:cNvSpPr>
                <a:spLocks/>
              </p:cNvSpPr>
              <p:nvPr/>
            </p:nvSpPr>
            <p:spPr bwMode="auto">
              <a:xfrm>
                <a:off x="4370" y="297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4" name="Line 1981"/>
              <p:cNvSpPr>
                <a:spLocks noChangeShapeType="1"/>
              </p:cNvSpPr>
              <p:nvPr/>
            </p:nvSpPr>
            <p:spPr bwMode="auto">
              <a:xfrm>
                <a:off x="4411" y="2989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5" name="Line 1982"/>
              <p:cNvSpPr>
                <a:spLocks noChangeShapeType="1"/>
              </p:cNvSpPr>
              <p:nvPr/>
            </p:nvSpPr>
            <p:spPr bwMode="auto">
              <a:xfrm>
                <a:off x="4370" y="307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6" name="Line 1983"/>
              <p:cNvSpPr>
                <a:spLocks noChangeShapeType="1"/>
              </p:cNvSpPr>
              <p:nvPr/>
            </p:nvSpPr>
            <p:spPr bwMode="auto">
              <a:xfrm>
                <a:off x="4370" y="306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7" name="Line 1984"/>
              <p:cNvSpPr>
                <a:spLocks noChangeShapeType="1"/>
              </p:cNvSpPr>
              <p:nvPr/>
            </p:nvSpPr>
            <p:spPr bwMode="auto">
              <a:xfrm>
                <a:off x="4370" y="30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8" name="Line 1985"/>
              <p:cNvSpPr>
                <a:spLocks noChangeShapeType="1"/>
              </p:cNvSpPr>
              <p:nvPr/>
            </p:nvSpPr>
            <p:spPr bwMode="auto">
              <a:xfrm>
                <a:off x="4370" y="303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9" name="Line 1986"/>
              <p:cNvSpPr>
                <a:spLocks noChangeShapeType="1"/>
              </p:cNvSpPr>
              <p:nvPr/>
            </p:nvSpPr>
            <p:spPr bwMode="auto">
              <a:xfrm>
                <a:off x="4370" y="302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0" name="Line 1987"/>
              <p:cNvSpPr>
                <a:spLocks noChangeShapeType="1"/>
              </p:cNvSpPr>
              <p:nvPr/>
            </p:nvSpPr>
            <p:spPr bwMode="auto">
              <a:xfrm>
                <a:off x="4370" y="300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1" name="Line 1988"/>
              <p:cNvSpPr>
                <a:spLocks noChangeShapeType="1"/>
              </p:cNvSpPr>
              <p:nvPr/>
            </p:nvSpPr>
            <p:spPr bwMode="auto">
              <a:xfrm flipV="1">
                <a:off x="4411" y="300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2" name="Line 1989"/>
              <p:cNvSpPr>
                <a:spLocks noChangeShapeType="1"/>
              </p:cNvSpPr>
              <p:nvPr/>
            </p:nvSpPr>
            <p:spPr bwMode="auto">
              <a:xfrm flipV="1">
                <a:off x="4411" y="3012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3" name="Line 1990"/>
              <p:cNvSpPr>
                <a:spLocks noChangeShapeType="1"/>
              </p:cNvSpPr>
              <p:nvPr/>
            </p:nvSpPr>
            <p:spPr bwMode="auto">
              <a:xfrm flipV="1">
                <a:off x="4411" y="302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4" name="Line 1991"/>
              <p:cNvSpPr>
                <a:spLocks noChangeShapeType="1"/>
              </p:cNvSpPr>
              <p:nvPr/>
            </p:nvSpPr>
            <p:spPr bwMode="auto">
              <a:xfrm flipV="1">
                <a:off x="4411" y="303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5" name="Line 1992"/>
              <p:cNvSpPr>
                <a:spLocks noChangeShapeType="1"/>
              </p:cNvSpPr>
              <p:nvPr/>
            </p:nvSpPr>
            <p:spPr bwMode="auto">
              <a:xfrm flipV="1">
                <a:off x="4411" y="305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6" name="Line 1993"/>
              <p:cNvSpPr>
                <a:spLocks noChangeShapeType="1"/>
              </p:cNvSpPr>
              <p:nvPr/>
            </p:nvSpPr>
            <p:spPr bwMode="auto">
              <a:xfrm flipV="1">
                <a:off x="4411" y="307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7" name="Rectangle 1994"/>
              <p:cNvSpPr>
                <a:spLocks noChangeArrowheads="1"/>
              </p:cNvSpPr>
              <p:nvPr/>
            </p:nvSpPr>
            <p:spPr bwMode="auto">
              <a:xfrm>
                <a:off x="4320" y="2997"/>
                <a:ext cx="39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8" name="Freeform 1995"/>
              <p:cNvSpPr>
                <a:spLocks/>
              </p:cNvSpPr>
              <p:nvPr/>
            </p:nvSpPr>
            <p:spPr bwMode="auto">
              <a:xfrm>
                <a:off x="4359" y="2984"/>
                <a:ext cx="14" cy="119"/>
              </a:xfrm>
              <a:custGeom>
                <a:avLst/>
                <a:gdLst>
                  <a:gd name="T0" fmla="*/ 0 w 14"/>
                  <a:gd name="T1" fmla="*/ 13 h 119"/>
                  <a:gd name="T2" fmla="*/ 14 w 14"/>
                  <a:gd name="T3" fmla="*/ 0 h 119"/>
                  <a:gd name="T4" fmla="*/ 14 w 14"/>
                  <a:gd name="T5" fmla="*/ 106 h 119"/>
                  <a:gd name="T6" fmla="*/ 0 w 14"/>
                  <a:gd name="T7" fmla="*/ 119 h 119"/>
                  <a:gd name="T8" fmla="*/ 0 w 14"/>
                  <a:gd name="T9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3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9" name="Freeform 1996"/>
              <p:cNvSpPr>
                <a:spLocks/>
              </p:cNvSpPr>
              <p:nvPr/>
            </p:nvSpPr>
            <p:spPr bwMode="auto">
              <a:xfrm>
                <a:off x="4320" y="2984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13 w 53"/>
                  <a:gd name="T3" fmla="*/ 0 h 13"/>
                  <a:gd name="T4" fmla="*/ 53 w 53"/>
                  <a:gd name="T5" fmla="*/ 0 h 13"/>
                  <a:gd name="T6" fmla="*/ 39 w 53"/>
                  <a:gd name="T7" fmla="*/ 13 h 13"/>
                  <a:gd name="T8" fmla="*/ 0 w 53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39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0" name="Freeform 1997"/>
              <p:cNvSpPr>
                <a:spLocks/>
              </p:cNvSpPr>
              <p:nvPr/>
            </p:nvSpPr>
            <p:spPr bwMode="auto">
              <a:xfrm>
                <a:off x="4320" y="2984"/>
                <a:ext cx="53" cy="119"/>
              </a:xfrm>
              <a:custGeom>
                <a:avLst/>
                <a:gdLst>
                  <a:gd name="T0" fmla="*/ 0 w 53"/>
                  <a:gd name="T1" fmla="*/ 13 h 119"/>
                  <a:gd name="T2" fmla="*/ 13 w 53"/>
                  <a:gd name="T3" fmla="*/ 0 h 119"/>
                  <a:gd name="T4" fmla="*/ 53 w 53"/>
                  <a:gd name="T5" fmla="*/ 0 h 119"/>
                  <a:gd name="T6" fmla="*/ 53 w 53"/>
                  <a:gd name="T7" fmla="*/ 106 h 119"/>
                  <a:gd name="T8" fmla="*/ 39 w 53"/>
                  <a:gd name="T9" fmla="*/ 119 h 119"/>
                  <a:gd name="T10" fmla="*/ 0 w 53"/>
                  <a:gd name="T11" fmla="*/ 119 h 119"/>
                  <a:gd name="T12" fmla="*/ 0 w 53"/>
                  <a:gd name="T13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19">
                    <a:moveTo>
                      <a:pt x="0" y="13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53" y="106"/>
                    </a:lnTo>
                    <a:lnTo>
                      <a:pt x="39" y="119"/>
                    </a:lnTo>
                    <a:lnTo>
                      <a:pt x="0" y="119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1" name="Freeform 1998"/>
              <p:cNvSpPr>
                <a:spLocks/>
              </p:cNvSpPr>
              <p:nvPr/>
            </p:nvSpPr>
            <p:spPr bwMode="auto">
              <a:xfrm>
                <a:off x="4320" y="2984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39 w 53"/>
                  <a:gd name="T3" fmla="*/ 13 h 13"/>
                  <a:gd name="T4" fmla="*/ 53 w 53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39" y="13"/>
                    </a:lnTo>
                    <a:lnTo>
                      <a:pt x="5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2" name="Line 1999"/>
              <p:cNvSpPr>
                <a:spLocks noChangeShapeType="1"/>
              </p:cNvSpPr>
              <p:nvPr/>
            </p:nvSpPr>
            <p:spPr bwMode="auto">
              <a:xfrm>
                <a:off x="4359" y="2997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3" name="Line 2000"/>
              <p:cNvSpPr>
                <a:spLocks noChangeShapeType="1"/>
              </p:cNvSpPr>
              <p:nvPr/>
            </p:nvSpPr>
            <p:spPr bwMode="auto">
              <a:xfrm>
                <a:off x="4320" y="308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4" name="Line 2001"/>
              <p:cNvSpPr>
                <a:spLocks noChangeShapeType="1"/>
              </p:cNvSpPr>
              <p:nvPr/>
            </p:nvSpPr>
            <p:spPr bwMode="auto">
              <a:xfrm>
                <a:off x="4320" y="307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5" name="Line 2002"/>
              <p:cNvSpPr>
                <a:spLocks noChangeShapeType="1"/>
              </p:cNvSpPr>
              <p:nvPr/>
            </p:nvSpPr>
            <p:spPr bwMode="auto">
              <a:xfrm>
                <a:off x="4320" y="306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6" name="Line 2003"/>
              <p:cNvSpPr>
                <a:spLocks noChangeShapeType="1"/>
              </p:cNvSpPr>
              <p:nvPr/>
            </p:nvSpPr>
            <p:spPr bwMode="auto">
              <a:xfrm>
                <a:off x="4320" y="304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7" name="Line 2004"/>
              <p:cNvSpPr>
                <a:spLocks noChangeShapeType="1"/>
              </p:cNvSpPr>
              <p:nvPr/>
            </p:nvSpPr>
            <p:spPr bwMode="auto">
              <a:xfrm>
                <a:off x="4320" y="303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8" name="Line 2005"/>
              <p:cNvSpPr>
                <a:spLocks noChangeShapeType="1"/>
              </p:cNvSpPr>
              <p:nvPr/>
            </p:nvSpPr>
            <p:spPr bwMode="auto">
              <a:xfrm>
                <a:off x="4320" y="301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9" name="Line 2006"/>
              <p:cNvSpPr>
                <a:spLocks noChangeShapeType="1"/>
              </p:cNvSpPr>
              <p:nvPr/>
            </p:nvSpPr>
            <p:spPr bwMode="auto">
              <a:xfrm flipV="1">
                <a:off x="4359" y="2998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0" name="Line 2007"/>
              <p:cNvSpPr>
                <a:spLocks noChangeShapeType="1"/>
              </p:cNvSpPr>
              <p:nvPr/>
            </p:nvSpPr>
            <p:spPr bwMode="auto">
              <a:xfrm flipV="1">
                <a:off x="4359" y="3012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1" name="Line 2008"/>
              <p:cNvSpPr>
                <a:spLocks noChangeShapeType="1"/>
              </p:cNvSpPr>
              <p:nvPr/>
            </p:nvSpPr>
            <p:spPr bwMode="auto">
              <a:xfrm flipV="1">
                <a:off x="4359" y="3025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2" name="Line 2009"/>
              <p:cNvSpPr>
                <a:spLocks noChangeShapeType="1"/>
              </p:cNvSpPr>
              <p:nvPr/>
            </p:nvSpPr>
            <p:spPr bwMode="auto">
              <a:xfrm flipV="1">
                <a:off x="4359" y="3042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3" name="Line 2010"/>
              <p:cNvSpPr>
                <a:spLocks noChangeShapeType="1"/>
              </p:cNvSpPr>
              <p:nvPr/>
            </p:nvSpPr>
            <p:spPr bwMode="auto">
              <a:xfrm flipV="1">
                <a:off x="4359" y="3056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4" name="Line 2011"/>
              <p:cNvSpPr>
                <a:spLocks noChangeShapeType="1"/>
              </p:cNvSpPr>
              <p:nvPr/>
            </p:nvSpPr>
            <p:spPr bwMode="auto">
              <a:xfrm flipV="1">
                <a:off x="4359" y="3070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5" name="Rectangle 2012"/>
              <p:cNvSpPr>
                <a:spLocks noChangeArrowheads="1"/>
              </p:cNvSpPr>
              <p:nvPr/>
            </p:nvSpPr>
            <p:spPr bwMode="auto">
              <a:xfrm>
                <a:off x="4359" y="2998"/>
                <a:ext cx="41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6" name="Freeform 2013"/>
              <p:cNvSpPr>
                <a:spLocks/>
              </p:cNvSpPr>
              <p:nvPr/>
            </p:nvSpPr>
            <p:spPr bwMode="auto">
              <a:xfrm>
                <a:off x="4400" y="2984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" name="Group 2215"/>
            <p:cNvGrpSpPr>
              <a:grpSpLocks/>
            </p:cNvGrpSpPr>
            <p:nvPr/>
          </p:nvGrpSpPr>
          <p:grpSpPr bwMode="auto">
            <a:xfrm>
              <a:off x="2639461" y="5872959"/>
              <a:ext cx="1479976" cy="671749"/>
              <a:chOff x="4316" y="2795"/>
              <a:chExt cx="835" cy="379"/>
            </a:xfrm>
          </p:grpSpPr>
          <p:sp>
            <p:nvSpPr>
              <p:cNvPr id="1347" name="Freeform 2015"/>
              <p:cNvSpPr>
                <a:spLocks/>
              </p:cNvSpPr>
              <p:nvPr/>
            </p:nvSpPr>
            <p:spPr bwMode="auto">
              <a:xfrm>
                <a:off x="4359" y="298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8" name="Freeform 2016"/>
              <p:cNvSpPr>
                <a:spLocks/>
              </p:cNvSpPr>
              <p:nvPr/>
            </p:nvSpPr>
            <p:spPr bwMode="auto">
              <a:xfrm>
                <a:off x="4359" y="2984"/>
                <a:ext cx="55" cy="119"/>
              </a:xfrm>
              <a:custGeom>
                <a:avLst/>
                <a:gdLst>
                  <a:gd name="T0" fmla="*/ 0 w 55"/>
                  <a:gd name="T1" fmla="*/ 14 h 119"/>
                  <a:gd name="T2" fmla="*/ 14 w 55"/>
                  <a:gd name="T3" fmla="*/ 0 h 119"/>
                  <a:gd name="T4" fmla="*/ 55 w 55"/>
                  <a:gd name="T5" fmla="*/ 0 h 119"/>
                  <a:gd name="T6" fmla="*/ 55 w 55"/>
                  <a:gd name="T7" fmla="*/ 105 h 119"/>
                  <a:gd name="T8" fmla="*/ 41 w 55"/>
                  <a:gd name="T9" fmla="*/ 119 h 119"/>
                  <a:gd name="T10" fmla="*/ 0 w 55"/>
                  <a:gd name="T11" fmla="*/ 119 h 119"/>
                  <a:gd name="T12" fmla="*/ 0 w 55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5"/>
                    </a:lnTo>
                    <a:lnTo>
                      <a:pt x="41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9" name="Freeform 2017"/>
              <p:cNvSpPr>
                <a:spLocks/>
              </p:cNvSpPr>
              <p:nvPr/>
            </p:nvSpPr>
            <p:spPr bwMode="auto">
              <a:xfrm>
                <a:off x="4359" y="298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0" name="Line 2018"/>
              <p:cNvSpPr>
                <a:spLocks noChangeShapeType="1"/>
              </p:cNvSpPr>
              <p:nvPr/>
            </p:nvSpPr>
            <p:spPr bwMode="auto">
              <a:xfrm>
                <a:off x="4400" y="2998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1" name="Line 2019"/>
              <p:cNvSpPr>
                <a:spLocks noChangeShapeType="1"/>
              </p:cNvSpPr>
              <p:nvPr/>
            </p:nvSpPr>
            <p:spPr bwMode="auto">
              <a:xfrm>
                <a:off x="4359" y="308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2" name="Line 2020"/>
              <p:cNvSpPr>
                <a:spLocks noChangeShapeType="1"/>
              </p:cNvSpPr>
              <p:nvPr/>
            </p:nvSpPr>
            <p:spPr bwMode="auto">
              <a:xfrm>
                <a:off x="4359" y="307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3" name="Line 2021"/>
              <p:cNvSpPr>
                <a:spLocks noChangeShapeType="1"/>
              </p:cNvSpPr>
              <p:nvPr/>
            </p:nvSpPr>
            <p:spPr bwMode="auto">
              <a:xfrm>
                <a:off x="4359" y="306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4" name="Line 2022"/>
              <p:cNvSpPr>
                <a:spLocks noChangeShapeType="1"/>
              </p:cNvSpPr>
              <p:nvPr/>
            </p:nvSpPr>
            <p:spPr bwMode="auto">
              <a:xfrm>
                <a:off x="4359" y="304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5" name="Line 2023"/>
              <p:cNvSpPr>
                <a:spLocks noChangeShapeType="1"/>
              </p:cNvSpPr>
              <p:nvPr/>
            </p:nvSpPr>
            <p:spPr bwMode="auto">
              <a:xfrm>
                <a:off x="4359" y="303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6" name="Line 2024"/>
              <p:cNvSpPr>
                <a:spLocks noChangeShapeType="1"/>
              </p:cNvSpPr>
              <p:nvPr/>
            </p:nvSpPr>
            <p:spPr bwMode="auto">
              <a:xfrm>
                <a:off x="4359" y="301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7" name="Line 2025"/>
              <p:cNvSpPr>
                <a:spLocks noChangeShapeType="1"/>
              </p:cNvSpPr>
              <p:nvPr/>
            </p:nvSpPr>
            <p:spPr bwMode="auto">
              <a:xfrm flipV="1">
                <a:off x="4400" y="300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8" name="Line 2026"/>
              <p:cNvSpPr>
                <a:spLocks noChangeShapeType="1"/>
              </p:cNvSpPr>
              <p:nvPr/>
            </p:nvSpPr>
            <p:spPr bwMode="auto">
              <a:xfrm flipV="1">
                <a:off x="4400" y="3023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9" name="Line 2027"/>
              <p:cNvSpPr>
                <a:spLocks noChangeShapeType="1"/>
              </p:cNvSpPr>
              <p:nvPr/>
            </p:nvSpPr>
            <p:spPr bwMode="auto">
              <a:xfrm flipV="1">
                <a:off x="4400" y="3037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0" name="Line 2028"/>
              <p:cNvSpPr>
                <a:spLocks noChangeShapeType="1"/>
              </p:cNvSpPr>
              <p:nvPr/>
            </p:nvSpPr>
            <p:spPr bwMode="auto">
              <a:xfrm flipV="1">
                <a:off x="4400" y="305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1" name="Line 2029"/>
              <p:cNvSpPr>
                <a:spLocks noChangeShapeType="1"/>
              </p:cNvSpPr>
              <p:nvPr/>
            </p:nvSpPr>
            <p:spPr bwMode="auto">
              <a:xfrm flipV="1">
                <a:off x="4400" y="306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2" name="Line 2030"/>
              <p:cNvSpPr>
                <a:spLocks noChangeShapeType="1"/>
              </p:cNvSpPr>
              <p:nvPr/>
            </p:nvSpPr>
            <p:spPr bwMode="auto">
              <a:xfrm flipV="1">
                <a:off x="4400" y="307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3" name="Freeform 2031"/>
              <p:cNvSpPr>
                <a:spLocks/>
              </p:cNvSpPr>
              <p:nvPr/>
            </p:nvSpPr>
            <p:spPr bwMode="auto">
              <a:xfrm>
                <a:off x="4338" y="3113"/>
                <a:ext cx="42" cy="42"/>
              </a:xfrm>
              <a:custGeom>
                <a:avLst/>
                <a:gdLst>
                  <a:gd name="T0" fmla="*/ 0 w 42"/>
                  <a:gd name="T1" fmla="*/ 42 h 42"/>
                  <a:gd name="T2" fmla="*/ 42 w 42"/>
                  <a:gd name="T3" fmla="*/ 0 h 42"/>
                  <a:gd name="T4" fmla="*/ 42 w 42"/>
                  <a:gd name="T5" fmla="*/ 0 h 42"/>
                  <a:gd name="T6" fmla="*/ 0 w 4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42"/>
                    </a:moveTo>
                    <a:lnTo>
                      <a:pt x="42" y="0"/>
                    </a:lnTo>
                    <a:lnTo>
                      <a:pt x="42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4" name="Freeform 2032"/>
              <p:cNvSpPr>
                <a:spLocks/>
              </p:cNvSpPr>
              <p:nvPr/>
            </p:nvSpPr>
            <p:spPr bwMode="auto">
              <a:xfrm>
                <a:off x="4316" y="3113"/>
                <a:ext cx="64" cy="42"/>
              </a:xfrm>
              <a:custGeom>
                <a:avLst/>
                <a:gdLst>
                  <a:gd name="T0" fmla="*/ 0 w 64"/>
                  <a:gd name="T1" fmla="*/ 42 h 42"/>
                  <a:gd name="T2" fmla="*/ 41 w 64"/>
                  <a:gd name="T3" fmla="*/ 0 h 42"/>
                  <a:gd name="T4" fmla="*/ 64 w 64"/>
                  <a:gd name="T5" fmla="*/ 0 h 42"/>
                  <a:gd name="T6" fmla="*/ 22 w 64"/>
                  <a:gd name="T7" fmla="*/ 42 h 42"/>
                  <a:gd name="T8" fmla="*/ 0 w 6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2">
                    <a:moveTo>
                      <a:pt x="0" y="42"/>
                    </a:moveTo>
                    <a:lnTo>
                      <a:pt x="41" y="0"/>
                    </a:lnTo>
                    <a:lnTo>
                      <a:pt x="64" y="0"/>
                    </a:lnTo>
                    <a:lnTo>
                      <a:pt x="2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5" name="Freeform 2033"/>
              <p:cNvSpPr>
                <a:spLocks/>
              </p:cNvSpPr>
              <p:nvPr/>
            </p:nvSpPr>
            <p:spPr bwMode="auto">
              <a:xfrm>
                <a:off x="4404" y="3163"/>
                <a:ext cx="12" cy="11"/>
              </a:xfrm>
              <a:custGeom>
                <a:avLst/>
                <a:gdLst>
                  <a:gd name="T0" fmla="*/ 0 w 12"/>
                  <a:gd name="T1" fmla="*/ 11 h 11"/>
                  <a:gd name="T2" fmla="*/ 12 w 12"/>
                  <a:gd name="T3" fmla="*/ 0 h 11"/>
                  <a:gd name="T4" fmla="*/ 12 w 12"/>
                  <a:gd name="T5" fmla="*/ 0 h 11"/>
                  <a:gd name="T6" fmla="*/ 0 w 12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6" name="Freeform 2034"/>
              <p:cNvSpPr>
                <a:spLocks/>
              </p:cNvSpPr>
              <p:nvPr/>
            </p:nvSpPr>
            <p:spPr bwMode="auto">
              <a:xfrm>
                <a:off x="4330" y="3163"/>
                <a:ext cx="86" cy="11"/>
              </a:xfrm>
              <a:custGeom>
                <a:avLst/>
                <a:gdLst>
                  <a:gd name="T0" fmla="*/ 0 w 86"/>
                  <a:gd name="T1" fmla="*/ 11 h 11"/>
                  <a:gd name="T2" fmla="*/ 11 w 86"/>
                  <a:gd name="T3" fmla="*/ 0 h 11"/>
                  <a:gd name="T4" fmla="*/ 86 w 86"/>
                  <a:gd name="T5" fmla="*/ 0 h 11"/>
                  <a:gd name="T6" fmla="*/ 74 w 86"/>
                  <a:gd name="T7" fmla="*/ 11 h 11"/>
                  <a:gd name="T8" fmla="*/ 0 w 8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1">
                    <a:moveTo>
                      <a:pt x="0" y="11"/>
                    </a:moveTo>
                    <a:lnTo>
                      <a:pt x="11" y="0"/>
                    </a:lnTo>
                    <a:lnTo>
                      <a:pt x="86" y="0"/>
                    </a:lnTo>
                    <a:lnTo>
                      <a:pt x="7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7" name="Freeform 2035"/>
              <p:cNvSpPr>
                <a:spLocks/>
              </p:cNvSpPr>
              <p:nvPr/>
            </p:nvSpPr>
            <p:spPr bwMode="auto">
              <a:xfrm>
                <a:off x="4429" y="3116"/>
                <a:ext cx="39" cy="39"/>
              </a:xfrm>
              <a:custGeom>
                <a:avLst/>
                <a:gdLst>
                  <a:gd name="T0" fmla="*/ 0 w 39"/>
                  <a:gd name="T1" fmla="*/ 39 h 39"/>
                  <a:gd name="T2" fmla="*/ 39 w 39"/>
                  <a:gd name="T3" fmla="*/ 0 h 39"/>
                  <a:gd name="T4" fmla="*/ 39 w 39"/>
                  <a:gd name="T5" fmla="*/ 0 h 39"/>
                  <a:gd name="T6" fmla="*/ 0 w 39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9">
                    <a:moveTo>
                      <a:pt x="0" y="39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8" name="Freeform 2036"/>
              <p:cNvSpPr>
                <a:spLocks/>
              </p:cNvSpPr>
              <p:nvPr/>
            </p:nvSpPr>
            <p:spPr bwMode="auto">
              <a:xfrm>
                <a:off x="4355" y="3116"/>
                <a:ext cx="113" cy="39"/>
              </a:xfrm>
              <a:custGeom>
                <a:avLst/>
                <a:gdLst>
                  <a:gd name="T0" fmla="*/ 0 w 113"/>
                  <a:gd name="T1" fmla="*/ 39 h 39"/>
                  <a:gd name="T2" fmla="*/ 38 w 113"/>
                  <a:gd name="T3" fmla="*/ 0 h 39"/>
                  <a:gd name="T4" fmla="*/ 113 w 113"/>
                  <a:gd name="T5" fmla="*/ 0 h 39"/>
                  <a:gd name="T6" fmla="*/ 74 w 113"/>
                  <a:gd name="T7" fmla="*/ 39 h 39"/>
                  <a:gd name="T8" fmla="*/ 0 w 113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39">
                    <a:moveTo>
                      <a:pt x="0" y="39"/>
                    </a:moveTo>
                    <a:lnTo>
                      <a:pt x="38" y="0"/>
                    </a:lnTo>
                    <a:lnTo>
                      <a:pt x="113" y="0"/>
                    </a:lnTo>
                    <a:lnTo>
                      <a:pt x="74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9" name="Freeform 2037"/>
              <p:cNvSpPr>
                <a:spLocks/>
              </p:cNvSpPr>
              <p:nvPr/>
            </p:nvSpPr>
            <p:spPr bwMode="auto">
              <a:xfrm>
                <a:off x="4466" y="3113"/>
                <a:ext cx="41" cy="42"/>
              </a:xfrm>
              <a:custGeom>
                <a:avLst/>
                <a:gdLst>
                  <a:gd name="T0" fmla="*/ 0 w 41"/>
                  <a:gd name="T1" fmla="*/ 42 h 42"/>
                  <a:gd name="T2" fmla="*/ 41 w 41"/>
                  <a:gd name="T3" fmla="*/ 0 h 42"/>
                  <a:gd name="T4" fmla="*/ 41 w 41"/>
                  <a:gd name="T5" fmla="*/ 0 h 42"/>
                  <a:gd name="T6" fmla="*/ 0 w 41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42">
                    <a:moveTo>
                      <a:pt x="0" y="42"/>
                    </a:moveTo>
                    <a:lnTo>
                      <a:pt x="41" y="0"/>
                    </a:lnTo>
                    <a:lnTo>
                      <a:pt x="41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0" name="Freeform 2038"/>
              <p:cNvSpPr>
                <a:spLocks/>
              </p:cNvSpPr>
              <p:nvPr/>
            </p:nvSpPr>
            <p:spPr bwMode="auto">
              <a:xfrm>
                <a:off x="4443" y="3113"/>
                <a:ext cx="64" cy="42"/>
              </a:xfrm>
              <a:custGeom>
                <a:avLst/>
                <a:gdLst>
                  <a:gd name="T0" fmla="*/ 0 w 64"/>
                  <a:gd name="T1" fmla="*/ 42 h 42"/>
                  <a:gd name="T2" fmla="*/ 42 w 64"/>
                  <a:gd name="T3" fmla="*/ 0 h 42"/>
                  <a:gd name="T4" fmla="*/ 64 w 64"/>
                  <a:gd name="T5" fmla="*/ 0 h 42"/>
                  <a:gd name="T6" fmla="*/ 23 w 64"/>
                  <a:gd name="T7" fmla="*/ 42 h 42"/>
                  <a:gd name="T8" fmla="*/ 0 w 6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2">
                    <a:moveTo>
                      <a:pt x="0" y="42"/>
                    </a:moveTo>
                    <a:lnTo>
                      <a:pt x="42" y="0"/>
                    </a:lnTo>
                    <a:lnTo>
                      <a:pt x="64" y="0"/>
                    </a:lnTo>
                    <a:lnTo>
                      <a:pt x="23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1" name="Freeform 2039"/>
              <p:cNvSpPr>
                <a:spLocks/>
              </p:cNvSpPr>
              <p:nvPr/>
            </p:nvSpPr>
            <p:spPr bwMode="auto">
              <a:xfrm>
                <a:off x="4479" y="3096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14 w 14"/>
                  <a:gd name="T3" fmla="*/ 0 h 14"/>
                  <a:gd name="T4" fmla="*/ 14 w 14"/>
                  <a:gd name="T5" fmla="*/ 0 h 14"/>
                  <a:gd name="T6" fmla="*/ 0 w 14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2" name="Freeform 2040"/>
              <p:cNvSpPr>
                <a:spLocks/>
              </p:cNvSpPr>
              <p:nvPr/>
            </p:nvSpPr>
            <p:spPr bwMode="auto">
              <a:xfrm>
                <a:off x="4407" y="3096"/>
                <a:ext cx="86" cy="14"/>
              </a:xfrm>
              <a:custGeom>
                <a:avLst/>
                <a:gdLst>
                  <a:gd name="T0" fmla="*/ 0 w 86"/>
                  <a:gd name="T1" fmla="*/ 14 h 14"/>
                  <a:gd name="T2" fmla="*/ 14 w 86"/>
                  <a:gd name="T3" fmla="*/ 0 h 14"/>
                  <a:gd name="T4" fmla="*/ 86 w 86"/>
                  <a:gd name="T5" fmla="*/ 0 h 14"/>
                  <a:gd name="T6" fmla="*/ 72 w 86"/>
                  <a:gd name="T7" fmla="*/ 14 h 14"/>
                  <a:gd name="T8" fmla="*/ 0 w 8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4">
                    <a:moveTo>
                      <a:pt x="0" y="14"/>
                    </a:moveTo>
                    <a:lnTo>
                      <a:pt x="14" y="0"/>
                    </a:lnTo>
                    <a:lnTo>
                      <a:pt x="86" y="0"/>
                    </a:lnTo>
                    <a:lnTo>
                      <a:pt x="7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3" name="Rectangle 2041"/>
              <p:cNvSpPr>
                <a:spLocks noChangeArrowheads="1"/>
              </p:cNvSpPr>
              <p:nvPr/>
            </p:nvSpPr>
            <p:spPr bwMode="auto">
              <a:xfrm>
                <a:off x="5055" y="2859"/>
                <a:ext cx="41" cy="1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4" name="Freeform 2042"/>
              <p:cNvSpPr>
                <a:spLocks/>
              </p:cNvSpPr>
              <p:nvPr/>
            </p:nvSpPr>
            <p:spPr bwMode="auto">
              <a:xfrm>
                <a:off x="5096" y="2845"/>
                <a:ext cx="14" cy="116"/>
              </a:xfrm>
              <a:custGeom>
                <a:avLst/>
                <a:gdLst>
                  <a:gd name="T0" fmla="*/ 0 w 14"/>
                  <a:gd name="T1" fmla="*/ 14 h 116"/>
                  <a:gd name="T2" fmla="*/ 14 w 14"/>
                  <a:gd name="T3" fmla="*/ 0 h 116"/>
                  <a:gd name="T4" fmla="*/ 14 w 14"/>
                  <a:gd name="T5" fmla="*/ 103 h 116"/>
                  <a:gd name="T6" fmla="*/ 0 w 14"/>
                  <a:gd name="T7" fmla="*/ 116 h 116"/>
                  <a:gd name="T8" fmla="*/ 0 w 14"/>
                  <a:gd name="T9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6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3"/>
                    </a:lnTo>
                    <a:lnTo>
                      <a:pt x="0" y="1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5" name="Freeform 2043"/>
              <p:cNvSpPr>
                <a:spLocks/>
              </p:cNvSpPr>
              <p:nvPr/>
            </p:nvSpPr>
            <p:spPr bwMode="auto">
              <a:xfrm>
                <a:off x="5055" y="284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6" name="Freeform 2044"/>
              <p:cNvSpPr>
                <a:spLocks/>
              </p:cNvSpPr>
              <p:nvPr/>
            </p:nvSpPr>
            <p:spPr bwMode="auto">
              <a:xfrm>
                <a:off x="5055" y="2845"/>
                <a:ext cx="55" cy="116"/>
              </a:xfrm>
              <a:custGeom>
                <a:avLst/>
                <a:gdLst>
                  <a:gd name="T0" fmla="*/ 0 w 55"/>
                  <a:gd name="T1" fmla="*/ 14 h 116"/>
                  <a:gd name="T2" fmla="*/ 14 w 55"/>
                  <a:gd name="T3" fmla="*/ 0 h 116"/>
                  <a:gd name="T4" fmla="*/ 55 w 55"/>
                  <a:gd name="T5" fmla="*/ 0 h 116"/>
                  <a:gd name="T6" fmla="*/ 55 w 55"/>
                  <a:gd name="T7" fmla="*/ 103 h 116"/>
                  <a:gd name="T8" fmla="*/ 41 w 55"/>
                  <a:gd name="T9" fmla="*/ 116 h 116"/>
                  <a:gd name="T10" fmla="*/ 0 w 55"/>
                  <a:gd name="T11" fmla="*/ 116 h 116"/>
                  <a:gd name="T12" fmla="*/ 0 w 55"/>
                  <a:gd name="T13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6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3"/>
                    </a:lnTo>
                    <a:lnTo>
                      <a:pt x="41" y="116"/>
                    </a:lnTo>
                    <a:lnTo>
                      <a:pt x="0" y="116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7" name="Freeform 2045"/>
              <p:cNvSpPr>
                <a:spLocks/>
              </p:cNvSpPr>
              <p:nvPr/>
            </p:nvSpPr>
            <p:spPr bwMode="auto">
              <a:xfrm>
                <a:off x="5055" y="284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8" name="Line 2046"/>
              <p:cNvSpPr>
                <a:spLocks noChangeShapeType="1"/>
              </p:cNvSpPr>
              <p:nvPr/>
            </p:nvSpPr>
            <p:spPr bwMode="auto">
              <a:xfrm>
                <a:off x="5096" y="2859"/>
                <a:ext cx="0" cy="10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9" name="Line 2047"/>
              <p:cNvSpPr>
                <a:spLocks noChangeShapeType="1"/>
              </p:cNvSpPr>
              <p:nvPr/>
            </p:nvSpPr>
            <p:spPr bwMode="auto">
              <a:xfrm>
                <a:off x="5055" y="294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0" name="Line 2048"/>
              <p:cNvSpPr>
                <a:spLocks noChangeShapeType="1"/>
              </p:cNvSpPr>
              <p:nvPr/>
            </p:nvSpPr>
            <p:spPr bwMode="auto">
              <a:xfrm>
                <a:off x="5055" y="293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1" name="Line 2049"/>
              <p:cNvSpPr>
                <a:spLocks noChangeShapeType="1"/>
              </p:cNvSpPr>
              <p:nvPr/>
            </p:nvSpPr>
            <p:spPr bwMode="auto">
              <a:xfrm>
                <a:off x="5055" y="292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2" name="Line 2050"/>
              <p:cNvSpPr>
                <a:spLocks noChangeShapeType="1"/>
              </p:cNvSpPr>
              <p:nvPr/>
            </p:nvSpPr>
            <p:spPr bwMode="auto">
              <a:xfrm>
                <a:off x="5055" y="290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3" name="Line 2051"/>
              <p:cNvSpPr>
                <a:spLocks noChangeShapeType="1"/>
              </p:cNvSpPr>
              <p:nvPr/>
            </p:nvSpPr>
            <p:spPr bwMode="auto">
              <a:xfrm>
                <a:off x="5055" y="289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4" name="Line 2052"/>
              <p:cNvSpPr>
                <a:spLocks noChangeShapeType="1"/>
              </p:cNvSpPr>
              <p:nvPr/>
            </p:nvSpPr>
            <p:spPr bwMode="auto">
              <a:xfrm>
                <a:off x="5055" y="287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5" name="Line 2053"/>
              <p:cNvSpPr>
                <a:spLocks noChangeShapeType="1"/>
              </p:cNvSpPr>
              <p:nvPr/>
            </p:nvSpPr>
            <p:spPr bwMode="auto">
              <a:xfrm flipV="1">
                <a:off x="5096" y="2859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6" name="Line 2054"/>
              <p:cNvSpPr>
                <a:spLocks noChangeShapeType="1"/>
              </p:cNvSpPr>
              <p:nvPr/>
            </p:nvSpPr>
            <p:spPr bwMode="auto">
              <a:xfrm flipV="1">
                <a:off x="5096" y="2873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7" name="Line 2055"/>
              <p:cNvSpPr>
                <a:spLocks noChangeShapeType="1"/>
              </p:cNvSpPr>
              <p:nvPr/>
            </p:nvSpPr>
            <p:spPr bwMode="auto">
              <a:xfrm flipV="1">
                <a:off x="5096" y="2886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8" name="Line 2056"/>
              <p:cNvSpPr>
                <a:spLocks noChangeShapeType="1"/>
              </p:cNvSpPr>
              <p:nvPr/>
            </p:nvSpPr>
            <p:spPr bwMode="auto">
              <a:xfrm flipV="1">
                <a:off x="5096" y="2900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9" name="Line 2057"/>
              <p:cNvSpPr>
                <a:spLocks noChangeShapeType="1"/>
              </p:cNvSpPr>
              <p:nvPr/>
            </p:nvSpPr>
            <p:spPr bwMode="auto">
              <a:xfrm flipV="1">
                <a:off x="5096" y="2914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0" name="Line 2058"/>
              <p:cNvSpPr>
                <a:spLocks noChangeShapeType="1"/>
              </p:cNvSpPr>
              <p:nvPr/>
            </p:nvSpPr>
            <p:spPr bwMode="auto">
              <a:xfrm flipV="1">
                <a:off x="5096" y="2928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1" name="Rectangle 2059"/>
              <p:cNvSpPr>
                <a:spLocks noChangeArrowheads="1"/>
              </p:cNvSpPr>
              <p:nvPr/>
            </p:nvSpPr>
            <p:spPr bwMode="auto">
              <a:xfrm>
                <a:off x="5094" y="2859"/>
                <a:ext cx="41" cy="1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2" name="Freeform 2060"/>
              <p:cNvSpPr>
                <a:spLocks/>
              </p:cNvSpPr>
              <p:nvPr/>
            </p:nvSpPr>
            <p:spPr bwMode="auto">
              <a:xfrm>
                <a:off x="5135" y="2845"/>
                <a:ext cx="14" cy="116"/>
              </a:xfrm>
              <a:custGeom>
                <a:avLst/>
                <a:gdLst>
                  <a:gd name="T0" fmla="*/ 0 w 14"/>
                  <a:gd name="T1" fmla="*/ 14 h 116"/>
                  <a:gd name="T2" fmla="*/ 14 w 14"/>
                  <a:gd name="T3" fmla="*/ 0 h 116"/>
                  <a:gd name="T4" fmla="*/ 14 w 14"/>
                  <a:gd name="T5" fmla="*/ 103 h 116"/>
                  <a:gd name="T6" fmla="*/ 0 w 14"/>
                  <a:gd name="T7" fmla="*/ 116 h 116"/>
                  <a:gd name="T8" fmla="*/ 0 w 14"/>
                  <a:gd name="T9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6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3"/>
                    </a:lnTo>
                    <a:lnTo>
                      <a:pt x="0" y="1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3" name="Freeform 2061"/>
              <p:cNvSpPr>
                <a:spLocks/>
              </p:cNvSpPr>
              <p:nvPr/>
            </p:nvSpPr>
            <p:spPr bwMode="auto">
              <a:xfrm>
                <a:off x="5094" y="284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4" name="Freeform 2062"/>
              <p:cNvSpPr>
                <a:spLocks/>
              </p:cNvSpPr>
              <p:nvPr/>
            </p:nvSpPr>
            <p:spPr bwMode="auto">
              <a:xfrm>
                <a:off x="5094" y="2845"/>
                <a:ext cx="55" cy="116"/>
              </a:xfrm>
              <a:custGeom>
                <a:avLst/>
                <a:gdLst>
                  <a:gd name="T0" fmla="*/ 0 w 55"/>
                  <a:gd name="T1" fmla="*/ 14 h 116"/>
                  <a:gd name="T2" fmla="*/ 14 w 55"/>
                  <a:gd name="T3" fmla="*/ 0 h 116"/>
                  <a:gd name="T4" fmla="*/ 55 w 55"/>
                  <a:gd name="T5" fmla="*/ 0 h 116"/>
                  <a:gd name="T6" fmla="*/ 55 w 55"/>
                  <a:gd name="T7" fmla="*/ 103 h 116"/>
                  <a:gd name="T8" fmla="*/ 41 w 55"/>
                  <a:gd name="T9" fmla="*/ 116 h 116"/>
                  <a:gd name="T10" fmla="*/ 0 w 55"/>
                  <a:gd name="T11" fmla="*/ 116 h 116"/>
                  <a:gd name="T12" fmla="*/ 0 w 55"/>
                  <a:gd name="T13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6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3"/>
                    </a:lnTo>
                    <a:lnTo>
                      <a:pt x="41" y="116"/>
                    </a:lnTo>
                    <a:lnTo>
                      <a:pt x="0" y="116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5" name="Freeform 2063"/>
              <p:cNvSpPr>
                <a:spLocks/>
              </p:cNvSpPr>
              <p:nvPr/>
            </p:nvSpPr>
            <p:spPr bwMode="auto">
              <a:xfrm>
                <a:off x="5094" y="284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6" name="Line 2064"/>
              <p:cNvSpPr>
                <a:spLocks noChangeShapeType="1"/>
              </p:cNvSpPr>
              <p:nvPr/>
            </p:nvSpPr>
            <p:spPr bwMode="auto">
              <a:xfrm>
                <a:off x="5135" y="2859"/>
                <a:ext cx="0" cy="10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7" name="Line 2065"/>
              <p:cNvSpPr>
                <a:spLocks noChangeShapeType="1"/>
              </p:cNvSpPr>
              <p:nvPr/>
            </p:nvSpPr>
            <p:spPr bwMode="auto">
              <a:xfrm>
                <a:off x="5094" y="294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8" name="Line 2066"/>
              <p:cNvSpPr>
                <a:spLocks noChangeShapeType="1"/>
              </p:cNvSpPr>
              <p:nvPr/>
            </p:nvSpPr>
            <p:spPr bwMode="auto">
              <a:xfrm>
                <a:off x="5094" y="293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9" name="Line 2067"/>
              <p:cNvSpPr>
                <a:spLocks noChangeShapeType="1"/>
              </p:cNvSpPr>
              <p:nvPr/>
            </p:nvSpPr>
            <p:spPr bwMode="auto">
              <a:xfrm>
                <a:off x="5094" y="292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0" name="Line 2068"/>
              <p:cNvSpPr>
                <a:spLocks noChangeShapeType="1"/>
              </p:cNvSpPr>
              <p:nvPr/>
            </p:nvSpPr>
            <p:spPr bwMode="auto">
              <a:xfrm>
                <a:off x="5094" y="290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1" name="Line 2069"/>
              <p:cNvSpPr>
                <a:spLocks noChangeShapeType="1"/>
              </p:cNvSpPr>
              <p:nvPr/>
            </p:nvSpPr>
            <p:spPr bwMode="auto">
              <a:xfrm>
                <a:off x="5094" y="289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2" name="Line 2070"/>
              <p:cNvSpPr>
                <a:spLocks noChangeShapeType="1"/>
              </p:cNvSpPr>
              <p:nvPr/>
            </p:nvSpPr>
            <p:spPr bwMode="auto">
              <a:xfrm>
                <a:off x="5094" y="287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3" name="Line 2071"/>
              <p:cNvSpPr>
                <a:spLocks noChangeShapeType="1"/>
              </p:cNvSpPr>
              <p:nvPr/>
            </p:nvSpPr>
            <p:spPr bwMode="auto">
              <a:xfrm flipV="1">
                <a:off x="5138" y="2867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4" name="Line 2072"/>
              <p:cNvSpPr>
                <a:spLocks noChangeShapeType="1"/>
              </p:cNvSpPr>
              <p:nvPr/>
            </p:nvSpPr>
            <p:spPr bwMode="auto">
              <a:xfrm flipV="1">
                <a:off x="5138" y="288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5" name="Line 2073"/>
              <p:cNvSpPr>
                <a:spLocks noChangeShapeType="1"/>
              </p:cNvSpPr>
              <p:nvPr/>
            </p:nvSpPr>
            <p:spPr bwMode="auto">
              <a:xfrm flipV="1">
                <a:off x="5138" y="2895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6" name="Line 2074"/>
              <p:cNvSpPr>
                <a:spLocks noChangeShapeType="1"/>
              </p:cNvSpPr>
              <p:nvPr/>
            </p:nvSpPr>
            <p:spPr bwMode="auto">
              <a:xfrm flipV="1">
                <a:off x="5138" y="2909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7" name="Line 2075"/>
              <p:cNvSpPr>
                <a:spLocks noChangeShapeType="1"/>
              </p:cNvSpPr>
              <p:nvPr/>
            </p:nvSpPr>
            <p:spPr bwMode="auto">
              <a:xfrm flipV="1">
                <a:off x="5138" y="292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8" name="Line 2076"/>
              <p:cNvSpPr>
                <a:spLocks noChangeShapeType="1"/>
              </p:cNvSpPr>
              <p:nvPr/>
            </p:nvSpPr>
            <p:spPr bwMode="auto">
              <a:xfrm flipV="1">
                <a:off x="5138" y="293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9" name="Rectangle 2077"/>
              <p:cNvSpPr>
                <a:spLocks noChangeArrowheads="1"/>
              </p:cNvSpPr>
              <p:nvPr/>
            </p:nvSpPr>
            <p:spPr bwMode="auto">
              <a:xfrm>
                <a:off x="5044" y="2867"/>
                <a:ext cx="41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0" name="Freeform 2078"/>
              <p:cNvSpPr>
                <a:spLocks/>
              </p:cNvSpPr>
              <p:nvPr/>
            </p:nvSpPr>
            <p:spPr bwMode="auto">
              <a:xfrm>
                <a:off x="5085" y="2853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1" name="Freeform 2079"/>
              <p:cNvSpPr>
                <a:spLocks/>
              </p:cNvSpPr>
              <p:nvPr/>
            </p:nvSpPr>
            <p:spPr bwMode="auto">
              <a:xfrm>
                <a:off x="5044" y="285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2" name="Freeform 2080"/>
              <p:cNvSpPr>
                <a:spLocks/>
              </p:cNvSpPr>
              <p:nvPr/>
            </p:nvSpPr>
            <p:spPr bwMode="auto">
              <a:xfrm>
                <a:off x="5044" y="2853"/>
                <a:ext cx="55" cy="120"/>
              </a:xfrm>
              <a:custGeom>
                <a:avLst/>
                <a:gdLst>
                  <a:gd name="T0" fmla="*/ 0 w 55"/>
                  <a:gd name="T1" fmla="*/ 14 h 120"/>
                  <a:gd name="T2" fmla="*/ 14 w 55"/>
                  <a:gd name="T3" fmla="*/ 0 h 120"/>
                  <a:gd name="T4" fmla="*/ 55 w 55"/>
                  <a:gd name="T5" fmla="*/ 0 h 120"/>
                  <a:gd name="T6" fmla="*/ 55 w 55"/>
                  <a:gd name="T7" fmla="*/ 106 h 120"/>
                  <a:gd name="T8" fmla="*/ 41 w 55"/>
                  <a:gd name="T9" fmla="*/ 120 h 120"/>
                  <a:gd name="T10" fmla="*/ 0 w 55"/>
                  <a:gd name="T11" fmla="*/ 120 h 120"/>
                  <a:gd name="T12" fmla="*/ 0 w 55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3" name="Freeform 2081"/>
              <p:cNvSpPr>
                <a:spLocks/>
              </p:cNvSpPr>
              <p:nvPr/>
            </p:nvSpPr>
            <p:spPr bwMode="auto">
              <a:xfrm>
                <a:off x="5044" y="285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4" name="Line 2082"/>
              <p:cNvSpPr>
                <a:spLocks noChangeShapeType="1"/>
              </p:cNvSpPr>
              <p:nvPr/>
            </p:nvSpPr>
            <p:spPr bwMode="auto">
              <a:xfrm>
                <a:off x="5085" y="2867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5" name="Line 2083"/>
              <p:cNvSpPr>
                <a:spLocks noChangeShapeType="1"/>
              </p:cNvSpPr>
              <p:nvPr/>
            </p:nvSpPr>
            <p:spPr bwMode="auto">
              <a:xfrm>
                <a:off x="5044" y="29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6" name="Line 2084"/>
              <p:cNvSpPr>
                <a:spLocks noChangeShapeType="1"/>
              </p:cNvSpPr>
              <p:nvPr/>
            </p:nvSpPr>
            <p:spPr bwMode="auto">
              <a:xfrm>
                <a:off x="5044" y="29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7" name="Line 2085"/>
              <p:cNvSpPr>
                <a:spLocks noChangeShapeType="1"/>
              </p:cNvSpPr>
              <p:nvPr/>
            </p:nvSpPr>
            <p:spPr bwMode="auto">
              <a:xfrm>
                <a:off x="5044" y="292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8" name="Line 2086"/>
              <p:cNvSpPr>
                <a:spLocks noChangeShapeType="1"/>
              </p:cNvSpPr>
              <p:nvPr/>
            </p:nvSpPr>
            <p:spPr bwMode="auto">
              <a:xfrm>
                <a:off x="5044" y="291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9" name="Line 2087"/>
              <p:cNvSpPr>
                <a:spLocks noChangeShapeType="1"/>
              </p:cNvSpPr>
              <p:nvPr/>
            </p:nvSpPr>
            <p:spPr bwMode="auto">
              <a:xfrm>
                <a:off x="5044" y="290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0" name="Line 2088"/>
              <p:cNvSpPr>
                <a:spLocks noChangeShapeType="1"/>
              </p:cNvSpPr>
              <p:nvPr/>
            </p:nvSpPr>
            <p:spPr bwMode="auto">
              <a:xfrm>
                <a:off x="5044" y="288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1" name="Line 2089"/>
              <p:cNvSpPr>
                <a:spLocks noChangeShapeType="1"/>
              </p:cNvSpPr>
              <p:nvPr/>
            </p:nvSpPr>
            <p:spPr bwMode="auto">
              <a:xfrm flipV="1">
                <a:off x="5085" y="2867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2" name="Line 2090"/>
              <p:cNvSpPr>
                <a:spLocks noChangeShapeType="1"/>
              </p:cNvSpPr>
              <p:nvPr/>
            </p:nvSpPr>
            <p:spPr bwMode="auto">
              <a:xfrm flipV="1">
                <a:off x="5085" y="2881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3" name="Line 2091"/>
              <p:cNvSpPr>
                <a:spLocks noChangeShapeType="1"/>
              </p:cNvSpPr>
              <p:nvPr/>
            </p:nvSpPr>
            <p:spPr bwMode="auto">
              <a:xfrm flipV="1">
                <a:off x="5085" y="2895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4" name="Line 2092"/>
              <p:cNvSpPr>
                <a:spLocks noChangeShapeType="1"/>
              </p:cNvSpPr>
              <p:nvPr/>
            </p:nvSpPr>
            <p:spPr bwMode="auto">
              <a:xfrm flipV="1">
                <a:off x="5085" y="2909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5" name="Line 2093"/>
              <p:cNvSpPr>
                <a:spLocks noChangeShapeType="1"/>
              </p:cNvSpPr>
              <p:nvPr/>
            </p:nvSpPr>
            <p:spPr bwMode="auto">
              <a:xfrm flipV="1">
                <a:off x="5085" y="2923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6" name="Line 2094"/>
              <p:cNvSpPr>
                <a:spLocks noChangeShapeType="1"/>
              </p:cNvSpPr>
              <p:nvPr/>
            </p:nvSpPr>
            <p:spPr bwMode="auto">
              <a:xfrm flipV="1">
                <a:off x="5085" y="2936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7" name="Rectangle 2095"/>
              <p:cNvSpPr>
                <a:spLocks noChangeArrowheads="1"/>
              </p:cNvSpPr>
              <p:nvPr/>
            </p:nvSpPr>
            <p:spPr bwMode="auto">
              <a:xfrm>
                <a:off x="5083" y="2867"/>
                <a:ext cx="41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8" name="Freeform 2096"/>
              <p:cNvSpPr>
                <a:spLocks/>
              </p:cNvSpPr>
              <p:nvPr/>
            </p:nvSpPr>
            <p:spPr bwMode="auto">
              <a:xfrm>
                <a:off x="5124" y="2853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9" name="Freeform 2097"/>
              <p:cNvSpPr>
                <a:spLocks/>
              </p:cNvSpPr>
              <p:nvPr/>
            </p:nvSpPr>
            <p:spPr bwMode="auto">
              <a:xfrm>
                <a:off x="5083" y="285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0" name="Freeform 2098"/>
              <p:cNvSpPr>
                <a:spLocks/>
              </p:cNvSpPr>
              <p:nvPr/>
            </p:nvSpPr>
            <p:spPr bwMode="auto">
              <a:xfrm>
                <a:off x="5083" y="2853"/>
                <a:ext cx="55" cy="120"/>
              </a:xfrm>
              <a:custGeom>
                <a:avLst/>
                <a:gdLst>
                  <a:gd name="T0" fmla="*/ 0 w 55"/>
                  <a:gd name="T1" fmla="*/ 14 h 120"/>
                  <a:gd name="T2" fmla="*/ 14 w 55"/>
                  <a:gd name="T3" fmla="*/ 0 h 120"/>
                  <a:gd name="T4" fmla="*/ 55 w 55"/>
                  <a:gd name="T5" fmla="*/ 0 h 120"/>
                  <a:gd name="T6" fmla="*/ 55 w 55"/>
                  <a:gd name="T7" fmla="*/ 106 h 120"/>
                  <a:gd name="T8" fmla="*/ 41 w 55"/>
                  <a:gd name="T9" fmla="*/ 120 h 120"/>
                  <a:gd name="T10" fmla="*/ 0 w 55"/>
                  <a:gd name="T11" fmla="*/ 120 h 120"/>
                  <a:gd name="T12" fmla="*/ 0 w 55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1" name="Freeform 2099"/>
              <p:cNvSpPr>
                <a:spLocks/>
              </p:cNvSpPr>
              <p:nvPr/>
            </p:nvSpPr>
            <p:spPr bwMode="auto">
              <a:xfrm>
                <a:off x="5083" y="285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2" name="Line 2100"/>
              <p:cNvSpPr>
                <a:spLocks noChangeShapeType="1"/>
              </p:cNvSpPr>
              <p:nvPr/>
            </p:nvSpPr>
            <p:spPr bwMode="auto">
              <a:xfrm>
                <a:off x="5124" y="2867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3" name="Line 2101"/>
              <p:cNvSpPr>
                <a:spLocks noChangeShapeType="1"/>
              </p:cNvSpPr>
              <p:nvPr/>
            </p:nvSpPr>
            <p:spPr bwMode="auto">
              <a:xfrm>
                <a:off x="5083" y="29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4" name="Line 2102"/>
              <p:cNvSpPr>
                <a:spLocks noChangeShapeType="1"/>
              </p:cNvSpPr>
              <p:nvPr/>
            </p:nvSpPr>
            <p:spPr bwMode="auto">
              <a:xfrm>
                <a:off x="5083" y="29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5" name="Line 2103"/>
              <p:cNvSpPr>
                <a:spLocks noChangeShapeType="1"/>
              </p:cNvSpPr>
              <p:nvPr/>
            </p:nvSpPr>
            <p:spPr bwMode="auto">
              <a:xfrm>
                <a:off x="5083" y="292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6" name="Line 2104"/>
              <p:cNvSpPr>
                <a:spLocks noChangeShapeType="1"/>
              </p:cNvSpPr>
              <p:nvPr/>
            </p:nvSpPr>
            <p:spPr bwMode="auto">
              <a:xfrm>
                <a:off x="5083" y="291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7" name="Line 2105"/>
              <p:cNvSpPr>
                <a:spLocks noChangeShapeType="1"/>
              </p:cNvSpPr>
              <p:nvPr/>
            </p:nvSpPr>
            <p:spPr bwMode="auto">
              <a:xfrm>
                <a:off x="5083" y="290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8" name="Line 2106"/>
              <p:cNvSpPr>
                <a:spLocks noChangeShapeType="1"/>
              </p:cNvSpPr>
              <p:nvPr/>
            </p:nvSpPr>
            <p:spPr bwMode="auto">
              <a:xfrm>
                <a:off x="5083" y="288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9" name="Line 2107"/>
              <p:cNvSpPr>
                <a:spLocks noChangeShapeType="1"/>
              </p:cNvSpPr>
              <p:nvPr/>
            </p:nvSpPr>
            <p:spPr bwMode="auto">
              <a:xfrm flipV="1">
                <a:off x="5124" y="287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0" name="Line 2108"/>
              <p:cNvSpPr>
                <a:spLocks noChangeShapeType="1"/>
              </p:cNvSpPr>
              <p:nvPr/>
            </p:nvSpPr>
            <p:spPr bwMode="auto">
              <a:xfrm flipV="1">
                <a:off x="5124" y="289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1" name="Line 2109"/>
              <p:cNvSpPr>
                <a:spLocks noChangeShapeType="1"/>
              </p:cNvSpPr>
              <p:nvPr/>
            </p:nvSpPr>
            <p:spPr bwMode="auto">
              <a:xfrm flipV="1">
                <a:off x="5124" y="290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2" name="Line 2110"/>
              <p:cNvSpPr>
                <a:spLocks noChangeShapeType="1"/>
              </p:cNvSpPr>
              <p:nvPr/>
            </p:nvSpPr>
            <p:spPr bwMode="auto">
              <a:xfrm flipV="1">
                <a:off x="5124" y="292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3" name="Line 2111"/>
              <p:cNvSpPr>
                <a:spLocks noChangeShapeType="1"/>
              </p:cNvSpPr>
              <p:nvPr/>
            </p:nvSpPr>
            <p:spPr bwMode="auto">
              <a:xfrm flipV="1">
                <a:off x="5124" y="2934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4" name="Line 2112"/>
              <p:cNvSpPr>
                <a:spLocks noChangeShapeType="1"/>
              </p:cNvSpPr>
              <p:nvPr/>
            </p:nvSpPr>
            <p:spPr bwMode="auto">
              <a:xfrm flipV="1">
                <a:off x="5124" y="2948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5" name="Rectangle 2113"/>
              <p:cNvSpPr>
                <a:spLocks noChangeArrowheads="1"/>
              </p:cNvSpPr>
              <p:nvPr/>
            </p:nvSpPr>
            <p:spPr bwMode="auto">
              <a:xfrm>
                <a:off x="5055" y="2809"/>
                <a:ext cx="41" cy="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6" name="Freeform 2114"/>
              <p:cNvSpPr>
                <a:spLocks/>
              </p:cNvSpPr>
              <p:nvPr/>
            </p:nvSpPr>
            <p:spPr bwMode="auto">
              <a:xfrm>
                <a:off x="5096" y="2795"/>
                <a:ext cx="14" cy="61"/>
              </a:xfrm>
              <a:custGeom>
                <a:avLst/>
                <a:gdLst>
                  <a:gd name="T0" fmla="*/ 0 w 14"/>
                  <a:gd name="T1" fmla="*/ 14 h 61"/>
                  <a:gd name="T2" fmla="*/ 14 w 14"/>
                  <a:gd name="T3" fmla="*/ 0 h 61"/>
                  <a:gd name="T4" fmla="*/ 14 w 14"/>
                  <a:gd name="T5" fmla="*/ 47 h 61"/>
                  <a:gd name="T6" fmla="*/ 0 w 14"/>
                  <a:gd name="T7" fmla="*/ 61 h 61"/>
                  <a:gd name="T8" fmla="*/ 0 w 14"/>
                  <a:gd name="T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1">
                    <a:moveTo>
                      <a:pt x="0" y="14"/>
                    </a:moveTo>
                    <a:lnTo>
                      <a:pt x="14" y="0"/>
                    </a:lnTo>
                    <a:lnTo>
                      <a:pt x="14" y="47"/>
                    </a:lnTo>
                    <a:lnTo>
                      <a:pt x="0" y="6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7" name="Freeform 2115"/>
              <p:cNvSpPr>
                <a:spLocks/>
              </p:cNvSpPr>
              <p:nvPr/>
            </p:nvSpPr>
            <p:spPr bwMode="auto">
              <a:xfrm>
                <a:off x="5055" y="279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8" name="Freeform 2116"/>
              <p:cNvSpPr>
                <a:spLocks/>
              </p:cNvSpPr>
              <p:nvPr/>
            </p:nvSpPr>
            <p:spPr bwMode="auto">
              <a:xfrm>
                <a:off x="5055" y="2795"/>
                <a:ext cx="55" cy="61"/>
              </a:xfrm>
              <a:custGeom>
                <a:avLst/>
                <a:gdLst>
                  <a:gd name="T0" fmla="*/ 0 w 55"/>
                  <a:gd name="T1" fmla="*/ 14 h 61"/>
                  <a:gd name="T2" fmla="*/ 14 w 55"/>
                  <a:gd name="T3" fmla="*/ 0 h 61"/>
                  <a:gd name="T4" fmla="*/ 55 w 55"/>
                  <a:gd name="T5" fmla="*/ 0 h 61"/>
                  <a:gd name="T6" fmla="*/ 55 w 55"/>
                  <a:gd name="T7" fmla="*/ 47 h 61"/>
                  <a:gd name="T8" fmla="*/ 41 w 55"/>
                  <a:gd name="T9" fmla="*/ 61 h 61"/>
                  <a:gd name="T10" fmla="*/ 0 w 55"/>
                  <a:gd name="T11" fmla="*/ 61 h 61"/>
                  <a:gd name="T12" fmla="*/ 0 w 55"/>
                  <a:gd name="T13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1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7"/>
                    </a:lnTo>
                    <a:lnTo>
                      <a:pt x="41" y="61"/>
                    </a:lnTo>
                    <a:lnTo>
                      <a:pt x="0" y="61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9" name="Freeform 2117"/>
              <p:cNvSpPr>
                <a:spLocks/>
              </p:cNvSpPr>
              <p:nvPr/>
            </p:nvSpPr>
            <p:spPr bwMode="auto">
              <a:xfrm>
                <a:off x="5055" y="279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0" name="Line 2118"/>
              <p:cNvSpPr>
                <a:spLocks noChangeShapeType="1"/>
              </p:cNvSpPr>
              <p:nvPr/>
            </p:nvSpPr>
            <p:spPr bwMode="auto">
              <a:xfrm>
                <a:off x="5096" y="2809"/>
                <a:ext cx="0" cy="4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1" name="Line 2119"/>
              <p:cNvSpPr>
                <a:spLocks noChangeShapeType="1"/>
              </p:cNvSpPr>
              <p:nvPr/>
            </p:nvSpPr>
            <p:spPr bwMode="auto">
              <a:xfrm>
                <a:off x="5055" y="28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2" name="Line 2120"/>
              <p:cNvSpPr>
                <a:spLocks noChangeShapeType="1"/>
              </p:cNvSpPr>
              <p:nvPr/>
            </p:nvSpPr>
            <p:spPr bwMode="auto">
              <a:xfrm>
                <a:off x="5055" y="282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3" name="Line 2121"/>
              <p:cNvSpPr>
                <a:spLocks noChangeShapeType="1"/>
              </p:cNvSpPr>
              <p:nvPr/>
            </p:nvSpPr>
            <p:spPr bwMode="auto">
              <a:xfrm>
                <a:off x="5055" y="281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4" name="Line 2122"/>
              <p:cNvSpPr>
                <a:spLocks noChangeShapeType="1"/>
              </p:cNvSpPr>
              <p:nvPr/>
            </p:nvSpPr>
            <p:spPr bwMode="auto">
              <a:xfrm flipV="1">
                <a:off x="5096" y="2795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5" name="Line 2123"/>
              <p:cNvSpPr>
                <a:spLocks noChangeShapeType="1"/>
              </p:cNvSpPr>
              <p:nvPr/>
            </p:nvSpPr>
            <p:spPr bwMode="auto">
              <a:xfrm flipV="1">
                <a:off x="5096" y="2809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6" name="Line 2124"/>
              <p:cNvSpPr>
                <a:spLocks noChangeShapeType="1"/>
              </p:cNvSpPr>
              <p:nvPr/>
            </p:nvSpPr>
            <p:spPr bwMode="auto">
              <a:xfrm flipV="1">
                <a:off x="5096" y="2822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7" name="Rectangle 2125"/>
              <p:cNvSpPr>
                <a:spLocks noChangeArrowheads="1"/>
              </p:cNvSpPr>
              <p:nvPr/>
            </p:nvSpPr>
            <p:spPr bwMode="auto">
              <a:xfrm>
                <a:off x="5094" y="2809"/>
                <a:ext cx="41" cy="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8" name="Freeform 2126"/>
              <p:cNvSpPr>
                <a:spLocks/>
              </p:cNvSpPr>
              <p:nvPr/>
            </p:nvSpPr>
            <p:spPr bwMode="auto">
              <a:xfrm>
                <a:off x="5135" y="2795"/>
                <a:ext cx="14" cy="61"/>
              </a:xfrm>
              <a:custGeom>
                <a:avLst/>
                <a:gdLst>
                  <a:gd name="T0" fmla="*/ 0 w 14"/>
                  <a:gd name="T1" fmla="*/ 14 h 61"/>
                  <a:gd name="T2" fmla="*/ 14 w 14"/>
                  <a:gd name="T3" fmla="*/ 0 h 61"/>
                  <a:gd name="T4" fmla="*/ 14 w 14"/>
                  <a:gd name="T5" fmla="*/ 47 h 61"/>
                  <a:gd name="T6" fmla="*/ 0 w 14"/>
                  <a:gd name="T7" fmla="*/ 61 h 61"/>
                  <a:gd name="T8" fmla="*/ 0 w 14"/>
                  <a:gd name="T9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1">
                    <a:moveTo>
                      <a:pt x="0" y="14"/>
                    </a:moveTo>
                    <a:lnTo>
                      <a:pt x="14" y="0"/>
                    </a:lnTo>
                    <a:lnTo>
                      <a:pt x="14" y="47"/>
                    </a:lnTo>
                    <a:lnTo>
                      <a:pt x="0" y="6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9" name="Freeform 2127"/>
              <p:cNvSpPr>
                <a:spLocks/>
              </p:cNvSpPr>
              <p:nvPr/>
            </p:nvSpPr>
            <p:spPr bwMode="auto">
              <a:xfrm>
                <a:off x="5094" y="279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0" name="Freeform 2128"/>
              <p:cNvSpPr>
                <a:spLocks/>
              </p:cNvSpPr>
              <p:nvPr/>
            </p:nvSpPr>
            <p:spPr bwMode="auto">
              <a:xfrm>
                <a:off x="5094" y="2795"/>
                <a:ext cx="55" cy="61"/>
              </a:xfrm>
              <a:custGeom>
                <a:avLst/>
                <a:gdLst>
                  <a:gd name="T0" fmla="*/ 0 w 55"/>
                  <a:gd name="T1" fmla="*/ 14 h 61"/>
                  <a:gd name="T2" fmla="*/ 14 w 55"/>
                  <a:gd name="T3" fmla="*/ 0 h 61"/>
                  <a:gd name="T4" fmla="*/ 55 w 55"/>
                  <a:gd name="T5" fmla="*/ 0 h 61"/>
                  <a:gd name="T6" fmla="*/ 55 w 55"/>
                  <a:gd name="T7" fmla="*/ 47 h 61"/>
                  <a:gd name="T8" fmla="*/ 41 w 55"/>
                  <a:gd name="T9" fmla="*/ 61 h 61"/>
                  <a:gd name="T10" fmla="*/ 0 w 55"/>
                  <a:gd name="T11" fmla="*/ 61 h 61"/>
                  <a:gd name="T12" fmla="*/ 0 w 55"/>
                  <a:gd name="T13" fmla="*/ 1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1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7"/>
                    </a:lnTo>
                    <a:lnTo>
                      <a:pt x="41" y="61"/>
                    </a:lnTo>
                    <a:lnTo>
                      <a:pt x="0" y="61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1" name="Freeform 2129"/>
              <p:cNvSpPr>
                <a:spLocks/>
              </p:cNvSpPr>
              <p:nvPr/>
            </p:nvSpPr>
            <p:spPr bwMode="auto">
              <a:xfrm>
                <a:off x="5094" y="2795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2" name="Line 2130"/>
              <p:cNvSpPr>
                <a:spLocks noChangeShapeType="1"/>
              </p:cNvSpPr>
              <p:nvPr/>
            </p:nvSpPr>
            <p:spPr bwMode="auto">
              <a:xfrm>
                <a:off x="5135" y="2809"/>
                <a:ext cx="0" cy="47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3" name="Line 2131"/>
              <p:cNvSpPr>
                <a:spLocks noChangeShapeType="1"/>
              </p:cNvSpPr>
              <p:nvPr/>
            </p:nvSpPr>
            <p:spPr bwMode="auto">
              <a:xfrm>
                <a:off x="5094" y="28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4" name="Line 2132"/>
              <p:cNvSpPr>
                <a:spLocks noChangeShapeType="1"/>
              </p:cNvSpPr>
              <p:nvPr/>
            </p:nvSpPr>
            <p:spPr bwMode="auto">
              <a:xfrm>
                <a:off x="5094" y="282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5" name="Line 2133"/>
              <p:cNvSpPr>
                <a:spLocks noChangeShapeType="1"/>
              </p:cNvSpPr>
              <p:nvPr/>
            </p:nvSpPr>
            <p:spPr bwMode="auto">
              <a:xfrm>
                <a:off x="5094" y="281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6" name="Line 2134"/>
              <p:cNvSpPr>
                <a:spLocks noChangeShapeType="1"/>
              </p:cNvSpPr>
              <p:nvPr/>
            </p:nvSpPr>
            <p:spPr bwMode="auto">
              <a:xfrm flipV="1">
                <a:off x="5138" y="2817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7" name="Line 2135"/>
              <p:cNvSpPr>
                <a:spLocks noChangeShapeType="1"/>
              </p:cNvSpPr>
              <p:nvPr/>
            </p:nvSpPr>
            <p:spPr bwMode="auto">
              <a:xfrm flipV="1">
                <a:off x="5138" y="2834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8" name="Rectangle 2136"/>
              <p:cNvSpPr>
                <a:spLocks noChangeArrowheads="1"/>
              </p:cNvSpPr>
              <p:nvPr/>
            </p:nvSpPr>
            <p:spPr bwMode="auto">
              <a:xfrm>
                <a:off x="5044" y="2817"/>
                <a:ext cx="41" cy="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9" name="Freeform 2137"/>
              <p:cNvSpPr>
                <a:spLocks/>
              </p:cNvSpPr>
              <p:nvPr/>
            </p:nvSpPr>
            <p:spPr bwMode="auto">
              <a:xfrm>
                <a:off x="5085" y="2803"/>
                <a:ext cx="14" cy="64"/>
              </a:xfrm>
              <a:custGeom>
                <a:avLst/>
                <a:gdLst>
                  <a:gd name="T0" fmla="*/ 0 w 14"/>
                  <a:gd name="T1" fmla="*/ 14 h 64"/>
                  <a:gd name="T2" fmla="*/ 14 w 14"/>
                  <a:gd name="T3" fmla="*/ 0 h 64"/>
                  <a:gd name="T4" fmla="*/ 14 w 14"/>
                  <a:gd name="T5" fmla="*/ 50 h 64"/>
                  <a:gd name="T6" fmla="*/ 0 w 14"/>
                  <a:gd name="T7" fmla="*/ 64 h 64"/>
                  <a:gd name="T8" fmla="*/ 0 w 14"/>
                  <a:gd name="T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0" y="14"/>
                    </a:moveTo>
                    <a:lnTo>
                      <a:pt x="14" y="0"/>
                    </a:lnTo>
                    <a:lnTo>
                      <a:pt x="14" y="50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0" name="Freeform 2138"/>
              <p:cNvSpPr>
                <a:spLocks/>
              </p:cNvSpPr>
              <p:nvPr/>
            </p:nvSpPr>
            <p:spPr bwMode="auto">
              <a:xfrm>
                <a:off x="5044" y="280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1" name="Freeform 2139"/>
              <p:cNvSpPr>
                <a:spLocks/>
              </p:cNvSpPr>
              <p:nvPr/>
            </p:nvSpPr>
            <p:spPr bwMode="auto">
              <a:xfrm>
                <a:off x="5044" y="2803"/>
                <a:ext cx="55" cy="64"/>
              </a:xfrm>
              <a:custGeom>
                <a:avLst/>
                <a:gdLst>
                  <a:gd name="T0" fmla="*/ 0 w 55"/>
                  <a:gd name="T1" fmla="*/ 14 h 64"/>
                  <a:gd name="T2" fmla="*/ 14 w 55"/>
                  <a:gd name="T3" fmla="*/ 0 h 64"/>
                  <a:gd name="T4" fmla="*/ 55 w 55"/>
                  <a:gd name="T5" fmla="*/ 0 h 64"/>
                  <a:gd name="T6" fmla="*/ 55 w 55"/>
                  <a:gd name="T7" fmla="*/ 50 h 64"/>
                  <a:gd name="T8" fmla="*/ 41 w 55"/>
                  <a:gd name="T9" fmla="*/ 64 h 64"/>
                  <a:gd name="T10" fmla="*/ 0 w 55"/>
                  <a:gd name="T11" fmla="*/ 64 h 64"/>
                  <a:gd name="T12" fmla="*/ 0 w 55"/>
                  <a:gd name="T1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50"/>
                    </a:lnTo>
                    <a:lnTo>
                      <a:pt x="41" y="64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2" name="Freeform 2140"/>
              <p:cNvSpPr>
                <a:spLocks/>
              </p:cNvSpPr>
              <p:nvPr/>
            </p:nvSpPr>
            <p:spPr bwMode="auto">
              <a:xfrm>
                <a:off x="5044" y="280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3" name="Line 2141"/>
              <p:cNvSpPr>
                <a:spLocks noChangeShapeType="1"/>
              </p:cNvSpPr>
              <p:nvPr/>
            </p:nvSpPr>
            <p:spPr bwMode="auto">
              <a:xfrm>
                <a:off x="5085" y="2817"/>
                <a:ext cx="0" cy="5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4" name="Line 2142"/>
              <p:cNvSpPr>
                <a:spLocks noChangeShapeType="1"/>
              </p:cNvSpPr>
              <p:nvPr/>
            </p:nvSpPr>
            <p:spPr bwMode="auto">
              <a:xfrm>
                <a:off x="5044" y="28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5" name="Line 2143"/>
              <p:cNvSpPr>
                <a:spLocks noChangeShapeType="1"/>
              </p:cNvSpPr>
              <p:nvPr/>
            </p:nvSpPr>
            <p:spPr bwMode="auto">
              <a:xfrm>
                <a:off x="5044" y="283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6" name="Line 2144"/>
              <p:cNvSpPr>
                <a:spLocks noChangeShapeType="1"/>
              </p:cNvSpPr>
              <p:nvPr/>
            </p:nvSpPr>
            <p:spPr bwMode="auto">
              <a:xfrm flipV="1">
                <a:off x="5085" y="2803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7" name="Line 2145"/>
              <p:cNvSpPr>
                <a:spLocks noChangeShapeType="1"/>
              </p:cNvSpPr>
              <p:nvPr/>
            </p:nvSpPr>
            <p:spPr bwMode="auto">
              <a:xfrm flipV="1">
                <a:off x="5085" y="2817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8" name="Line 2146"/>
              <p:cNvSpPr>
                <a:spLocks noChangeShapeType="1"/>
              </p:cNvSpPr>
              <p:nvPr/>
            </p:nvSpPr>
            <p:spPr bwMode="auto">
              <a:xfrm flipV="1">
                <a:off x="5085" y="2831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9" name="Rectangle 2147"/>
              <p:cNvSpPr>
                <a:spLocks noChangeArrowheads="1"/>
              </p:cNvSpPr>
              <p:nvPr/>
            </p:nvSpPr>
            <p:spPr bwMode="auto">
              <a:xfrm>
                <a:off x="5083" y="2817"/>
                <a:ext cx="41" cy="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0" name="Freeform 2148"/>
              <p:cNvSpPr>
                <a:spLocks/>
              </p:cNvSpPr>
              <p:nvPr/>
            </p:nvSpPr>
            <p:spPr bwMode="auto">
              <a:xfrm>
                <a:off x="5124" y="2803"/>
                <a:ext cx="14" cy="64"/>
              </a:xfrm>
              <a:custGeom>
                <a:avLst/>
                <a:gdLst>
                  <a:gd name="T0" fmla="*/ 0 w 14"/>
                  <a:gd name="T1" fmla="*/ 14 h 64"/>
                  <a:gd name="T2" fmla="*/ 14 w 14"/>
                  <a:gd name="T3" fmla="*/ 0 h 64"/>
                  <a:gd name="T4" fmla="*/ 14 w 14"/>
                  <a:gd name="T5" fmla="*/ 50 h 64"/>
                  <a:gd name="T6" fmla="*/ 0 w 14"/>
                  <a:gd name="T7" fmla="*/ 64 h 64"/>
                  <a:gd name="T8" fmla="*/ 0 w 14"/>
                  <a:gd name="T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0" y="14"/>
                    </a:moveTo>
                    <a:lnTo>
                      <a:pt x="14" y="0"/>
                    </a:lnTo>
                    <a:lnTo>
                      <a:pt x="14" y="50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1" name="Freeform 2149"/>
              <p:cNvSpPr>
                <a:spLocks/>
              </p:cNvSpPr>
              <p:nvPr/>
            </p:nvSpPr>
            <p:spPr bwMode="auto">
              <a:xfrm>
                <a:off x="5083" y="280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2" name="Freeform 2150"/>
              <p:cNvSpPr>
                <a:spLocks/>
              </p:cNvSpPr>
              <p:nvPr/>
            </p:nvSpPr>
            <p:spPr bwMode="auto">
              <a:xfrm>
                <a:off x="5083" y="2803"/>
                <a:ext cx="55" cy="64"/>
              </a:xfrm>
              <a:custGeom>
                <a:avLst/>
                <a:gdLst>
                  <a:gd name="T0" fmla="*/ 0 w 55"/>
                  <a:gd name="T1" fmla="*/ 14 h 64"/>
                  <a:gd name="T2" fmla="*/ 14 w 55"/>
                  <a:gd name="T3" fmla="*/ 0 h 64"/>
                  <a:gd name="T4" fmla="*/ 55 w 55"/>
                  <a:gd name="T5" fmla="*/ 0 h 64"/>
                  <a:gd name="T6" fmla="*/ 55 w 55"/>
                  <a:gd name="T7" fmla="*/ 50 h 64"/>
                  <a:gd name="T8" fmla="*/ 41 w 55"/>
                  <a:gd name="T9" fmla="*/ 64 h 64"/>
                  <a:gd name="T10" fmla="*/ 0 w 55"/>
                  <a:gd name="T11" fmla="*/ 64 h 64"/>
                  <a:gd name="T12" fmla="*/ 0 w 55"/>
                  <a:gd name="T1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50"/>
                    </a:lnTo>
                    <a:lnTo>
                      <a:pt x="41" y="64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3" name="Freeform 2151"/>
              <p:cNvSpPr>
                <a:spLocks/>
              </p:cNvSpPr>
              <p:nvPr/>
            </p:nvSpPr>
            <p:spPr bwMode="auto">
              <a:xfrm>
                <a:off x="5083" y="280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4" name="Line 2152"/>
              <p:cNvSpPr>
                <a:spLocks noChangeShapeType="1"/>
              </p:cNvSpPr>
              <p:nvPr/>
            </p:nvSpPr>
            <p:spPr bwMode="auto">
              <a:xfrm>
                <a:off x="5124" y="2817"/>
                <a:ext cx="0" cy="5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5" name="Line 2153"/>
              <p:cNvSpPr>
                <a:spLocks noChangeShapeType="1"/>
              </p:cNvSpPr>
              <p:nvPr/>
            </p:nvSpPr>
            <p:spPr bwMode="auto">
              <a:xfrm>
                <a:off x="5083" y="28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6" name="Line 2154"/>
              <p:cNvSpPr>
                <a:spLocks noChangeShapeType="1"/>
              </p:cNvSpPr>
              <p:nvPr/>
            </p:nvSpPr>
            <p:spPr bwMode="auto">
              <a:xfrm>
                <a:off x="5083" y="283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7" name="Line 2155"/>
              <p:cNvSpPr>
                <a:spLocks noChangeShapeType="1"/>
              </p:cNvSpPr>
              <p:nvPr/>
            </p:nvSpPr>
            <p:spPr bwMode="auto">
              <a:xfrm flipV="1">
                <a:off x="5124" y="282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8" name="Line 2156"/>
              <p:cNvSpPr>
                <a:spLocks noChangeShapeType="1"/>
              </p:cNvSpPr>
              <p:nvPr/>
            </p:nvSpPr>
            <p:spPr bwMode="auto">
              <a:xfrm flipV="1">
                <a:off x="5124" y="284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9" name="Rectangle 2157"/>
              <p:cNvSpPr>
                <a:spLocks noChangeArrowheads="1"/>
              </p:cNvSpPr>
              <p:nvPr/>
            </p:nvSpPr>
            <p:spPr bwMode="auto">
              <a:xfrm>
                <a:off x="5019" y="2953"/>
                <a:ext cx="41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0" name="Freeform 2158"/>
              <p:cNvSpPr>
                <a:spLocks/>
              </p:cNvSpPr>
              <p:nvPr/>
            </p:nvSpPr>
            <p:spPr bwMode="auto">
              <a:xfrm>
                <a:off x="5060" y="2939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1" name="Freeform 2159"/>
              <p:cNvSpPr>
                <a:spLocks/>
              </p:cNvSpPr>
              <p:nvPr/>
            </p:nvSpPr>
            <p:spPr bwMode="auto">
              <a:xfrm>
                <a:off x="5019" y="293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2" name="Freeform 2160"/>
              <p:cNvSpPr>
                <a:spLocks/>
              </p:cNvSpPr>
              <p:nvPr/>
            </p:nvSpPr>
            <p:spPr bwMode="auto">
              <a:xfrm>
                <a:off x="5019" y="2939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1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1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3" name="Freeform 2161"/>
              <p:cNvSpPr>
                <a:spLocks/>
              </p:cNvSpPr>
              <p:nvPr/>
            </p:nvSpPr>
            <p:spPr bwMode="auto">
              <a:xfrm>
                <a:off x="5019" y="293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4" name="Line 2162"/>
              <p:cNvSpPr>
                <a:spLocks noChangeShapeType="1"/>
              </p:cNvSpPr>
              <p:nvPr/>
            </p:nvSpPr>
            <p:spPr bwMode="auto">
              <a:xfrm>
                <a:off x="5060" y="2953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5" name="Line 2163"/>
              <p:cNvSpPr>
                <a:spLocks noChangeShapeType="1"/>
              </p:cNvSpPr>
              <p:nvPr/>
            </p:nvSpPr>
            <p:spPr bwMode="auto">
              <a:xfrm>
                <a:off x="5019" y="298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6" name="Line 2164"/>
              <p:cNvSpPr>
                <a:spLocks noChangeShapeType="1"/>
              </p:cNvSpPr>
              <p:nvPr/>
            </p:nvSpPr>
            <p:spPr bwMode="auto">
              <a:xfrm>
                <a:off x="5019" y="297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7" name="Line 2165"/>
              <p:cNvSpPr>
                <a:spLocks noChangeShapeType="1"/>
              </p:cNvSpPr>
              <p:nvPr/>
            </p:nvSpPr>
            <p:spPr bwMode="auto">
              <a:xfrm>
                <a:off x="5019" y="29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8" name="Line 2166"/>
              <p:cNvSpPr>
                <a:spLocks noChangeShapeType="1"/>
              </p:cNvSpPr>
              <p:nvPr/>
            </p:nvSpPr>
            <p:spPr bwMode="auto">
              <a:xfrm flipV="1">
                <a:off x="5060" y="2950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9" name="Line 2167"/>
              <p:cNvSpPr>
                <a:spLocks noChangeShapeType="1"/>
              </p:cNvSpPr>
              <p:nvPr/>
            </p:nvSpPr>
            <p:spPr bwMode="auto">
              <a:xfrm flipV="1">
                <a:off x="5060" y="2964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0" name="Rectangle 2168"/>
              <p:cNvSpPr>
                <a:spLocks noChangeArrowheads="1"/>
              </p:cNvSpPr>
              <p:nvPr/>
            </p:nvSpPr>
            <p:spPr bwMode="auto">
              <a:xfrm>
                <a:off x="5058" y="2953"/>
                <a:ext cx="41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1" name="Freeform 2169"/>
              <p:cNvSpPr>
                <a:spLocks/>
              </p:cNvSpPr>
              <p:nvPr/>
            </p:nvSpPr>
            <p:spPr bwMode="auto">
              <a:xfrm>
                <a:off x="5099" y="2939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2" name="Freeform 2170"/>
              <p:cNvSpPr>
                <a:spLocks/>
              </p:cNvSpPr>
              <p:nvPr/>
            </p:nvSpPr>
            <p:spPr bwMode="auto">
              <a:xfrm>
                <a:off x="5058" y="293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3" name="Freeform 2171"/>
              <p:cNvSpPr>
                <a:spLocks/>
              </p:cNvSpPr>
              <p:nvPr/>
            </p:nvSpPr>
            <p:spPr bwMode="auto">
              <a:xfrm>
                <a:off x="5058" y="2939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1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1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4" name="Freeform 2172"/>
              <p:cNvSpPr>
                <a:spLocks/>
              </p:cNvSpPr>
              <p:nvPr/>
            </p:nvSpPr>
            <p:spPr bwMode="auto">
              <a:xfrm>
                <a:off x="5058" y="293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5" name="Line 2173"/>
              <p:cNvSpPr>
                <a:spLocks noChangeShapeType="1"/>
              </p:cNvSpPr>
              <p:nvPr/>
            </p:nvSpPr>
            <p:spPr bwMode="auto">
              <a:xfrm>
                <a:off x="5099" y="2953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6" name="Line 2174"/>
              <p:cNvSpPr>
                <a:spLocks noChangeShapeType="1"/>
              </p:cNvSpPr>
              <p:nvPr/>
            </p:nvSpPr>
            <p:spPr bwMode="auto">
              <a:xfrm>
                <a:off x="5058" y="298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7" name="Line 2175"/>
              <p:cNvSpPr>
                <a:spLocks noChangeShapeType="1"/>
              </p:cNvSpPr>
              <p:nvPr/>
            </p:nvSpPr>
            <p:spPr bwMode="auto">
              <a:xfrm>
                <a:off x="5058" y="297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8" name="Line 2176"/>
              <p:cNvSpPr>
                <a:spLocks noChangeShapeType="1"/>
              </p:cNvSpPr>
              <p:nvPr/>
            </p:nvSpPr>
            <p:spPr bwMode="auto">
              <a:xfrm>
                <a:off x="5058" y="29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9" name="Line 2177"/>
              <p:cNvSpPr>
                <a:spLocks noChangeShapeType="1"/>
              </p:cNvSpPr>
              <p:nvPr/>
            </p:nvSpPr>
            <p:spPr bwMode="auto">
              <a:xfrm flipV="1">
                <a:off x="5102" y="2959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0" name="Line 2178"/>
              <p:cNvSpPr>
                <a:spLocks noChangeShapeType="1"/>
              </p:cNvSpPr>
              <p:nvPr/>
            </p:nvSpPr>
            <p:spPr bwMode="auto">
              <a:xfrm flipV="1">
                <a:off x="5102" y="2973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1" name="Rectangle 2179"/>
              <p:cNvSpPr>
                <a:spLocks noChangeArrowheads="1"/>
              </p:cNvSpPr>
              <p:nvPr/>
            </p:nvSpPr>
            <p:spPr bwMode="auto">
              <a:xfrm>
                <a:off x="5008" y="2964"/>
                <a:ext cx="41" cy="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2" name="Freeform 2180"/>
              <p:cNvSpPr>
                <a:spLocks/>
              </p:cNvSpPr>
              <p:nvPr/>
            </p:nvSpPr>
            <p:spPr bwMode="auto">
              <a:xfrm>
                <a:off x="5049" y="2950"/>
                <a:ext cx="14" cy="56"/>
              </a:xfrm>
              <a:custGeom>
                <a:avLst/>
                <a:gdLst>
                  <a:gd name="T0" fmla="*/ 0 w 14"/>
                  <a:gd name="T1" fmla="*/ 14 h 56"/>
                  <a:gd name="T2" fmla="*/ 14 w 14"/>
                  <a:gd name="T3" fmla="*/ 0 h 56"/>
                  <a:gd name="T4" fmla="*/ 14 w 14"/>
                  <a:gd name="T5" fmla="*/ 42 h 56"/>
                  <a:gd name="T6" fmla="*/ 0 w 14"/>
                  <a:gd name="T7" fmla="*/ 56 h 56"/>
                  <a:gd name="T8" fmla="*/ 0 w 14"/>
                  <a:gd name="T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6">
                    <a:moveTo>
                      <a:pt x="0" y="14"/>
                    </a:moveTo>
                    <a:lnTo>
                      <a:pt x="14" y="0"/>
                    </a:lnTo>
                    <a:lnTo>
                      <a:pt x="14" y="42"/>
                    </a:lnTo>
                    <a:lnTo>
                      <a:pt x="0" y="5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3" name="Freeform 2181"/>
              <p:cNvSpPr>
                <a:spLocks/>
              </p:cNvSpPr>
              <p:nvPr/>
            </p:nvSpPr>
            <p:spPr bwMode="auto">
              <a:xfrm>
                <a:off x="5008" y="2950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4" name="Freeform 2182"/>
              <p:cNvSpPr>
                <a:spLocks/>
              </p:cNvSpPr>
              <p:nvPr/>
            </p:nvSpPr>
            <p:spPr bwMode="auto">
              <a:xfrm>
                <a:off x="5008" y="2950"/>
                <a:ext cx="55" cy="56"/>
              </a:xfrm>
              <a:custGeom>
                <a:avLst/>
                <a:gdLst>
                  <a:gd name="T0" fmla="*/ 0 w 55"/>
                  <a:gd name="T1" fmla="*/ 14 h 56"/>
                  <a:gd name="T2" fmla="*/ 14 w 55"/>
                  <a:gd name="T3" fmla="*/ 0 h 56"/>
                  <a:gd name="T4" fmla="*/ 55 w 55"/>
                  <a:gd name="T5" fmla="*/ 0 h 56"/>
                  <a:gd name="T6" fmla="*/ 55 w 55"/>
                  <a:gd name="T7" fmla="*/ 42 h 56"/>
                  <a:gd name="T8" fmla="*/ 41 w 55"/>
                  <a:gd name="T9" fmla="*/ 56 h 56"/>
                  <a:gd name="T10" fmla="*/ 0 w 55"/>
                  <a:gd name="T11" fmla="*/ 56 h 56"/>
                  <a:gd name="T12" fmla="*/ 0 w 55"/>
                  <a:gd name="T13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6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2"/>
                    </a:lnTo>
                    <a:lnTo>
                      <a:pt x="41" y="56"/>
                    </a:lnTo>
                    <a:lnTo>
                      <a:pt x="0" y="56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5" name="Freeform 2183"/>
              <p:cNvSpPr>
                <a:spLocks/>
              </p:cNvSpPr>
              <p:nvPr/>
            </p:nvSpPr>
            <p:spPr bwMode="auto">
              <a:xfrm>
                <a:off x="5008" y="2950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6" name="Line 2184"/>
              <p:cNvSpPr>
                <a:spLocks noChangeShapeType="1"/>
              </p:cNvSpPr>
              <p:nvPr/>
            </p:nvSpPr>
            <p:spPr bwMode="auto">
              <a:xfrm>
                <a:off x="5049" y="2964"/>
                <a:ext cx="0" cy="4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7" name="Line 2185"/>
              <p:cNvSpPr>
                <a:spLocks noChangeShapeType="1"/>
              </p:cNvSpPr>
              <p:nvPr/>
            </p:nvSpPr>
            <p:spPr bwMode="auto">
              <a:xfrm>
                <a:off x="5008" y="299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8" name="Line 2186"/>
              <p:cNvSpPr>
                <a:spLocks noChangeShapeType="1"/>
              </p:cNvSpPr>
              <p:nvPr/>
            </p:nvSpPr>
            <p:spPr bwMode="auto">
              <a:xfrm>
                <a:off x="5008" y="297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9" name="Line 2187"/>
              <p:cNvSpPr>
                <a:spLocks noChangeShapeType="1"/>
              </p:cNvSpPr>
              <p:nvPr/>
            </p:nvSpPr>
            <p:spPr bwMode="auto">
              <a:xfrm flipV="1">
                <a:off x="5049" y="2959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0" name="Line 2188"/>
              <p:cNvSpPr>
                <a:spLocks noChangeShapeType="1"/>
              </p:cNvSpPr>
              <p:nvPr/>
            </p:nvSpPr>
            <p:spPr bwMode="auto">
              <a:xfrm flipV="1">
                <a:off x="5049" y="2973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1" name="Rectangle 2189"/>
              <p:cNvSpPr>
                <a:spLocks noChangeArrowheads="1"/>
              </p:cNvSpPr>
              <p:nvPr/>
            </p:nvSpPr>
            <p:spPr bwMode="auto">
              <a:xfrm>
                <a:off x="5047" y="2964"/>
                <a:ext cx="41" cy="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2" name="Freeform 2190"/>
              <p:cNvSpPr>
                <a:spLocks/>
              </p:cNvSpPr>
              <p:nvPr/>
            </p:nvSpPr>
            <p:spPr bwMode="auto">
              <a:xfrm>
                <a:off x="5088" y="2950"/>
                <a:ext cx="14" cy="56"/>
              </a:xfrm>
              <a:custGeom>
                <a:avLst/>
                <a:gdLst>
                  <a:gd name="T0" fmla="*/ 0 w 14"/>
                  <a:gd name="T1" fmla="*/ 14 h 56"/>
                  <a:gd name="T2" fmla="*/ 14 w 14"/>
                  <a:gd name="T3" fmla="*/ 0 h 56"/>
                  <a:gd name="T4" fmla="*/ 14 w 14"/>
                  <a:gd name="T5" fmla="*/ 42 h 56"/>
                  <a:gd name="T6" fmla="*/ 0 w 14"/>
                  <a:gd name="T7" fmla="*/ 56 h 56"/>
                  <a:gd name="T8" fmla="*/ 0 w 14"/>
                  <a:gd name="T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6">
                    <a:moveTo>
                      <a:pt x="0" y="14"/>
                    </a:moveTo>
                    <a:lnTo>
                      <a:pt x="14" y="0"/>
                    </a:lnTo>
                    <a:lnTo>
                      <a:pt x="14" y="42"/>
                    </a:lnTo>
                    <a:lnTo>
                      <a:pt x="0" y="5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3" name="Freeform 2191"/>
              <p:cNvSpPr>
                <a:spLocks/>
              </p:cNvSpPr>
              <p:nvPr/>
            </p:nvSpPr>
            <p:spPr bwMode="auto">
              <a:xfrm>
                <a:off x="5047" y="2950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4" name="Freeform 2192"/>
              <p:cNvSpPr>
                <a:spLocks/>
              </p:cNvSpPr>
              <p:nvPr/>
            </p:nvSpPr>
            <p:spPr bwMode="auto">
              <a:xfrm>
                <a:off x="5047" y="2950"/>
                <a:ext cx="55" cy="56"/>
              </a:xfrm>
              <a:custGeom>
                <a:avLst/>
                <a:gdLst>
                  <a:gd name="T0" fmla="*/ 0 w 55"/>
                  <a:gd name="T1" fmla="*/ 14 h 56"/>
                  <a:gd name="T2" fmla="*/ 14 w 55"/>
                  <a:gd name="T3" fmla="*/ 0 h 56"/>
                  <a:gd name="T4" fmla="*/ 55 w 55"/>
                  <a:gd name="T5" fmla="*/ 0 h 56"/>
                  <a:gd name="T6" fmla="*/ 55 w 55"/>
                  <a:gd name="T7" fmla="*/ 42 h 56"/>
                  <a:gd name="T8" fmla="*/ 41 w 55"/>
                  <a:gd name="T9" fmla="*/ 56 h 56"/>
                  <a:gd name="T10" fmla="*/ 0 w 55"/>
                  <a:gd name="T11" fmla="*/ 56 h 56"/>
                  <a:gd name="T12" fmla="*/ 0 w 55"/>
                  <a:gd name="T13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6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2"/>
                    </a:lnTo>
                    <a:lnTo>
                      <a:pt x="41" y="56"/>
                    </a:lnTo>
                    <a:lnTo>
                      <a:pt x="0" y="56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5" name="Freeform 2193"/>
              <p:cNvSpPr>
                <a:spLocks/>
              </p:cNvSpPr>
              <p:nvPr/>
            </p:nvSpPr>
            <p:spPr bwMode="auto">
              <a:xfrm>
                <a:off x="5047" y="2950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6" name="Line 2194"/>
              <p:cNvSpPr>
                <a:spLocks noChangeShapeType="1"/>
              </p:cNvSpPr>
              <p:nvPr/>
            </p:nvSpPr>
            <p:spPr bwMode="auto">
              <a:xfrm>
                <a:off x="5088" y="2964"/>
                <a:ext cx="0" cy="42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7" name="Line 2195"/>
              <p:cNvSpPr>
                <a:spLocks noChangeShapeType="1"/>
              </p:cNvSpPr>
              <p:nvPr/>
            </p:nvSpPr>
            <p:spPr bwMode="auto">
              <a:xfrm>
                <a:off x="5047" y="299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8" name="Line 2196"/>
              <p:cNvSpPr>
                <a:spLocks noChangeShapeType="1"/>
              </p:cNvSpPr>
              <p:nvPr/>
            </p:nvSpPr>
            <p:spPr bwMode="auto">
              <a:xfrm>
                <a:off x="5047" y="297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9" name="Line 2197"/>
              <p:cNvSpPr>
                <a:spLocks noChangeShapeType="1"/>
              </p:cNvSpPr>
              <p:nvPr/>
            </p:nvSpPr>
            <p:spPr bwMode="auto">
              <a:xfrm flipV="1">
                <a:off x="5088" y="297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0" name="Line 2198"/>
              <p:cNvSpPr>
                <a:spLocks noChangeShapeType="1"/>
              </p:cNvSpPr>
              <p:nvPr/>
            </p:nvSpPr>
            <p:spPr bwMode="auto">
              <a:xfrm flipV="1">
                <a:off x="5088" y="2984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1" name="Rectangle 2199"/>
              <p:cNvSpPr>
                <a:spLocks noChangeArrowheads="1"/>
              </p:cNvSpPr>
              <p:nvPr/>
            </p:nvSpPr>
            <p:spPr bwMode="auto">
              <a:xfrm>
                <a:off x="4919" y="2962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2" name="Freeform 2200"/>
              <p:cNvSpPr>
                <a:spLocks/>
              </p:cNvSpPr>
              <p:nvPr/>
            </p:nvSpPr>
            <p:spPr bwMode="auto">
              <a:xfrm>
                <a:off x="4961" y="2948"/>
                <a:ext cx="13" cy="119"/>
              </a:xfrm>
              <a:custGeom>
                <a:avLst/>
                <a:gdLst>
                  <a:gd name="T0" fmla="*/ 0 w 13"/>
                  <a:gd name="T1" fmla="*/ 14 h 119"/>
                  <a:gd name="T2" fmla="*/ 13 w 13"/>
                  <a:gd name="T3" fmla="*/ 0 h 119"/>
                  <a:gd name="T4" fmla="*/ 13 w 13"/>
                  <a:gd name="T5" fmla="*/ 105 h 119"/>
                  <a:gd name="T6" fmla="*/ 0 w 13"/>
                  <a:gd name="T7" fmla="*/ 119 h 119"/>
                  <a:gd name="T8" fmla="*/ 0 w 13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9">
                    <a:moveTo>
                      <a:pt x="0" y="14"/>
                    </a:moveTo>
                    <a:lnTo>
                      <a:pt x="13" y="0"/>
                    </a:lnTo>
                    <a:lnTo>
                      <a:pt x="13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3" name="Freeform 2201"/>
              <p:cNvSpPr>
                <a:spLocks/>
              </p:cNvSpPr>
              <p:nvPr/>
            </p:nvSpPr>
            <p:spPr bwMode="auto">
              <a:xfrm>
                <a:off x="4919" y="2948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4" name="Freeform 2202"/>
              <p:cNvSpPr>
                <a:spLocks/>
              </p:cNvSpPr>
              <p:nvPr/>
            </p:nvSpPr>
            <p:spPr bwMode="auto">
              <a:xfrm>
                <a:off x="4919" y="2948"/>
                <a:ext cx="55" cy="119"/>
              </a:xfrm>
              <a:custGeom>
                <a:avLst/>
                <a:gdLst>
                  <a:gd name="T0" fmla="*/ 0 w 55"/>
                  <a:gd name="T1" fmla="*/ 14 h 119"/>
                  <a:gd name="T2" fmla="*/ 14 w 55"/>
                  <a:gd name="T3" fmla="*/ 0 h 119"/>
                  <a:gd name="T4" fmla="*/ 55 w 55"/>
                  <a:gd name="T5" fmla="*/ 0 h 119"/>
                  <a:gd name="T6" fmla="*/ 55 w 55"/>
                  <a:gd name="T7" fmla="*/ 105 h 119"/>
                  <a:gd name="T8" fmla="*/ 42 w 55"/>
                  <a:gd name="T9" fmla="*/ 119 h 119"/>
                  <a:gd name="T10" fmla="*/ 0 w 55"/>
                  <a:gd name="T11" fmla="*/ 119 h 119"/>
                  <a:gd name="T12" fmla="*/ 0 w 55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5" name="Freeform 2203"/>
              <p:cNvSpPr>
                <a:spLocks/>
              </p:cNvSpPr>
              <p:nvPr/>
            </p:nvSpPr>
            <p:spPr bwMode="auto">
              <a:xfrm>
                <a:off x="4919" y="2948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6" name="Line 2204"/>
              <p:cNvSpPr>
                <a:spLocks noChangeShapeType="1"/>
              </p:cNvSpPr>
              <p:nvPr/>
            </p:nvSpPr>
            <p:spPr bwMode="auto">
              <a:xfrm>
                <a:off x="4961" y="2962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7" name="Line 2205"/>
              <p:cNvSpPr>
                <a:spLocks noChangeShapeType="1"/>
              </p:cNvSpPr>
              <p:nvPr/>
            </p:nvSpPr>
            <p:spPr bwMode="auto">
              <a:xfrm>
                <a:off x="4919" y="30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8" name="Line 2206"/>
              <p:cNvSpPr>
                <a:spLocks noChangeShapeType="1"/>
              </p:cNvSpPr>
              <p:nvPr/>
            </p:nvSpPr>
            <p:spPr bwMode="auto">
              <a:xfrm>
                <a:off x="4919" y="303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9" name="Line 2207"/>
              <p:cNvSpPr>
                <a:spLocks noChangeShapeType="1"/>
              </p:cNvSpPr>
              <p:nvPr/>
            </p:nvSpPr>
            <p:spPr bwMode="auto">
              <a:xfrm>
                <a:off x="4919" y="302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0" name="Line 2208"/>
              <p:cNvSpPr>
                <a:spLocks noChangeShapeType="1"/>
              </p:cNvSpPr>
              <p:nvPr/>
            </p:nvSpPr>
            <p:spPr bwMode="auto">
              <a:xfrm>
                <a:off x="4919" y="300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1" name="Line 2209"/>
              <p:cNvSpPr>
                <a:spLocks noChangeShapeType="1"/>
              </p:cNvSpPr>
              <p:nvPr/>
            </p:nvSpPr>
            <p:spPr bwMode="auto">
              <a:xfrm>
                <a:off x="4919" y="299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2" name="Line 2210"/>
              <p:cNvSpPr>
                <a:spLocks noChangeShapeType="1"/>
              </p:cNvSpPr>
              <p:nvPr/>
            </p:nvSpPr>
            <p:spPr bwMode="auto">
              <a:xfrm>
                <a:off x="4919" y="298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3" name="Line 2211"/>
              <p:cNvSpPr>
                <a:spLocks noChangeShapeType="1"/>
              </p:cNvSpPr>
              <p:nvPr/>
            </p:nvSpPr>
            <p:spPr bwMode="auto">
              <a:xfrm flipV="1">
                <a:off x="4961" y="2961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4" name="Line 2212"/>
              <p:cNvSpPr>
                <a:spLocks noChangeShapeType="1"/>
              </p:cNvSpPr>
              <p:nvPr/>
            </p:nvSpPr>
            <p:spPr bwMode="auto">
              <a:xfrm flipV="1">
                <a:off x="4961" y="2975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5" name="Line 2213"/>
              <p:cNvSpPr>
                <a:spLocks noChangeShapeType="1"/>
              </p:cNvSpPr>
              <p:nvPr/>
            </p:nvSpPr>
            <p:spPr bwMode="auto">
              <a:xfrm flipV="1">
                <a:off x="4961" y="2989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6" name="Line 2214"/>
              <p:cNvSpPr>
                <a:spLocks noChangeShapeType="1"/>
              </p:cNvSpPr>
              <p:nvPr/>
            </p:nvSpPr>
            <p:spPr bwMode="auto">
              <a:xfrm flipV="1">
                <a:off x="4961" y="3003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6" name="Group 2416"/>
            <p:cNvGrpSpPr>
              <a:grpSpLocks/>
            </p:cNvGrpSpPr>
            <p:nvPr/>
          </p:nvGrpSpPr>
          <p:grpSpPr bwMode="auto">
            <a:xfrm>
              <a:off x="1687668" y="6128188"/>
              <a:ext cx="2467219" cy="409430"/>
              <a:chOff x="3779" y="2939"/>
              <a:chExt cx="1392" cy="231"/>
            </a:xfrm>
          </p:grpSpPr>
          <p:sp>
            <p:nvSpPr>
              <p:cNvPr id="1147" name="Line 2216"/>
              <p:cNvSpPr>
                <a:spLocks noChangeShapeType="1"/>
              </p:cNvSpPr>
              <p:nvPr/>
            </p:nvSpPr>
            <p:spPr bwMode="auto">
              <a:xfrm flipV="1">
                <a:off x="4961" y="3017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8" name="Line 2217"/>
              <p:cNvSpPr>
                <a:spLocks noChangeShapeType="1"/>
              </p:cNvSpPr>
              <p:nvPr/>
            </p:nvSpPr>
            <p:spPr bwMode="auto">
              <a:xfrm flipV="1">
                <a:off x="4961" y="3031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9" name="Rectangle 2218"/>
              <p:cNvSpPr>
                <a:spLocks noChangeArrowheads="1"/>
              </p:cNvSpPr>
              <p:nvPr/>
            </p:nvSpPr>
            <p:spPr bwMode="auto">
              <a:xfrm>
                <a:off x="4961" y="2961"/>
                <a:ext cx="39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0" name="Freeform 2219"/>
              <p:cNvSpPr>
                <a:spLocks/>
              </p:cNvSpPr>
              <p:nvPr/>
            </p:nvSpPr>
            <p:spPr bwMode="auto">
              <a:xfrm>
                <a:off x="5000" y="2948"/>
                <a:ext cx="13" cy="119"/>
              </a:xfrm>
              <a:custGeom>
                <a:avLst/>
                <a:gdLst>
                  <a:gd name="T0" fmla="*/ 0 w 13"/>
                  <a:gd name="T1" fmla="*/ 13 h 119"/>
                  <a:gd name="T2" fmla="*/ 13 w 13"/>
                  <a:gd name="T3" fmla="*/ 0 h 119"/>
                  <a:gd name="T4" fmla="*/ 13 w 13"/>
                  <a:gd name="T5" fmla="*/ 106 h 119"/>
                  <a:gd name="T6" fmla="*/ 0 w 13"/>
                  <a:gd name="T7" fmla="*/ 119 h 119"/>
                  <a:gd name="T8" fmla="*/ 0 w 13"/>
                  <a:gd name="T9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9">
                    <a:moveTo>
                      <a:pt x="0" y="13"/>
                    </a:moveTo>
                    <a:lnTo>
                      <a:pt x="13" y="0"/>
                    </a:lnTo>
                    <a:lnTo>
                      <a:pt x="13" y="106"/>
                    </a:lnTo>
                    <a:lnTo>
                      <a:pt x="0" y="1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1" name="Freeform 2220"/>
              <p:cNvSpPr>
                <a:spLocks/>
              </p:cNvSpPr>
              <p:nvPr/>
            </p:nvSpPr>
            <p:spPr bwMode="auto">
              <a:xfrm>
                <a:off x="4961" y="2948"/>
                <a:ext cx="52" cy="13"/>
              </a:xfrm>
              <a:custGeom>
                <a:avLst/>
                <a:gdLst>
                  <a:gd name="T0" fmla="*/ 0 w 52"/>
                  <a:gd name="T1" fmla="*/ 13 h 13"/>
                  <a:gd name="T2" fmla="*/ 13 w 52"/>
                  <a:gd name="T3" fmla="*/ 0 h 13"/>
                  <a:gd name="T4" fmla="*/ 52 w 52"/>
                  <a:gd name="T5" fmla="*/ 0 h 13"/>
                  <a:gd name="T6" fmla="*/ 39 w 52"/>
                  <a:gd name="T7" fmla="*/ 13 h 13"/>
                  <a:gd name="T8" fmla="*/ 0 w 5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3">
                    <a:moveTo>
                      <a:pt x="0" y="13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39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2" name="Freeform 2221"/>
              <p:cNvSpPr>
                <a:spLocks/>
              </p:cNvSpPr>
              <p:nvPr/>
            </p:nvSpPr>
            <p:spPr bwMode="auto">
              <a:xfrm>
                <a:off x="4961" y="2948"/>
                <a:ext cx="52" cy="119"/>
              </a:xfrm>
              <a:custGeom>
                <a:avLst/>
                <a:gdLst>
                  <a:gd name="T0" fmla="*/ 0 w 52"/>
                  <a:gd name="T1" fmla="*/ 13 h 119"/>
                  <a:gd name="T2" fmla="*/ 13 w 52"/>
                  <a:gd name="T3" fmla="*/ 0 h 119"/>
                  <a:gd name="T4" fmla="*/ 52 w 52"/>
                  <a:gd name="T5" fmla="*/ 0 h 119"/>
                  <a:gd name="T6" fmla="*/ 52 w 52"/>
                  <a:gd name="T7" fmla="*/ 106 h 119"/>
                  <a:gd name="T8" fmla="*/ 39 w 52"/>
                  <a:gd name="T9" fmla="*/ 119 h 119"/>
                  <a:gd name="T10" fmla="*/ 0 w 52"/>
                  <a:gd name="T11" fmla="*/ 119 h 119"/>
                  <a:gd name="T12" fmla="*/ 0 w 52"/>
                  <a:gd name="T13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19">
                    <a:moveTo>
                      <a:pt x="0" y="13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52" y="106"/>
                    </a:lnTo>
                    <a:lnTo>
                      <a:pt x="39" y="119"/>
                    </a:lnTo>
                    <a:lnTo>
                      <a:pt x="0" y="119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3" name="Freeform 2222"/>
              <p:cNvSpPr>
                <a:spLocks/>
              </p:cNvSpPr>
              <p:nvPr/>
            </p:nvSpPr>
            <p:spPr bwMode="auto">
              <a:xfrm>
                <a:off x="4961" y="2948"/>
                <a:ext cx="52" cy="13"/>
              </a:xfrm>
              <a:custGeom>
                <a:avLst/>
                <a:gdLst>
                  <a:gd name="T0" fmla="*/ 0 w 52"/>
                  <a:gd name="T1" fmla="*/ 13 h 13"/>
                  <a:gd name="T2" fmla="*/ 39 w 52"/>
                  <a:gd name="T3" fmla="*/ 13 h 13"/>
                  <a:gd name="T4" fmla="*/ 52 w 5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13"/>
                    </a:moveTo>
                    <a:lnTo>
                      <a:pt x="39" y="13"/>
                    </a:lnTo>
                    <a:lnTo>
                      <a:pt x="52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4" name="Line 2223"/>
              <p:cNvSpPr>
                <a:spLocks noChangeShapeType="1"/>
              </p:cNvSpPr>
              <p:nvPr/>
            </p:nvSpPr>
            <p:spPr bwMode="auto">
              <a:xfrm>
                <a:off x="5000" y="2961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5" name="Line 2224"/>
              <p:cNvSpPr>
                <a:spLocks noChangeShapeType="1"/>
              </p:cNvSpPr>
              <p:nvPr/>
            </p:nvSpPr>
            <p:spPr bwMode="auto">
              <a:xfrm>
                <a:off x="4961" y="30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6" name="Line 2225"/>
              <p:cNvSpPr>
                <a:spLocks noChangeShapeType="1"/>
              </p:cNvSpPr>
              <p:nvPr/>
            </p:nvSpPr>
            <p:spPr bwMode="auto">
              <a:xfrm>
                <a:off x="4961" y="303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7" name="Line 2226"/>
              <p:cNvSpPr>
                <a:spLocks noChangeShapeType="1"/>
              </p:cNvSpPr>
              <p:nvPr/>
            </p:nvSpPr>
            <p:spPr bwMode="auto">
              <a:xfrm>
                <a:off x="4961" y="302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8" name="Line 2227"/>
              <p:cNvSpPr>
                <a:spLocks noChangeShapeType="1"/>
              </p:cNvSpPr>
              <p:nvPr/>
            </p:nvSpPr>
            <p:spPr bwMode="auto">
              <a:xfrm>
                <a:off x="4961" y="300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9" name="Line 2228"/>
              <p:cNvSpPr>
                <a:spLocks noChangeShapeType="1"/>
              </p:cNvSpPr>
              <p:nvPr/>
            </p:nvSpPr>
            <p:spPr bwMode="auto">
              <a:xfrm>
                <a:off x="4961" y="299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0" name="Line 2229"/>
              <p:cNvSpPr>
                <a:spLocks noChangeShapeType="1"/>
              </p:cNvSpPr>
              <p:nvPr/>
            </p:nvSpPr>
            <p:spPr bwMode="auto">
              <a:xfrm>
                <a:off x="4961" y="298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1" name="Line 2230"/>
              <p:cNvSpPr>
                <a:spLocks noChangeShapeType="1"/>
              </p:cNvSpPr>
              <p:nvPr/>
            </p:nvSpPr>
            <p:spPr bwMode="auto">
              <a:xfrm flipV="1">
                <a:off x="5002" y="2973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2" name="Line 2231"/>
              <p:cNvSpPr>
                <a:spLocks noChangeShapeType="1"/>
              </p:cNvSpPr>
              <p:nvPr/>
            </p:nvSpPr>
            <p:spPr bwMode="auto">
              <a:xfrm flipV="1">
                <a:off x="5002" y="2984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3" name="Line 2232"/>
              <p:cNvSpPr>
                <a:spLocks noChangeShapeType="1"/>
              </p:cNvSpPr>
              <p:nvPr/>
            </p:nvSpPr>
            <p:spPr bwMode="auto">
              <a:xfrm flipV="1">
                <a:off x="5002" y="2998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4" name="Line 2233"/>
              <p:cNvSpPr>
                <a:spLocks noChangeShapeType="1"/>
              </p:cNvSpPr>
              <p:nvPr/>
            </p:nvSpPr>
            <p:spPr bwMode="auto">
              <a:xfrm flipV="1">
                <a:off x="5002" y="301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5" name="Line 2234"/>
              <p:cNvSpPr>
                <a:spLocks noChangeShapeType="1"/>
              </p:cNvSpPr>
              <p:nvPr/>
            </p:nvSpPr>
            <p:spPr bwMode="auto">
              <a:xfrm flipV="1">
                <a:off x="5002" y="302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6" name="Line 2235"/>
              <p:cNvSpPr>
                <a:spLocks noChangeShapeType="1"/>
              </p:cNvSpPr>
              <p:nvPr/>
            </p:nvSpPr>
            <p:spPr bwMode="auto">
              <a:xfrm flipV="1">
                <a:off x="5002" y="304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7" name="Rectangle 2236"/>
              <p:cNvSpPr>
                <a:spLocks noChangeArrowheads="1"/>
              </p:cNvSpPr>
              <p:nvPr/>
            </p:nvSpPr>
            <p:spPr bwMode="auto">
              <a:xfrm>
                <a:off x="4997" y="2962"/>
                <a:ext cx="41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8" name="Freeform 2237"/>
              <p:cNvSpPr>
                <a:spLocks/>
              </p:cNvSpPr>
              <p:nvPr/>
            </p:nvSpPr>
            <p:spPr bwMode="auto">
              <a:xfrm>
                <a:off x="5038" y="2948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9" name="Freeform 2238"/>
              <p:cNvSpPr>
                <a:spLocks/>
              </p:cNvSpPr>
              <p:nvPr/>
            </p:nvSpPr>
            <p:spPr bwMode="auto">
              <a:xfrm>
                <a:off x="4997" y="2948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0" name="Freeform 2239"/>
              <p:cNvSpPr>
                <a:spLocks/>
              </p:cNvSpPr>
              <p:nvPr/>
            </p:nvSpPr>
            <p:spPr bwMode="auto">
              <a:xfrm>
                <a:off x="4997" y="2948"/>
                <a:ext cx="55" cy="119"/>
              </a:xfrm>
              <a:custGeom>
                <a:avLst/>
                <a:gdLst>
                  <a:gd name="T0" fmla="*/ 0 w 55"/>
                  <a:gd name="T1" fmla="*/ 14 h 119"/>
                  <a:gd name="T2" fmla="*/ 14 w 55"/>
                  <a:gd name="T3" fmla="*/ 0 h 119"/>
                  <a:gd name="T4" fmla="*/ 55 w 55"/>
                  <a:gd name="T5" fmla="*/ 0 h 119"/>
                  <a:gd name="T6" fmla="*/ 55 w 55"/>
                  <a:gd name="T7" fmla="*/ 105 h 119"/>
                  <a:gd name="T8" fmla="*/ 41 w 55"/>
                  <a:gd name="T9" fmla="*/ 119 h 119"/>
                  <a:gd name="T10" fmla="*/ 0 w 55"/>
                  <a:gd name="T11" fmla="*/ 119 h 119"/>
                  <a:gd name="T12" fmla="*/ 0 w 55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5"/>
                    </a:lnTo>
                    <a:lnTo>
                      <a:pt x="41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1" name="Freeform 2240"/>
              <p:cNvSpPr>
                <a:spLocks/>
              </p:cNvSpPr>
              <p:nvPr/>
            </p:nvSpPr>
            <p:spPr bwMode="auto">
              <a:xfrm>
                <a:off x="4997" y="2948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2" name="Line 2241"/>
              <p:cNvSpPr>
                <a:spLocks noChangeShapeType="1"/>
              </p:cNvSpPr>
              <p:nvPr/>
            </p:nvSpPr>
            <p:spPr bwMode="auto">
              <a:xfrm>
                <a:off x="5038" y="2962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3" name="Line 2242"/>
              <p:cNvSpPr>
                <a:spLocks noChangeShapeType="1"/>
              </p:cNvSpPr>
              <p:nvPr/>
            </p:nvSpPr>
            <p:spPr bwMode="auto">
              <a:xfrm>
                <a:off x="4997" y="30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4" name="Line 2243"/>
              <p:cNvSpPr>
                <a:spLocks noChangeShapeType="1"/>
              </p:cNvSpPr>
              <p:nvPr/>
            </p:nvSpPr>
            <p:spPr bwMode="auto">
              <a:xfrm>
                <a:off x="4997" y="303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5" name="Line 2244"/>
              <p:cNvSpPr>
                <a:spLocks noChangeShapeType="1"/>
              </p:cNvSpPr>
              <p:nvPr/>
            </p:nvSpPr>
            <p:spPr bwMode="auto">
              <a:xfrm>
                <a:off x="4997" y="302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6" name="Line 2245"/>
              <p:cNvSpPr>
                <a:spLocks noChangeShapeType="1"/>
              </p:cNvSpPr>
              <p:nvPr/>
            </p:nvSpPr>
            <p:spPr bwMode="auto">
              <a:xfrm>
                <a:off x="4997" y="300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7" name="Line 2246"/>
              <p:cNvSpPr>
                <a:spLocks noChangeShapeType="1"/>
              </p:cNvSpPr>
              <p:nvPr/>
            </p:nvSpPr>
            <p:spPr bwMode="auto">
              <a:xfrm>
                <a:off x="4997" y="299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8" name="Line 2247"/>
              <p:cNvSpPr>
                <a:spLocks noChangeShapeType="1"/>
              </p:cNvSpPr>
              <p:nvPr/>
            </p:nvSpPr>
            <p:spPr bwMode="auto">
              <a:xfrm>
                <a:off x="4997" y="298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9" name="Line 2248"/>
              <p:cNvSpPr>
                <a:spLocks noChangeShapeType="1"/>
              </p:cNvSpPr>
              <p:nvPr/>
            </p:nvSpPr>
            <p:spPr bwMode="auto">
              <a:xfrm flipV="1">
                <a:off x="5038" y="2961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0" name="Line 2249"/>
              <p:cNvSpPr>
                <a:spLocks noChangeShapeType="1"/>
              </p:cNvSpPr>
              <p:nvPr/>
            </p:nvSpPr>
            <p:spPr bwMode="auto">
              <a:xfrm flipV="1">
                <a:off x="5038" y="2975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1" name="Line 2250"/>
              <p:cNvSpPr>
                <a:spLocks noChangeShapeType="1"/>
              </p:cNvSpPr>
              <p:nvPr/>
            </p:nvSpPr>
            <p:spPr bwMode="auto">
              <a:xfrm flipV="1">
                <a:off x="5038" y="2989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2" name="Line 2251"/>
              <p:cNvSpPr>
                <a:spLocks noChangeShapeType="1"/>
              </p:cNvSpPr>
              <p:nvPr/>
            </p:nvSpPr>
            <p:spPr bwMode="auto">
              <a:xfrm flipV="1">
                <a:off x="5038" y="3003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3" name="Line 2252"/>
              <p:cNvSpPr>
                <a:spLocks noChangeShapeType="1"/>
              </p:cNvSpPr>
              <p:nvPr/>
            </p:nvSpPr>
            <p:spPr bwMode="auto">
              <a:xfrm flipV="1">
                <a:off x="5038" y="3017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4" name="Line 2253"/>
              <p:cNvSpPr>
                <a:spLocks noChangeShapeType="1"/>
              </p:cNvSpPr>
              <p:nvPr/>
            </p:nvSpPr>
            <p:spPr bwMode="auto">
              <a:xfrm flipV="1">
                <a:off x="5038" y="3031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5" name="Rectangle 2254"/>
              <p:cNvSpPr>
                <a:spLocks noChangeArrowheads="1"/>
              </p:cNvSpPr>
              <p:nvPr/>
            </p:nvSpPr>
            <p:spPr bwMode="auto">
              <a:xfrm>
                <a:off x="5035" y="2962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6" name="Freeform 2255"/>
              <p:cNvSpPr>
                <a:spLocks/>
              </p:cNvSpPr>
              <p:nvPr/>
            </p:nvSpPr>
            <p:spPr bwMode="auto">
              <a:xfrm>
                <a:off x="5077" y="2948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7" name="Freeform 2256"/>
              <p:cNvSpPr>
                <a:spLocks/>
              </p:cNvSpPr>
              <p:nvPr/>
            </p:nvSpPr>
            <p:spPr bwMode="auto">
              <a:xfrm>
                <a:off x="5035" y="294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8" name="Freeform 2257"/>
              <p:cNvSpPr>
                <a:spLocks/>
              </p:cNvSpPr>
              <p:nvPr/>
            </p:nvSpPr>
            <p:spPr bwMode="auto">
              <a:xfrm>
                <a:off x="5035" y="2948"/>
                <a:ext cx="56" cy="119"/>
              </a:xfrm>
              <a:custGeom>
                <a:avLst/>
                <a:gdLst>
                  <a:gd name="T0" fmla="*/ 0 w 56"/>
                  <a:gd name="T1" fmla="*/ 14 h 119"/>
                  <a:gd name="T2" fmla="*/ 14 w 56"/>
                  <a:gd name="T3" fmla="*/ 0 h 119"/>
                  <a:gd name="T4" fmla="*/ 56 w 56"/>
                  <a:gd name="T5" fmla="*/ 0 h 119"/>
                  <a:gd name="T6" fmla="*/ 56 w 56"/>
                  <a:gd name="T7" fmla="*/ 105 h 119"/>
                  <a:gd name="T8" fmla="*/ 42 w 56"/>
                  <a:gd name="T9" fmla="*/ 119 h 119"/>
                  <a:gd name="T10" fmla="*/ 0 w 56"/>
                  <a:gd name="T11" fmla="*/ 119 h 119"/>
                  <a:gd name="T12" fmla="*/ 0 w 56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9" name="Freeform 2258"/>
              <p:cNvSpPr>
                <a:spLocks/>
              </p:cNvSpPr>
              <p:nvPr/>
            </p:nvSpPr>
            <p:spPr bwMode="auto">
              <a:xfrm>
                <a:off x="5035" y="294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0" name="Line 2259"/>
              <p:cNvSpPr>
                <a:spLocks noChangeShapeType="1"/>
              </p:cNvSpPr>
              <p:nvPr/>
            </p:nvSpPr>
            <p:spPr bwMode="auto">
              <a:xfrm>
                <a:off x="5077" y="2962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1" name="Line 2260"/>
              <p:cNvSpPr>
                <a:spLocks noChangeShapeType="1"/>
              </p:cNvSpPr>
              <p:nvPr/>
            </p:nvSpPr>
            <p:spPr bwMode="auto">
              <a:xfrm>
                <a:off x="5035" y="305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2" name="Line 2261"/>
              <p:cNvSpPr>
                <a:spLocks noChangeShapeType="1"/>
              </p:cNvSpPr>
              <p:nvPr/>
            </p:nvSpPr>
            <p:spPr bwMode="auto">
              <a:xfrm>
                <a:off x="5035" y="303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3" name="Line 2262"/>
              <p:cNvSpPr>
                <a:spLocks noChangeShapeType="1"/>
              </p:cNvSpPr>
              <p:nvPr/>
            </p:nvSpPr>
            <p:spPr bwMode="auto">
              <a:xfrm>
                <a:off x="5035" y="302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4" name="Line 2263"/>
              <p:cNvSpPr>
                <a:spLocks noChangeShapeType="1"/>
              </p:cNvSpPr>
              <p:nvPr/>
            </p:nvSpPr>
            <p:spPr bwMode="auto">
              <a:xfrm>
                <a:off x="5035" y="300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5" name="Line 2264"/>
              <p:cNvSpPr>
                <a:spLocks noChangeShapeType="1"/>
              </p:cNvSpPr>
              <p:nvPr/>
            </p:nvSpPr>
            <p:spPr bwMode="auto">
              <a:xfrm>
                <a:off x="5035" y="299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6" name="Line 2265"/>
              <p:cNvSpPr>
                <a:spLocks noChangeShapeType="1"/>
              </p:cNvSpPr>
              <p:nvPr/>
            </p:nvSpPr>
            <p:spPr bwMode="auto">
              <a:xfrm>
                <a:off x="5035" y="298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7" name="Line 2266"/>
              <p:cNvSpPr>
                <a:spLocks noChangeShapeType="1"/>
              </p:cNvSpPr>
              <p:nvPr/>
            </p:nvSpPr>
            <p:spPr bwMode="auto">
              <a:xfrm flipV="1">
                <a:off x="5077" y="2973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8" name="Line 2267"/>
              <p:cNvSpPr>
                <a:spLocks noChangeShapeType="1"/>
              </p:cNvSpPr>
              <p:nvPr/>
            </p:nvSpPr>
            <p:spPr bwMode="auto">
              <a:xfrm flipV="1">
                <a:off x="5077" y="2984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9" name="Line 2268"/>
              <p:cNvSpPr>
                <a:spLocks noChangeShapeType="1"/>
              </p:cNvSpPr>
              <p:nvPr/>
            </p:nvSpPr>
            <p:spPr bwMode="auto">
              <a:xfrm flipV="1">
                <a:off x="5077" y="2998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0" name="Line 2269"/>
              <p:cNvSpPr>
                <a:spLocks noChangeShapeType="1"/>
              </p:cNvSpPr>
              <p:nvPr/>
            </p:nvSpPr>
            <p:spPr bwMode="auto">
              <a:xfrm flipV="1">
                <a:off x="5077" y="301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1" name="Line 2270"/>
              <p:cNvSpPr>
                <a:spLocks noChangeShapeType="1"/>
              </p:cNvSpPr>
              <p:nvPr/>
            </p:nvSpPr>
            <p:spPr bwMode="auto">
              <a:xfrm flipV="1">
                <a:off x="5077" y="302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2" name="Line 2271"/>
              <p:cNvSpPr>
                <a:spLocks noChangeShapeType="1"/>
              </p:cNvSpPr>
              <p:nvPr/>
            </p:nvSpPr>
            <p:spPr bwMode="auto">
              <a:xfrm flipV="1">
                <a:off x="5077" y="304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3" name="Rectangle 2272"/>
              <p:cNvSpPr>
                <a:spLocks noChangeArrowheads="1"/>
              </p:cNvSpPr>
              <p:nvPr/>
            </p:nvSpPr>
            <p:spPr bwMode="auto">
              <a:xfrm>
                <a:off x="4902" y="3037"/>
                <a:ext cx="42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4" name="Freeform 2273"/>
              <p:cNvSpPr>
                <a:spLocks/>
              </p:cNvSpPr>
              <p:nvPr/>
            </p:nvSpPr>
            <p:spPr bwMode="auto">
              <a:xfrm>
                <a:off x="4944" y="3023"/>
                <a:ext cx="14" cy="55"/>
              </a:xfrm>
              <a:custGeom>
                <a:avLst/>
                <a:gdLst>
                  <a:gd name="T0" fmla="*/ 0 w 14"/>
                  <a:gd name="T1" fmla="*/ 14 h 55"/>
                  <a:gd name="T2" fmla="*/ 14 w 14"/>
                  <a:gd name="T3" fmla="*/ 0 h 55"/>
                  <a:gd name="T4" fmla="*/ 14 w 14"/>
                  <a:gd name="T5" fmla="*/ 41 h 55"/>
                  <a:gd name="T6" fmla="*/ 0 w 14"/>
                  <a:gd name="T7" fmla="*/ 55 h 55"/>
                  <a:gd name="T8" fmla="*/ 0 w 14"/>
                  <a:gd name="T9" fmla="*/ 1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5">
                    <a:moveTo>
                      <a:pt x="0" y="14"/>
                    </a:moveTo>
                    <a:lnTo>
                      <a:pt x="14" y="0"/>
                    </a:lnTo>
                    <a:lnTo>
                      <a:pt x="14" y="41"/>
                    </a:lnTo>
                    <a:lnTo>
                      <a:pt x="0" y="5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5" name="Freeform 2274"/>
              <p:cNvSpPr>
                <a:spLocks/>
              </p:cNvSpPr>
              <p:nvPr/>
            </p:nvSpPr>
            <p:spPr bwMode="auto">
              <a:xfrm>
                <a:off x="4902" y="3023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6" name="Freeform 2275"/>
              <p:cNvSpPr>
                <a:spLocks/>
              </p:cNvSpPr>
              <p:nvPr/>
            </p:nvSpPr>
            <p:spPr bwMode="auto">
              <a:xfrm>
                <a:off x="4902" y="3023"/>
                <a:ext cx="56" cy="55"/>
              </a:xfrm>
              <a:custGeom>
                <a:avLst/>
                <a:gdLst>
                  <a:gd name="T0" fmla="*/ 0 w 56"/>
                  <a:gd name="T1" fmla="*/ 14 h 55"/>
                  <a:gd name="T2" fmla="*/ 14 w 56"/>
                  <a:gd name="T3" fmla="*/ 0 h 55"/>
                  <a:gd name="T4" fmla="*/ 56 w 56"/>
                  <a:gd name="T5" fmla="*/ 0 h 55"/>
                  <a:gd name="T6" fmla="*/ 56 w 56"/>
                  <a:gd name="T7" fmla="*/ 41 h 55"/>
                  <a:gd name="T8" fmla="*/ 42 w 56"/>
                  <a:gd name="T9" fmla="*/ 55 h 55"/>
                  <a:gd name="T10" fmla="*/ 0 w 56"/>
                  <a:gd name="T11" fmla="*/ 55 h 55"/>
                  <a:gd name="T12" fmla="*/ 0 w 56"/>
                  <a:gd name="T13" fmla="*/ 1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5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1"/>
                    </a:lnTo>
                    <a:lnTo>
                      <a:pt x="42" y="55"/>
                    </a:lnTo>
                    <a:lnTo>
                      <a:pt x="0" y="55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7" name="Freeform 2276"/>
              <p:cNvSpPr>
                <a:spLocks/>
              </p:cNvSpPr>
              <p:nvPr/>
            </p:nvSpPr>
            <p:spPr bwMode="auto">
              <a:xfrm>
                <a:off x="4902" y="3023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8" name="Line 2277"/>
              <p:cNvSpPr>
                <a:spLocks noChangeShapeType="1"/>
              </p:cNvSpPr>
              <p:nvPr/>
            </p:nvSpPr>
            <p:spPr bwMode="auto">
              <a:xfrm>
                <a:off x="4944" y="3037"/>
                <a:ext cx="0" cy="4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9" name="Line 2278"/>
              <p:cNvSpPr>
                <a:spLocks noChangeShapeType="1"/>
              </p:cNvSpPr>
              <p:nvPr/>
            </p:nvSpPr>
            <p:spPr bwMode="auto">
              <a:xfrm>
                <a:off x="4902" y="306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0" name="Line 2279"/>
              <p:cNvSpPr>
                <a:spLocks noChangeShapeType="1"/>
              </p:cNvSpPr>
              <p:nvPr/>
            </p:nvSpPr>
            <p:spPr bwMode="auto">
              <a:xfrm>
                <a:off x="4902" y="305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1" name="Line 2280"/>
              <p:cNvSpPr>
                <a:spLocks noChangeShapeType="1"/>
              </p:cNvSpPr>
              <p:nvPr/>
            </p:nvSpPr>
            <p:spPr bwMode="auto">
              <a:xfrm flipV="1">
                <a:off x="4944" y="3031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2" name="Line 2281"/>
              <p:cNvSpPr>
                <a:spLocks noChangeShapeType="1"/>
              </p:cNvSpPr>
              <p:nvPr/>
            </p:nvSpPr>
            <p:spPr bwMode="auto">
              <a:xfrm flipV="1">
                <a:off x="4944" y="3045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3" name="Rectangle 2282"/>
              <p:cNvSpPr>
                <a:spLocks noChangeArrowheads="1"/>
              </p:cNvSpPr>
              <p:nvPr/>
            </p:nvSpPr>
            <p:spPr bwMode="auto">
              <a:xfrm>
                <a:off x="4944" y="3037"/>
                <a:ext cx="42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4" name="Freeform 2283"/>
              <p:cNvSpPr>
                <a:spLocks/>
              </p:cNvSpPr>
              <p:nvPr/>
            </p:nvSpPr>
            <p:spPr bwMode="auto">
              <a:xfrm>
                <a:off x="4986" y="3023"/>
                <a:ext cx="13" cy="55"/>
              </a:xfrm>
              <a:custGeom>
                <a:avLst/>
                <a:gdLst>
                  <a:gd name="T0" fmla="*/ 0 w 13"/>
                  <a:gd name="T1" fmla="*/ 14 h 55"/>
                  <a:gd name="T2" fmla="*/ 13 w 13"/>
                  <a:gd name="T3" fmla="*/ 0 h 55"/>
                  <a:gd name="T4" fmla="*/ 13 w 13"/>
                  <a:gd name="T5" fmla="*/ 41 h 55"/>
                  <a:gd name="T6" fmla="*/ 0 w 13"/>
                  <a:gd name="T7" fmla="*/ 55 h 55"/>
                  <a:gd name="T8" fmla="*/ 0 w 13"/>
                  <a:gd name="T9" fmla="*/ 1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5">
                    <a:moveTo>
                      <a:pt x="0" y="14"/>
                    </a:moveTo>
                    <a:lnTo>
                      <a:pt x="13" y="0"/>
                    </a:lnTo>
                    <a:lnTo>
                      <a:pt x="13" y="41"/>
                    </a:lnTo>
                    <a:lnTo>
                      <a:pt x="0" y="5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5" name="Freeform 2284"/>
              <p:cNvSpPr>
                <a:spLocks/>
              </p:cNvSpPr>
              <p:nvPr/>
            </p:nvSpPr>
            <p:spPr bwMode="auto">
              <a:xfrm>
                <a:off x="4944" y="302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6" name="Freeform 2285"/>
              <p:cNvSpPr>
                <a:spLocks/>
              </p:cNvSpPr>
              <p:nvPr/>
            </p:nvSpPr>
            <p:spPr bwMode="auto">
              <a:xfrm>
                <a:off x="4944" y="3023"/>
                <a:ext cx="55" cy="55"/>
              </a:xfrm>
              <a:custGeom>
                <a:avLst/>
                <a:gdLst>
                  <a:gd name="T0" fmla="*/ 0 w 55"/>
                  <a:gd name="T1" fmla="*/ 14 h 55"/>
                  <a:gd name="T2" fmla="*/ 14 w 55"/>
                  <a:gd name="T3" fmla="*/ 0 h 55"/>
                  <a:gd name="T4" fmla="*/ 55 w 55"/>
                  <a:gd name="T5" fmla="*/ 0 h 55"/>
                  <a:gd name="T6" fmla="*/ 55 w 55"/>
                  <a:gd name="T7" fmla="*/ 41 h 55"/>
                  <a:gd name="T8" fmla="*/ 42 w 55"/>
                  <a:gd name="T9" fmla="*/ 55 h 55"/>
                  <a:gd name="T10" fmla="*/ 0 w 55"/>
                  <a:gd name="T11" fmla="*/ 55 h 55"/>
                  <a:gd name="T12" fmla="*/ 0 w 55"/>
                  <a:gd name="T13" fmla="*/ 1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5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1"/>
                    </a:lnTo>
                    <a:lnTo>
                      <a:pt x="42" y="55"/>
                    </a:lnTo>
                    <a:lnTo>
                      <a:pt x="0" y="55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7" name="Freeform 2286"/>
              <p:cNvSpPr>
                <a:spLocks/>
              </p:cNvSpPr>
              <p:nvPr/>
            </p:nvSpPr>
            <p:spPr bwMode="auto">
              <a:xfrm>
                <a:off x="4944" y="3023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8" name="Line 2287"/>
              <p:cNvSpPr>
                <a:spLocks noChangeShapeType="1"/>
              </p:cNvSpPr>
              <p:nvPr/>
            </p:nvSpPr>
            <p:spPr bwMode="auto">
              <a:xfrm>
                <a:off x="4986" y="3037"/>
                <a:ext cx="0" cy="41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9" name="Line 2288"/>
              <p:cNvSpPr>
                <a:spLocks noChangeShapeType="1"/>
              </p:cNvSpPr>
              <p:nvPr/>
            </p:nvSpPr>
            <p:spPr bwMode="auto">
              <a:xfrm>
                <a:off x="4944" y="306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0" name="Line 2289"/>
              <p:cNvSpPr>
                <a:spLocks noChangeShapeType="1"/>
              </p:cNvSpPr>
              <p:nvPr/>
            </p:nvSpPr>
            <p:spPr bwMode="auto">
              <a:xfrm>
                <a:off x="4944" y="30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1" name="Line 2290"/>
              <p:cNvSpPr>
                <a:spLocks noChangeShapeType="1"/>
              </p:cNvSpPr>
              <p:nvPr/>
            </p:nvSpPr>
            <p:spPr bwMode="auto">
              <a:xfrm flipV="1">
                <a:off x="4986" y="3042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2" name="Line 2291"/>
              <p:cNvSpPr>
                <a:spLocks noChangeShapeType="1"/>
              </p:cNvSpPr>
              <p:nvPr/>
            </p:nvSpPr>
            <p:spPr bwMode="auto">
              <a:xfrm flipV="1">
                <a:off x="4986" y="3056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3" name="Rectangle 2292"/>
              <p:cNvSpPr>
                <a:spLocks noChangeArrowheads="1"/>
              </p:cNvSpPr>
              <p:nvPr/>
            </p:nvSpPr>
            <p:spPr bwMode="auto">
              <a:xfrm>
                <a:off x="5077" y="3012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4" name="Freeform 2293"/>
              <p:cNvSpPr>
                <a:spLocks/>
              </p:cNvSpPr>
              <p:nvPr/>
            </p:nvSpPr>
            <p:spPr bwMode="auto">
              <a:xfrm>
                <a:off x="5119" y="2998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5" name="Freeform 2294"/>
              <p:cNvSpPr>
                <a:spLocks/>
              </p:cNvSpPr>
              <p:nvPr/>
            </p:nvSpPr>
            <p:spPr bwMode="auto">
              <a:xfrm>
                <a:off x="5077" y="299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6" name="Freeform 2295"/>
              <p:cNvSpPr>
                <a:spLocks/>
              </p:cNvSpPr>
              <p:nvPr/>
            </p:nvSpPr>
            <p:spPr bwMode="auto">
              <a:xfrm>
                <a:off x="5077" y="2998"/>
                <a:ext cx="56" cy="58"/>
              </a:xfrm>
              <a:custGeom>
                <a:avLst/>
                <a:gdLst>
                  <a:gd name="T0" fmla="*/ 0 w 56"/>
                  <a:gd name="T1" fmla="*/ 14 h 58"/>
                  <a:gd name="T2" fmla="*/ 14 w 56"/>
                  <a:gd name="T3" fmla="*/ 0 h 58"/>
                  <a:gd name="T4" fmla="*/ 56 w 56"/>
                  <a:gd name="T5" fmla="*/ 0 h 58"/>
                  <a:gd name="T6" fmla="*/ 56 w 56"/>
                  <a:gd name="T7" fmla="*/ 44 h 58"/>
                  <a:gd name="T8" fmla="*/ 42 w 56"/>
                  <a:gd name="T9" fmla="*/ 58 h 58"/>
                  <a:gd name="T10" fmla="*/ 0 w 56"/>
                  <a:gd name="T11" fmla="*/ 58 h 58"/>
                  <a:gd name="T12" fmla="*/ 0 w 56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8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7" name="Freeform 2296"/>
              <p:cNvSpPr>
                <a:spLocks/>
              </p:cNvSpPr>
              <p:nvPr/>
            </p:nvSpPr>
            <p:spPr bwMode="auto">
              <a:xfrm>
                <a:off x="5077" y="299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8" name="Line 2297"/>
              <p:cNvSpPr>
                <a:spLocks noChangeShapeType="1"/>
              </p:cNvSpPr>
              <p:nvPr/>
            </p:nvSpPr>
            <p:spPr bwMode="auto">
              <a:xfrm>
                <a:off x="5119" y="3012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9" name="Line 2298"/>
              <p:cNvSpPr>
                <a:spLocks noChangeShapeType="1"/>
              </p:cNvSpPr>
              <p:nvPr/>
            </p:nvSpPr>
            <p:spPr bwMode="auto">
              <a:xfrm>
                <a:off x="5077" y="30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0" name="Line 2299"/>
              <p:cNvSpPr>
                <a:spLocks noChangeShapeType="1"/>
              </p:cNvSpPr>
              <p:nvPr/>
            </p:nvSpPr>
            <p:spPr bwMode="auto">
              <a:xfrm>
                <a:off x="5077" y="302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1" name="Line 2300"/>
              <p:cNvSpPr>
                <a:spLocks noChangeShapeType="1"/>
              </p:cNvSpPr>
              <p:nvPr/>
            </p:nvSpPr>
            <p:spPr bwMode="auto">
              <a:xfrm flipV="1">
                <a:off x="5119" y="3009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2" name="Line 2301"/>
              <p:cNvSpPr>
                <a:spLocks noChangeShapeType="1"/>
              </p:cNvSpPr>
              <p:nvPr/>
            </p:nvSpPr>
            <p:spPr bwMode="auto">
              <a:xfrm flipV="1">
                <a:off x="5119" y="3023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3" name="Rectangle 2302"/>
              <p:cNvSpPr>
                <a:spLocks noChangeArrowheads="1"/>
              </p:cNvSpPr>
              <p:nvPr/>
            </p:nvSpPr>
            <p:spPr bwMode="auto">
              <a:xfrm>
                <a:off x="5116" y="3012"/>
                <a:ext cx="4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4" name="Freeform 2303"/>
              <p:cNvSpPr>
                <a:spLocks/>
              </p:cNvSpPr>
              <p:nvPr/>
            </p:nvSpPr>
            <p:spPr bwMode="auto">
              <a:xfrm>
                <a:off x="5157" y="2998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5" name="Freeform 2304"/>
              <p:cNvSpPr>
                <a:spLocks/>
              </p:cNvSpPr>
              <p:nvPr/>
            </p:nvSpPr>
            <p:spPr bwMode="auto">
              <a:xfrm>
                <a:off x="5116" y="2998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6" name="Freeform 2305"/>
              <p:cNvSpPr>
                <a:spLocks/>
              </p:cNvSpPr>
              <p:nvPr/>
            </p:nvSpPr>
            <p:spPr bwMode="auto">
              <a:xfrm>
                <a:off x="5116" y="2998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1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1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7" name="Freeform 2306"/>
              <p:cNvSpPr>
                <a:spLocks/>
              </p:cNvSpPr>
              <p:nvPr/>
            </p:nvSpPr>
            <p:spPr bwMode="auto">
              <a:xfrm>
                <a:off x="5116" y="2998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8" name="Line 2307"/>
              <p:cNvSpPr>
                <a:spLocks noChangeShapeType="1"/>
              </p:cNvSpPr>
              <p:nvPr/>
            </p:nvSpPr>
            <p:spPr bwMode="auto">
              <a:xfrm>
                <a:off x="5157" y="3012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9" name="Line 2308"/>
              <p:cNvSpPr>
                <a:spLocks noChangeShapeType="1"/>
              </p:cNvSpPr>
              <p:nvPr/>
            </p:nvSpPr>
            <p:spPr bwMode="auto">
              <a:xfrm>
                <a:off x="5116" y="30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0" name="Line 2309"/>
              <p:cNvSpPr>
                <a:spLocks noChangeShapeType="1"/>
              </p:cNvSpPr>
              <p:nvPr/>
            </p:nvSpPr>
            <p:spPr bwMode="auto">
              <a:xfrm>
                <a:off x="5116" y="302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1" name="Line 2310"/>
              <p:cNvSpPr>
                <a:spLocks noChangeShapeType="1"/>
              </p:cNvSpPr>
              <p:nvPr/>
            </p:nvSpPr>
            <p:spPr bwMode="auto">
              <a:xfrm flipV="1">
                <a:off x="5157" y="3017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2" name="Line 2311"/>
              <p:cNvSpPr>
                <a:spLocks noChangeShapeType="1"/>
              </p:cNvSpPr>
              <p:nvPr/>
            </p:nvSpPr>
            <p:spPr bwMode="auto">
              <a:xfrm flipV="1">
                <a:off x="5157" y="303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3" name="Rectangle 2312"/>
              <p:cNvSpPr>
                <a:spLocks noChangeArrowheads="1"/>
              </p:cNvSpPr>
              <p:nvPr/>
            </p:nvSpPr>
            <p:spPr bwMode="auto">
              <a:xfrm>
                <a:off x="5063" y="3023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4" name="Freeform 2313"/>
              <p:cNvSpPr>
                <a:spLocks/>
              </p:cNvSpPr>
              <p:nvPr/>
            </p:nvSpPr>
            <p:spPr bwMode="auto">
              <a:xfrm>
                <a:off x="5105" y="3009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5" name="Freeform 2314"/>
              <p:cNvSpPr>
                <a:spLocks/>
              </p:cNvSpPr>
              <p:nvPr/>
            </p:nvSpPr>
            <p:spPr bwMode="auto">
              <a:xfrm>
                <a:off x="5063" y="300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6" name="Freeform 2315"/>
              <p:cNvSpPr>
                <a:spLocks/>
              </p:cNvSpPr>
              <p:nvPr/>
            </p:nvSpPr>
            <p:spPr bwMode="auto">
              <a:xfrm>
                <a:off x="5063" y="3009"/>
                <a:ext cx="56" cy="58"/>
              </a:xfrm>
              <a:custGeom>
                <a:avLst/>
                <a:gdLst>
                  <a:gd name="T0" fmla="*/ 0 w 56"/>
                  <a:gd name="T1" fmla="*/ 14 h 58"/>
                  <a:gd name="T2" fmla="*/ 14 w 56"/>
                  <a:gd name="T3" fmla="*/ 0 h 58"/>
                  <a:gd name="T4" fmla="*/ 56 w 56"/>
                  <a:gd name="T5" fmla="*/ 0 h 58"/>
                  <a:gd name="T6" fmla="*/ 56 w 56"/>
                  <a:gd name="T7" fmla="*/ 44 h 58"/>
                  <a:gd name="T8" fmla="*/ 42 w 56"/>
                  <a:gd name="T9" fmla="*/ 58 h 58"/>
                  <a:gd name="T10" fmla="*/ 0 w 56"/>
                  <a:gd name="T11" fmla="*/ 58 h 58"/>
                  <a:gd name="T12" fmla="*/ 0 w 56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8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7" name="Freeform 2316"/>
              <p:cNvSpPr>
                <a:spLocks/>
              </p:cNvSpPr>
              <p:nvPr/>
            </p:nvSpPr>
            <p:spPr bwMode="auto">
              <a:xfrm>
                <a:off x="5063" y="300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8" name="Line 2317"/>
              <p:cNvSpPr>
                <a:spLocks noChangeShapeType="1"/>
              </p:cNvSpPr>
              <p:nvPr/>
            </p:nvSpPr>
            <p:spPr bwMode="auto">
              <a:xfrm>
                <a:off x="5105" y="3023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9" name="Line 2318"/>
              <p:cNvSpPr>
                <a:spLocks noChangeShapeType="1"/>
              </p:cNvSpPr>
              <p:nvPr/>
            </p:nvSpPr>
            <p:spPr bwMode="auto">
              <a:xfrm>
                <a:off x="5063" y="305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0" name="Line 2319"/>
              <p:cNvSpPr>
                <a:spLocks noChangeShapeType="1"/>
              </p:cNvSpPr>
              <p:nvPr/>
            </p:nvSpPr>
            <p:spPr bwMode="auto">
              <a:xfrm>
                <a:off x="5063" y="303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1" name="Line 2320"/>
              <p:cNvSpPr>
                <a:spLocks noChangeShapeType="1"/>
              </p:cNvSpPr>
              <p:nvPr/>
            </p:nvSpPr>
            <p:spPr bwMode="auto">
              <a:xfrm flipV="1">
                <a:off x="5105" y="3020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2" name="Line 2321"/>
              <p:cNvSpPr>
                <a:spLocks noChangeShapeType="1"/>
              </p:cNvSpPr>
              <p:nvPr/>
            </p:nvSpPr>
            <p:spPr bwMode="auto">
              <a:xfrm flipV="1">
                <a:off x="5105" y="3034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3" name="Rectangle 2322"/>
              <p:cNvSpPr>
                <a:spLocks noChangeArrowheads="1"/>
              </p:cNvSpPr>
              <p:nvPr/>
            </p:nvSpPr>
            <p:spPr bwMode="auto">
              <a:xfrm>
                <a:off x="5102" y="3023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4" name="Freeform 2323"/>
              <p:cNvSpPr>
                <a:spLocks/>
              </p:cNvSpPr>
              <p:nvPr/>
            </p:nvSpPr>
            <p:spPr bwMode="auto">
              <a:xfrm>
                <a:off x="5144" y="3009"/>
                <a:ext cx="13" cy="58"/>
              </a:xfrm>
              <a:custGeom>
                <a:avLst/>
                <a:gdLst>
                  <a:gd name="T0" fmla="*/ 0 w 13"/>
                  <a:gd name="T1" fmla="*/ 14 h 58"/>
                  <a:gd name="T2" fmla="*/ 13 w 13"/>
                  <a:gd name="T3" fmla="*/ 0 h 58"/>
                  <a:gd name="T4" fmla="*/ 13 w 13"/>
                  <a:gd name="T5" fmla="*/ 44 h 58"/>
                  <a:gd name="T6" fmla="*/ 0 w 13"/>
                  <a:gd name="T7" fmla="*/ 58 h 58"/>
                  <a:gd name="T8" fmla="*/ 0 w 13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8">
                    <a:moveTo>
                      <a:pt x="0" y="14"/>
                    </a:moveTo>
                    <a:lnTo>
                      <a:pt x="13" y="0"/>
                    </a:lnTo>
                    <a:lnTo>
                      <a:pt x="13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5" name="Freeform 2324"/>
              <p:cNvSpPr>
                <a:spLocks/>
              </p:cNvSpPr>
              <p:nvPr/>
            </p:nvSpPr>
            <p:spPr bwMode="auto">
              <a:xfrm>
                <a:off x="5102" y="300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6" name="Freeform 2325"/>
              <p:cNvSpPr>
                <a:spLocks/>
              </p:cNvSpPr>
              <p:nvPr/>
            </p:nvSpPr>
            <p:spPr bwMode="auto">
              <a:xfrm>
                <a:off x="5102" y="3009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2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7" name="Freeform 2326"/>
              <p:cNvSpPr>
                <a:spLocks/>
              </p:cNvSpPr>
              <p:nvPr/>
            </p:nvSpPr>
            <p:spPr bwMode="auto">
              <a:xfrm>
                <a:off x="5102" y="300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8" name="Line 2327"/>
              <p:cNvSpPr>
                <a:spLocks noChangeShapeType="1"/>
              </p:cNvSpPr>
              <p:nvPr/>
            </p:nvSpPr>
            <p:spPr bwMode="auto">
              <a:xfrm>
                <a:off x="5144" y="3023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9" name="Line 2328"/>
              <p:cNvSpPr>
                <a:spLocks noChangeShapeType="1"/>
              </p:cNvSpPr>
              <p:nvPr/>
            </p:nvSpPr>
            <p:spPr bwMode="auto">
              <a:xfrm>
                <a:off x="5102" y="305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0" name="Line 2329"/>
              <p:cNvSpPr>
                <a:spLocks noChangeShapeType="1"/>
              </p:cNvSpPr>
              <p:nvPr/>
            </p:nvSpPr>
            <p:spPr bwMode="auto">
              <a:xfrm>
                <a:off x="5102" y="303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1" name="Line 2330"/>
              <p:cNvSpPr>
                <a:spLocks noChangeShapeType="1"/>
              </p:cNvSpPr>
              <p:nvPr/>
            </p:nvSpPr>
            <p:spPr bwMode="auto">
              <a:xfrm flipV="1">
                <a:off x="5146" y="302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2" name="Line 2331"/>
              <p:cNvSpPr>
                <a:spLocks noChangeShapeType="1"/>
              </p:cNvSpPr>
              <p:nvPr/>
            </p:nvSpPr>
            <p:spPr bwMode="auto">
              <a:xfrm flipV="1">
                <a:off x="5146" y="304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3" name="Rectangle 2332"/>
              <p:cNvSpPr>
                <a:spLocks noChangeArrowheads="1"/>
              </p:cNvSpPr>
              <p:nvPr/>
            </p:nvSpPr>
            <p:spPr bwMode="auto">
              <a:xfrm>
                <a:off x="5052" y="3034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4" name="Freeform 2333"/>
              <p:cNvSpPr>
                <a:spLocks/>
              </p:cNvSpPr>
              <p:nvPr/>
            </p:nvSpPr>
            <p:spPr bwMode="auto">
              <a:xfrm>
                <a:off x="5094" y="3020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5" name="Freeform 2334"/>
              <p:cNvSpPr>
                <a:spLocks/>
              </p:cNvSpPr>
              <p:nvPr/>
            </p:nvSpPr>
            <p:spPr bwMode="auto">
              <a:xfrm>
                <a:off x="5052" y="3020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6" name="Freeform 2335"/>
              <p:cNvSpPr>
                <a:spLocks/>
              </p:cNvSpPr>
              <p:nvPr/>
            </p:nvSpPr>
            <p:spPr bwMode="auto">
              <a:xfrm>
                <a:off x="5052" y="3020"/>
                <a:ext cx="56" cy="58"/>
              </a:xfrm>
              <a:custGeom>
                <a:avLst/>
                <a:gdLst>
                  <a:gd name="T0" fmla="*/ 0 w 56"/>
                  <a:gd name="T1" fmla="*/ 14 h 58"/>
                  <a:gd name="T2" fmla="*/ 14 w 56"/>
                  <a:gd name="T3" fmla="*/ 0 h 58"/>
                  <a:gd name="T4" fmla="*/ 56 w 56"/>
                  <a:gd name="T5" fmla="*/ 0 h 58"/>
                  <a:gd name="T6" fmla="*/ 56 w 56"/>
                  <a:gd name="T7" fmla="*/ 44 h 58"/>
                  <a:gd name="T8" fmla="*/ 42 w 56"/>
                  <a:gd name="T9" fmla="*/ 58 h 58"/>
                  <a:gd name="T10" fmla="*/ 0 w 56"/>
                  <a:gd name="T11" fmla="*/ 58 h 58"/>
                  <a:gd name="T12" fmla="*/ 0 w 56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8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7" name="Freeform 2336"/>
              <p:cNvSpPr>
                <a:spLocks/>
              </p:cNvSpPr>
              <p:nvPr/>
            </p:nvSpPr>
            <p:spPr bwMode="auto">
              <a:xfrm>
                <a:off x="5052" y="3020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8" name="Line 2337"/>
              <p:cNvSpPr>
                <a:spLocks noChangeShapeType="1"/>
              </p:cNvSpPr>
              <p:nvPr/>
            </p:nvSpPr>
            <p:spPr bwMode="auto">
              <a:xfrm>
                <a:off x="5094" y="3034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9" name="Line 2338"/>
              <p:cNvSpPr>
                <a:spLocks noChangeShapeType="1"/>
              </p:cNvSpPr>
              <p:nvPr/>
            </p:nvSpPr>
            <p:spPr bwMode="auto">
              <a:xfrm>
                <a:off x="5052" y="306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0" name="Line 2339"/>
              <p:cNvSpPr>
                <a:spLocks noChangeShapeType="1"/>
              </p:cNvSpPr>
              <p:nvPr/>
            </p:nvSpPr>
            <p:spPr bwMode="auto">
              <a:xfrm>
                <a:off x="5052" y="305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1" name="Line 2340"/>
              <p:cNvSpPr>
                <a:spLocks noChangeShapeType="1"/>
              </p:cNvSpPr>
              <p:nvPr/>
            </p:nvSpPr>
            <p:spPr bwMode="auto">
              <a:xfrm flipV="1">
                <a:off x="5094" y="3031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2" name="Line 2341"/>
              <p:cNvSpPr>
                <a:spLocks noChangeShapeType="1"/>
              </p:cNvSpPr>
              <p:nvPr/>
            </p:nvSpPr>
            <p:spPr bwMode="auto">
              <a:xfrm flipV="1">
                <a:off x="5094" y="3045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3" name="Rectangle 2342"/>
              <p:cNvSpPr>
                <a:spLocks noChangeArrowheads="1"/>
              </p:cNvSpPr>
              <p:nvPr/>
            </p:nvSpPr>
            <p:spPr bwMode="auto">
              <a:xfrm>
                <a:off x="5094" y="3033"/>
                <a:ext cx="39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4" name="Freeform 2343"/>
              <p:cNvSpPr>
                <a:spLocks/>
              </p:cNvSpPr>
              <p:nvPr/>
            </p:nvSpPr>
            <p:spPr bwMode="auto">
              <a:xfrm>
                <a:off x="5133" y="3020"/>
                <a:ext cx="13" cy="58"/>
              </a:xfrm>
              <a:custGeom>
                <a:avLst/>
                <a:gdLst>
                  <a:gd name="T0" fmla="*/ 0 w 13"/>
                  <a:gd name="T1" fmla="*/ 13 h 58"/>
                  <a:gd name="T2" fmla="*/ 13 w 13"/>
                  <a:gd name="T3" fmla="*/ 0 h 58"/>
                  <a:gd name="T4" fmla="*/ 13 w 13"/>
                  <a:gd name="T5" fmla="*/ 45 h 58"/>
                  <a:gd name="T6" fmla="*/ 0 w 13"/>
                  <a:gd name="T7" fmla="*/ 58 h 58"/>
                  <a:gd name="T8" fmla="*/ 0 w 13"/>
                  <a:gd name="T9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8">
                    <a:moveTo>
                      <a:pt x="0" y="13"/>
                    </a:moveTo>
                    <a:lnTo>
                      <a:pt x="13" y="0"/>
                    </a:lnTo>
                    <a:lnTo>
                      <a:pt x="13" y="45"/>
                    </a:lnTo>
                    <a:lnTo>
                      <a:pt x="0" y="5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5" name="Freeform 2344"/>
              <p:cNvSpPr>
                <a:spLocks/>
              </p:cNvSpPr>
              <p:nvPr/>
            </p:nvSpPr>
            <p:spPr bwMode="auto">
              <a:xfrm>
                <a:off x="5094" y="3020"/>
                <a:ext cx="52" cy="13"/>
              </a:xfrm>
              <a:custGeom>
                <a:avLst/>
                <a:gdLst>
                  <a:gd name="T0" fmla="*/ 0 w 52"/>
                  <a:gd name="T1" fmla="*/ 13 h 13"/>
                  <a:gd name="T2" fmla="*/ 13 w 52"/>
                  <a:gd name="T3" fmla="*/ 0 h 13"/>
                  <a:gd name="T4" fmla="*/ 52 w 52"/>
                  <a:gd name="T5" fmla="*/ 0 h 13"/>
                  <a:gd name="T6" fmla="*/ 39 w 52"/>
                  <a:gd name="T7" fmla="*/ 13 h 13"/>
                  <a:gd name="T8" fmla="*/ 0 w 5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3">
                    <a:moveTo>
                      <a:pt x="0" y="13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39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6" name="Freeform 2345"/>
              <p:cNvSpPr>
                <a:spLocks/>
              </p:cNvSpPr>
              <p:nvPr/>
            </p:nvSpPr>
            <p:spPr bwMode="auto">
              <a:xfrm>
                <a:off x="5094" y="3020"/>
                <a:ext cx="52" cy="58"/>
              </a:xfrm>
              <a:custGeom>
                <a:avLst/>
                <a:gdLst>
                  <a:gd name="T0" fmla="*/ 0 w 52"/>
                  <a:gd name="T1" fmla="*/ 13 h 58"/>
                  <a:gd name="T2" fmla="*/ 13 w 52"/>
                  <a:gd name="T3" fmla="*/ 0 h 58"/>
                  <a:gd name="T4" fmla="*/ 52 w 52"/>
                  <a:gd name="T5" fmla="*/ 0 h 58"/>
                  <a:gd name="T6" fmla="*/ 52 w 52"/>
                  <a:gd name="T7" fmla="*/ 45 h 58"/>
                  <a:gd name="T8" fmla="*/ 39 w 52"/>
                  <a:gd name="T9" fmla="*/ 58 h 58"/>
                  <a:gd name="T10" fmla="*/ 0 w 52"/>
                  <a:gd name="T11" fmla="*/ 58 h 58"/>
                  <a:gd name="T12" fmla="*/ 0 w 52"/>
                  <a:gd name="T13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8">
                    <a:moveTo>
                      <a:pt x="0" y="13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52" y="45"/>
                    </a:lnTo>
                    <a:lnTo>
                      <a:pt x="39" y="58"/>
                    </a:lnTo>
                    <a:lnTo>
                      <a:pt x="0" y="5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7" name="Freeform 2346"/>
              <p:cNvSpPr>
                <a:spLocks/>
              </p:cNvSpPr>
              <p:nvPr/>
            </p:nvSpPr>
            <p:spPr bwMode="auto">
              <a:xfrm>
                <a:off x="5094" y="3020"/>
                <a:ext cx="52" cy="13"/>
              </a:xfrm>
              <a:custGeom>
                <a:avLst/>
                <a:gdLst>
                  <a:gd name="T0" fmla="*/ 0 w 52"/>
                  <a:gd name="T1" fmla="*/ 13 h 13"/>
                  <a:gd name="T2" fmla="*/ 39 w 52"/>
                  <a:gd name="T3" fmla="*/ 13 h 13"/>
                  <a:gd name="T4" fmla="*/ 52 w 5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13"/>
                    </a:moveTo>
                    <a:lnTo>
                      <a:pt x="39" y="13"/>
                    </a:lnTo>
                    <a:lnTo>
                      <a:pt x="52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8" name="Line 2347"/>
              <p:cNvSpPr>
                <a:spLocks noChangeShapeType="1"/>
              </p:cNvSpPr>
              <p:nvPr/>
            </p:nvSpPr>
            <p:spPr bwMode="auto">
              <a:xfrm>
                <a:off x="5133" y="3033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9" name="Line 2348"/>
              <p:cNvSpPr>
                <a:spLocks noChangeShapeType="1"/>
              </p:cNvSpPr>
              <p:nvPr/>
            </p:nvSpPr>
            <p:spPr bwMode="auto">
              <a:xfrm>
                <a:off x="5094" y="306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0" name="Line 2349"/>
              <p:cNvSpPr>
                <a:spLocks noChangeShapeType="1"/>
              </p:cNvSpPr>
              <p:nvPr/>
            </p:nvSpPr>
            <p:spPr bwMode="auto">
              <a:xfrm>
                <a:off x="5094" y="305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1" name="Line 2350"/>
              <p:cNvSpPr>
                <a:spLocks noChangeShapeType="1"/>
              </p:cNvSpPr>
              <p:nvPr/>
            </p:nvSpPr>
            <p:spPr bwMode="auto">
              <a:xfrm flipV="1">
                <a:off x="5135" y="303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2" name="Line 2351"/>
              <p:cNvSpPr>
                <a:spLocks noChangeShapeType="1"/>
              </p:cNvSpPr>
              <p:nvPr/>
            </p:nvSpPr>
            <p:spPr bwMode="auto">
              <a:xfrm flipV="1">
                <a:off x="5135" y="305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3" name="Rectangle 2352"/>
              <p:cNvSpPr>
                <a:spLocks noChangeArrowheads="1"/>
              </p:cNvSpPr>
              <p:nvPr/>
            </p:nvSpPr>
            <p:spPr bwMode="auto">
              <a:xfrm>
                <a:off x="4894" y="3042"/>
                <a:ext cx="42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4" name="Freeform 2353"/>
              <p:cNvSpPr>
                <a:spLocks/>
              </p:cNvSpPr>
              <p:nvPr/>
            </p:nvSpPr>
            <p:spPr bwMode="auto">
              <a:xfrm>
                <a:off x="4936" y="3028"/>
                <a:ext cx="13" cy="59"/>
              </a:xfrm>
              <a:custGeom>
                <a:avLst/>
                <a:gdLst>
                  <a:gd name="T0" fmla="*/ 0 w 13"/>
                  <a:gd name="T1" fmla="*/ 14 h 59"/>
                  <a:gd name="T2" fmla="*/ 13 w 13"/>
                  <a:gd name="T3" fmla="*/ 0 h 59"/>
                  <a:gd name="T4" fmla="*/ 13 w 13"/>
                  <a:gd name="T5" fmla="*/ 45 h 59"/>
                  <a:gd name="T6" fmla="*/ 0 w 13"/>
                  <a:gd name="T7" fmla="*/ 59 h 59"/>
                  <a:gd name="T8" fmla="*/ 0 w 13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9">
                    <a:moveTo>
                      <a:pt x="0" y="14"/>
                    </a:moveTo>
                    <a:lnTo>
                      <a:pt x="13" y="0"/>
                    </a:lnTo>
                    <a:lnTo>
                      <a:pt x="13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5" name="Freeform 2354"/>
              <p:cNvSpPr>
                <a:spLocks/>
              </p:cNvSpPr>
              <p:nvPr/>
            </p:nvSpPr>
            <p:spPr bwMode="auto">
              <a:xfrm>
                <a:off x="4894" y="3028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2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6" name="Freeform 2355"/>
              <p:cNvSpPr>
                <a:spLocks/>
              </p:cNvSpPr>
              <p:nvPr/>
            </p:nvSpPr>
            <p:spPr bwMode="auto">
              <a:xfrm>
                <a:off x="4894" y="3028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2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2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7" name="Freeform 2356"/>
              <p:cNvSpPr>
                <a:spLocks/>
              </p:cNvSpPr>
              <p:nvPr/>
            </p:nvSpPr>
            <p:spPr bwMode="auto">
              <a:xfrm>
                <a:off x="4894" y="3028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2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8" name="Line 2357"/>
              <p:cNvSpPr>
                <a:spLocks noChangeShapeType="1"/>
              </p:cNvSpPr>
              <p:nvPr/>
            </p:nvSpPr>
            <p:spPr bwMode="auto">
              <a:xfrm>
                <a:off x="4936" y="3042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9" name="Line 2358"/>
              <p:cNvSpPr>
                <a:spLocks noChangeShapeType="1"/>
              </p:cNvSpPr>
              <p:nvPr/>
            </p:nvSpPr>
            <p:spPr bwMode="auto">
              <a:xfrm>
                <a:off x="4894" y="307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0" name="Line 2359"/>
              <p:cNvSpPr>
                <a:spLocks noChangeShapeType="1"/>
              </p:cNvSpPr>
              <p:nvPr/>
            </p:nvSpPr>
            <p:spPr bwMode="auto">
              <a:xfrm>
                <a:off x="4894" y="305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1" name="Line 2360"/>
              <p:cNvSpPr>
                <a:spLocks noChangeShapeType="1"/>
              </p:cNvSpPr>
              <p:nvPr/>
            </p:nvSpPr>
            <p:spPr bwMode="auto">
              <a:xfrm>
                <a:off x="4894" y="30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2" name="Line 2361"/>
              <p:cNvSpPr>
                <a:spLocks noChangeShapeType="1"/>
              </p:cNvSpPr>
              <p:nvPr/>
            </p:nvSpPr>
            <p:spPr bwMode="auto">
              <a:xfrm flipV="1">
                <a:off x="4936" y="3039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3" name="Line 2362"/>
              <p:cNvSpPr>
                <a:spLocks noChangeShapeType="1"/>
              </p:cNvSpPr>
              <p:nvPr/>
            </p:nvSpPr>
            <p:spPr bwMode="auto">
              <a:xfrm flipV="1">
                <a:off x="4936" y="3053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4" name="Rectangle 2363"/>
              <p:cNvSpPr>
                <a:spLocks noChangeArrowheads="1"/>
              </p:cNvSpPr>
              <p:nvPr/>
            </p:nvSpPr>
            <p:spPr bwMode="auto">
              <a:xfrm>
                <a:off x="4933" y="3042"/>
                <a:ext cx="41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5" name="Freeform 2364"/>
              <p:cNvSpPr>
                <a:spLocks/>
              </p:cNvSpPr>
              <p:nvPr/>
            </p:nvSpPr>
            <p:spPr bwMode="auto">
              <a:xfrm>
                <a:off x="4974" y="3028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6" name="Freeform 2365"/>
              <p:cNvSpPr>
                <a:spLocks/>
              </p:cNvSpPr>
              <p:nvPr/>
            </p:nvSpPr>
            <p:spPr bwMode="auto">
              <a:xfrm>
                <a:off x="4933" y="3028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7" name="Freeform 2366"/>
              <p:cNvSpPr>
                <a:spLocks/>
              </p:cNvSpPr>
              <p:nvPr/>
            </p:nvSpPr>
            <p:spPr bwMode="auto">
              <a:xfrm>
                <a:off x="4933" y="3028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1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1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8" name="Freeform 2367"/>
              <p:cNvSpPr>
                <a:spLocks/>
              </p:cNvSpPr>
              <p:nvPr/>
            </p:nvSpPr>
            <p:spPr bwMode="auto">
              <a:xfrm>
                <a:off x="4933" y="3028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9" name="Line 2368"/>
              <p:cNvSpPr>
                <a:spLocks noChangeShapeType="1"/>
              </p:cNvSpPr>
              <p:nvPr/>
            </p:nvSpPr>
            <p:spPr bwMode="auto">
              <a:xfrm>
                <a:off x="4974" y="3042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0" name="Line 2369"/>
              <p:cNvSpPr>
                <a:spLocks noChangeShapeType="1"/>
              </p:cNvSpPr>
              <p:nvPr/>
            </p:nvSpPr>
            <p:spPr bwMode="auto">
              <a:xfrm>
                <a:off x="4933" y="307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1" name="Line 2370"/>
              <p:cNvSpPr>
                <a:spLocks noChangeShapeType="1"/>
              </p:cNvSpPr>
              <p:nvPr/>
            </p:nvSpPr>
            <p:spPr bwMode="auto">
              <a:xfrm>
                <a:off x="4933" y="305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2" name="Line 2371"/>
              <p:cNvSpPr>
                <a:spLocks noChangeShapeType="1"/>
              </p:cNvSpPr>
              <p:nvPr/>
            </p:nvSpPr>
            <p:spPr bwMode="auto">
              <a:xfrm>
                <a:off x="4933" y="30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3" name="Line 2372"/>
              <p:cNvSpPr>
                <a:spLocks noChangeShapeType="1"/>
              </p:cNvSpPr>
              <p:nvPr/>
            </p:nvSpPr>
            <p:spPr bwMode="auto">
              <a:xfrm flipV="1">
                <a:off x="4974" y="3048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4" name="Line 2373"/>
              <p:cNvSpPr>
                <a:spLocks noChangeShapeType="1"/>
              </p:cNvSpPr>
              <p:nvPr/>
            </p:nvSpPr>
            <p:spPr bwMode="auto">
              <a:xfrm flipV="1">
                <a:off x="4974" y="3062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5" name="Freeform 2374"/>
              <p:cNvSpPr>
                <a:spLocks/>
              </p:cNvSpPr>
              <p:nvPr/>
            </p:nvSpPr>
            <p:spPr bwMode="auto">
              <a:xfrm>
                <a:off x="3921" y="2975"/>
                <a:ext cx="127" cy="128"/>
              </a:xfrm>
              <a:custGeom>
                <a:avLst/>
                <a:gdLst>
                  <a:gd name="T0" fmla="*/ 0 w 127"/>
                  <a:gd name="T1" fmla="*/ 128 h 128"/>
                  <a:gd name="T2" fmla="*/ 127 w 127"/>
                  <a:gd name="T3" fmla="*/ 0 h 128"/>
                  <a:gd name="T4" fmla="*/ 127 w 127"/>
                  <a:gd name="T5" fmla="*/ 0 h 128"/>
                  <a:gd name="T6" fmla="*/ 0 w 127"/>
                  <a:gd name="T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28">
                    <a:moveTo>
                      <a:pt x="0" y="128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75A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6" name="Freeform 2375"/>
              <p:cNvSpPr>
                <a:spLocks/>
              </p:cNvSpPr>
              <p:nvPr/>
            </p:nvSpPr>
            <p:spPr bwMode="auto">
              <a:xfrm>
                <a:off x="3779" y="2975"/>
                <a:ext cx="269" cy="128"/>
              </a:xfrm>
              <a:custGeom>
                <a:avLst/>
                <a:gdLst>
                  <a:gd name="T0" fmla="*/ 0 w 269"/>
                  <a:gd name="T1" fmla="*/ 128 h 128"/>
                  <a:gd name="T2" fmla="*/ 128 w 269"/>
                  <a:gd name="T3" fmla="*/ 0 h 128"/>
                  <a:gd name="T4" fmla="*/ 269 w 269"/>
                  <a:gd name="T5" fmla="*/ 0 h 128"/>
                  <a:gd name="T6" fmla="*/ 142 w 269"/>
                  <a:gd name="T7" fmla="*/ 128 h 128"/>
                  <a:gd name="T8" fmla="*/ 0 w 269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28">
                    <a:moveTo>
                      <a:pt x="0" y="128"/>
                    </a:moveTo>
                    <a:lnTo>
                      <a:pt x="128" y="0"/>
                    </a:lnTo>
                    <a:lnTo>
                      <a:pt x="269" y="0"/>
                    </a:lnTo>
                    <a:lnTo>
                      <a:pt x="142" y="128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A7D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7" name="Freeform 2376"/>
              <p:cNvSpPr>
                <a:spLocks/>
              </p:cNvSpPr>
              <p:nvPr/>
            </p:nvSpPr>
            <p:spPr bwMode="auto">
              <a:xfrm>
                <a:off x="3779" y="2975"/>
                <a:ext cx="269" cy="128"/>
              </a:xfrm>
              <a:custGeom>
                <a:avLst/>
                <a:gdLst>
                  <a:gd name="T0" fmla="*/ 0 w 269"/>
                  <a:gd name="T1" fmla="*/ 128 h 128"/>
                  <a:gd name="T2" fmla="*/ 128 w 269"/>
                  <a:gd name="T3" fmla="*/ 0 h 128"/>
                  <a:gd name="T4" fmla="*/ 269 w 269"/>
                  <a:gd name="T5" fmla="*/ 0 h 128"/>
                  <a:gd name="T6" fmla="*/ 269 w 269"/>
                  <a:gd name="T7" fmla="*/ 0 h 128"/>
                  <a:gd name="T8" fmla="*/ 142 w 269"/>
                  <a:gd name="T9" fmla="*/ 128 h 128"/>
                  <a:gd name="T10" fmla="*/ 0 w 269"/>
                  <a:gd name="T11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9" h="128">
                    <a:moveTo>
                      <a:pt x="0" y="128"/>
                    </a:moveTo>
                    <a:lnTo>
                      <a:pt x="128" y="0"/>
                    </a:lnTo>
                    <a:lnTo>
                      <a:pt x="269" y="0"/>
                    </a:lnTo>
                    <a:lnTo>
                      <a:pt x="269" y="0"/>
                    </a:lnTo>
                    <a:lnTo>
                      <a:pt x="142" y="128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8" name="Freeform 2377"/>
              <p:cNvSpPr>
                <a:spLocks/>
              </p:cNvSpPr>
              <p:nvPr/>
            </p:nvSpPr>
            <p:spPr bwMode="auto">
              <a:xfrm>
                <a:off x="3779" y="2975"/>
                <a:ext cx="269" cy="128"/>
              </a:xfrm>
              <a:custGeom>
                <a:avLst/>
                <a:gdLst>
                  <a:gd name="T0" fmla="*/ 0 w 269"/>
                  <a:gd name="T1" fmla="*/ 128 h 128"/>
                  <a:gd name="T2" fmla="*/ 142 w 269"/>
                  <a:gd name="T3" fmla="*/ 128 h 128"/>
                  <a:gd name="T4" fmla="*/ 269 w 269"/>
                  <a:gd name="T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" h="128">
                    <a:moveTo>
                      <a:pt x="0" y="128"/>
                    </a:moveTo>
                    <a:lnTo>
                      <a:pt x="142" y="128"/>
                    </a:lnTo>
                    <a:lnTo>
                      <a:pt x="269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9" name="Line 2378"/>
              <p:cNvSpPr>
                <a:spLocks noChangeShapeType="1"/>
              </p:cNvSpPr>
              <p:nvPr/>
            </p:nvSpPr>
            <p:spPr bwMode="auto">
              <a:xfrm>
                <a:off x="3921" y="3103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0" name="Rectangle 2379"/>
              <p:cNvSpPr>
                <a:spLocks noChangeArrowheads="1"/>
              </p:cNvSpPr>
              <p:nvPr/>
            </p:nvSpPr>
            <p:spPr bwMode="auto">
              <a:xfrm>
                <a:off x="3887" y="2939"/>
                <a:ext cx="47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1" name="Oval 2380"/>
              <p:cNvSpPr>
                <a:spLocks noChangeArrowheads="1"/>
              </p:cNvSpPr>
              <p:nvPr/>
            </p:nvSpPr>
            <p:spPr bwMode="auto">
              <a:xfrm>
                <a:off x="3887" y="2939"/>
                <a:ext cx="45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2" name="Rectangle 2381"/>
              <p:cNvSpPr>
                <a:spLocks noChangeArrowheads="1"/>
              </p:cNvSpPr>
              <p:nvPr/>
            </p:nvSpPr>
            <p:spPr bwMode="auto">
              <a:xfrm>
                <a:off x="3887" y="2939"/>
                <a:ext cx="47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3" name="Oval 2382"/>
              <p:cNvSpPr>
                <a:spLocks noChangeArrowheads="1"/>
              </p:cNvSpPr>
              <p:nvPr/>
            </p:nvSpPr>
            <p:spPr bwMode="auto">
              <a:xfrm>
                <a:off x="3887" y="2939"/>
                <a:ext cx="45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4" name="Line 2383"/>
              <p:cNvSpPr>
                <a:spLocks noChangeShapeType="1"/>
              </p:cNvSpPr>
              <p:nvPr/>
            </p:nvSpPr>
            <p:spPr bwMode="auto">
              <a:xfrm>
                <a:off x="3909" y="2978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5" name="Rectangle 2384"/>
              <p:cNvSpPr>
                <a:spLocks noChangeArrowheads="1"/>
              </p:cNvSpPr>
              <p:nvPr/>
            </p:nvSpPr>
            <p:spPr bwMode="auto">
              <a:xfrm>
                <a:off x="3937" y="2939"/>
                <a:ext cx="47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6" name="Oval 2385"/>
              <p:cNvSpPr>
                <a:spLocks noChangeArrowheads="1"/>
              </p:cNvSpPr>
              <p:nvPr/>
            </p:nvSpPr>
            <p:spPr bwMode="auto">
              <a:xfrm>
                <a:off x="3937" y="2939"/>
                <a:ext cx="45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7" name="Rectangle 2386"/>
              <p:cNvSpPr>
                <a:spLocks noChangeArrowheads="1"/>
              </p:cNvSpPr>
              <p:nvPr/>
            </p:nvSpPr>
            <p:spPr bwMode="auto">
              <a:xfrm>
                <a:off x="3937" y="2939"/>
                <a:ext cx="47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8" name="Oval 2387"/>
              <p:cNvSpPr>
                <a:spLocks noChangeArrowheads="1"/>
              </p:cNvSpPr>
              <p:nvPr/>
            </p:nvSpPr>
            <p:spPr bwMode="auto">
              <a:xfrm>
                <a:off x="3937" y="2939"/>
                <a:ext cx="45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9" name="Line 2388"/>
              <p:cNvSpPr>
                <a:spLocks noChangeShapeType="1"/>
              </p:cNvSpPr>
              <p:nvPr/>
            </p:nvSpPr>
            <p:spPr bwMode="auto">
              <a:xfrm>
                <a:off x="3959" y="2978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0" name="Rectangle 2389"/>
              <p:cNvSpPr>
                <a:spLocks noChangeArrowheads="1"/>
              </p:cNvSpPr>
              <p:nvPr/>
            </p:nvSpPr>
            <p:spPr bwMode="auto">
              <a:xfrm>
                <a:off x="3987" y="2939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1" name="Oval 2390"/>
              <p:cNvSpPr>
                <a:spLocks noChangeArrowheads="1"/>
              </p:cNvSpPr>
              <p:nvPr/>
            </p:nvSpPr>
            <p:spPr bwMode="auto">
              <a:xfrm>
                <a:off x="3987" y="2939"/>
                <a:ext cx="47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2" name="Rectangle 2391"/>
              <p:cNvSpPr>
                <a:spLocks noChangeArrowheads="1"/>
              </p:cNvSpPr>
              <p:nvPr/>
            </p:nvSpPr>
            <p:spPr bwMode="auto">
              <a:xfrm>
                <a:off x="3987" y="2939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3" name="Oval 2392"/>
              <p:cNvSpPr>
                <a:spLocks noChangeArrowheads="1"/>
              </p:cNvSpPr>
              <p:nvPr/>
            </p:nvSpPr>
            <p:spPr bwMode="auto">
              <a:xfrm>
                <a:off x="3987" y="2939"/>
                <a:ext cx="47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4" name="Line 2393"/>
              <p:cNvSpPr>
                <a:spLocks noChangeShapeType="1"/>
              </p:cNvSpPr>
              <p:nvPr/>
            </p:nvSpPr>
            <p:spPr bwMode="auto">
              <a:xfrm>
                <a:off x="4009" y="2978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5" name="Rectangle 2394"/>
              <p:cNvSpPr>
                <a:spLocks noChangeArrowheads="1"/>
              </p:cNvSpPr>
              <p:nvPr/>
            </p:nvSpPr>
            <p:spPr bwMode="auto">
              <a:xfrm>
                <a:off x="3921" y="2962"/>
                <a:ext cx="49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6" name="Oval 2395"/>
              <p:cNvSpPr>
                <a:spLocks noChangeArrowheads="1"/>
              </p:cNvSpPr>
              <p:nvPr/>
            </p:nvSpPr>
            <p:spPr bwMode="auto">
              <a:xfrm>
                <a:off x="3921" y="2962"/>
                <a:ext cx="47" cy="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7" name="Rectangle 2396"/>
              <p:cNvSpPr>
                <a:spLocks noChangeArrowheads="1"/>
              </p:cNvSpPr>
              <p:nvPr/>
            </p:nvSpPr>
            <p:spPr bwMode="auto">
              <a:xfrm>
                <a:off x="3921" y="2962"/>
                <a:ext cx="49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8" name="Oval 2397"/>
              <p:cNvSpPr>
                <a:spLocks noChangeArrowheads="1"/>
              </p:cNvSpPr>
              <p:nvPr/>
            </p:nvSpPr>
            <p:spPr bwMode="auto">
              <a:xfrm>
                <a:off x="3921" y="2961"/>
                <a:ext cx="47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9" name="Line 2398"/>
              <p:cNvSpPr>
                <a:spLocks noChangeShapeType="1"/>
              </p:cNvSpPr>
              <p:nvPr/>
            </p:nvSpPr>
            <p:spPr bwMode="auto">
              <a:xfrm>
                <a:off x="3943" y="3000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0" name="Rectangle 2399"/>
              <p:cNvSpPr>
                <a:spLocks noChangeArrowheads="1"/>
              </p:cNvSpPr>
              <p:nvPr/>
            </p:nvSpPr>
            <p:spPr bwMode="auto">
              <a:xfrm>
                <a:off x="3970" y="2962"/>
                <a:ext cx="50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1" name="Oval 2400"/>
              <p:cNvSpPr>
                <a:spLocks noChangeArrowheads="1"/>
              </p:cNvSpPr>
              <p:nvPr/>
            </p:nvSpPr>
            <p:spPr bwMode="auto">
              <a:xfrm>
                <a:off x="3970" y="2962"/>
                <a:ext cx="48" cy="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2" name="Rectangle 2401"/>
              <p:cNvSpPr>
                <a:spLocks noChangeArrowheads="1"/>
              </p:cNvSpPr>
              <p:nvPr/>
            </p:nvSpPr>
            <p:spPr bwMode="auto">
              <a:xfrm>
                <a:off x="3970" y="2962"/>
                <a:ext cx="50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3" name="Oval 2402"/>
              <p:cNvSpPr>
                <a:spLocks noChangeArrowheads="1"/>
              </p:cNvSpPr>
              <p:nvPr/>
            </p:nvSpPr>
            <p:spPr bwMode="auto">
              <a:xfrm>
                <a:off x="3970" y="2961"/>
                <a:ext cx="48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4" name="Line 2403"/>
              <p:cNvSpPr>
                <a:spLocks noChangeShapeType="1"/>
              </p:cNvSpPr>
              <p:nvPr/>
            </p:nvSpPr>
            <p:spPr bwMode="auto">
              <a:xfrm>
                <a:off x="3995" y="3000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5" name="Rectangle 2404"/>
              <p:cNvSpPr>
                <a:spLocks noChangeArrowheads="1"/>
              </p:cNvSpPr>
              <p:nvPr/>
            </p:nvSpPr>
            <p:spPr bwMode="auto">
              <a:xfrm>
                <a:off x="4154" y="3120"/>
                <a:ext cx="47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6" name="Oval 2405"/>
              <p:cNvSpPr>
                <a:spLocks noChangeArrowheads="1"/>
              </p:cNvSpPr>
              <p:nvPr/>
            </p:nvSpPr>
            <p:spPr bwMode="auto">
              <a:xfrm>
                <a:off x="4154" y="3120"/>
                <a:ext cx="44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7" name="Rectangle 2406"/>
              <p:cNvSpPr>
                <a:spLocks noChangeArrowheads="1"/>
              </p:cNvSpPr>
              <p:nvPr/>
            </p:nvSpPr>
            <p:spPr bwMode="auto">
              <a:xfrm>
                <a:off x="4154" y="3120"/>
                <a:ext cx="47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8" name="Oval 2407"/>
              <p:cNvSpPr>
                <a:spLocks noChangeArrowheads="1"/>
              </p:cNvSpPr>
              <p:nvPr/>
            </p:nvSpPr>
            <p:spPr bwMode="auto">
              <a:xfrm>
                <a:off x="4153" y="3120"/>
                <a:ext cx="45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9" name="Line 2408"/>
              <p:cNvSpPr>
                <a:spLocks noChangeShapeType="1"/>
              </p:cNvSpPr>
              <p:nvPr/>
            </p:nvSpPr>
            <p:spPr bwMode="auto">
              <a:xfrm>
                <a:off x="4176" y="3159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0" name="Rectangle 2409"/>
              <p:cNvSpPr>
                <a:spLocks noChangeArrowheads="1"/>
              </p:cNvSpPr>
              <p:nvPr/>
            </p:nvSpPr>
            <p:spPr bwMode="auto">
              <a:xfrm>
                <a:off x="4203" y="3120"/>
                <a:ext cx="48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1" name="Oval 2410"/>
              <p:cNvSpPr>
                <a:spLocks noChangeArrowheads="1"/>
              </p:cNvSpPr>
              <p:nvPr/>
            </p:nvSpPr>
            <p:spPr bwMode="auto">
              <a:xfrm>
                <a:off x="4203" y="3120"/>
                <a:ext cx="45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2" name="Rectangle 2411"/>
              <p:cNvSpPr>
                <a:spLocks noChangeArrowheads="1"/>
              </p:cNvSpPr>
              <p:nvPr/>
            </p:nvSpPr>
            <p:spPr bwMode="auto">
              <a:xfrm>
                <a:off x="4203" y="3120"/>
                <a:ext cx="48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3" name="Oval 2412"/>
              <p:cNvSpPr>
                <a:spLocks noChangeArrowheads="1"/>
              </p:cNvSpPr>
              <p:nvPr/>
            </p:nvSpPr>
            <p:spPr bwMode="auto">
              <a:xfrm>
                <a:off x="4203" y="3120"/>
                <a:ext cx="45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4" name="Line 2413"/>
              <p:cNvSpPr>
                <a:spLocks noChangeShapeType="1"/>
              </p:cNvSpPr>
              <p:nvPr/>
            </p:nvSpPr>
            <p:spPr bwMode="auto">
              <a:xfrm>
                <a:off x="4226" y="3159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5" name="Rectangle 2414"/>
              <p:cNvSpPr>
                <a:spLocks noChangeArrowheads="1"/>
              </p:cNvSpPr>
              <p:nvPr/>
            </p:nvSpPr>
            <p:spPr bwMode="auto">
              <a:xfrm>
                <a:off x="4253" y="3120"/>
                <a:ext cx="48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6" name="Oval 2415"/>
              <p:cNvSpPr>
                <a:spLocks noChangeArrowheads="1"/>
              </p:cNvSpPr>
              <p:nvPr/>
            </p:nvSpPr>
            <p:spPr bwMode="auto">
              <a:xfrm>
                <a:off x="4253" y="3120"/>
                <a:ext cx="45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7" name="Group 2617"/>
            <p:cNvGrpSpPr>
              <a:grpSpLocks/>
            </p:cNvGrpSpPr>
            <p:nvPr/>
          </p:nvGrpSpPr>
          <p:grpSpPr bwMode="auto">
            <a:xfrm>
              <a:off x="2410819" y="5791427"/>
              <a:ext cx="1228292" cy="781640"/>
              <a:chOff x="4187" y="2749"/>
              <a:chExt cx="693" cy="441"/>
            </a:xfrm>
          </p:grpSpPr>
          <p:sp>
            <p:nvSpPr>
              <p:cNvPr id="947" name="Rectangle 2417"/>
              <p:cNvSpPr>
                <a:spLocks noChangeArrowheads="1"/>
              </p:cNvSpPr>
              <p:nvPr/>
            </p:nvSpPr>
            <p:spPr bwMode="auto">
              <a:xfrm>
                <a:off x="4253" y="3120"/>
                <a:ext cx="48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" name="Oval 2418"/>
              <p:cNvSpPr>
                <a:spLocks noChangeArrowheads="1"/>
              </p:cNvSpPr>
              <p:nvPr/>
            </p:nvSpPr>
            <p:spPr bwMode="auto">
              <a:xfrm>
                <a:off x="4253" y="3120"/>
                <a:ext cx="45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" name="Line 2419"/>
              <p:cNvSpPr>
                <a:spLocks noChangeShapeType="1"/>
              </p:cNvSpPr>
              <p:nvPr/>
            </p:nvSpPr>
            <p:spPr bwMode="auto">
              <a:xfrm>
                <a:off x="4276" y="3159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" name="Rectangle 2420"/>
              <p:cNvSpPr>
                <a:spLocks noChangeArrowheads="1"/>
              </p:cNvSpPr>
              <p:nvPr/>
            </p:nvSpPr>
            <p:spPr bwMode="auto">
              <a:xfrm>
                <a:off x="4187" y="3142"/>
                <a:ext cx="47" cy="39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" name="Oval 2421"/>
              <p:cNvSpPr>
                <a:spLocks noChangeArrowheads="1"/>
              </p:cNvSpPr>
              <p:nvPr/>
            </p:nvSpPr>
            <p:spPr bwMode="auto">
              <a:xfrm>
                <a:off x="4187" y="3142"/>
                <a:ext cx="44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" name="Rectangle 2422"/>
              <p:cNvSpPr>
                <a:spLocks noChangeArrowheads="1"/>
              </p:cNvSpPr>
              <p:nvPr/>
            </p:nvSpPr>
            <p:spPr bwMode="auto">
              <a:xfrm>
                <a:off x="4187" y="3142"/>
                <a:ext cx="47" cy="39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" name="Oval 2423"/>
              <p:cNvSpPr>
                <a:spLocks noChangeArrowheads="1"/>
              </p:cNvSpPr>
              <p:nvPr/>
            </p:nvSpPr>
            <p:spPr bwMode="auto">
              <a:xfrm>
                <a:off x="4187" y="3142"/>
                <a:ext cx="44" cy="36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" name="Line 2424"/>
              <p:cNvSpPr>
                <a:spLocks noChangeShapeType="1"/>
              </p:cNvSpPr>
              <p:nvPr/>
            </p:nvSpPr>
            <p:spPr bwMode="auto">
              <a:xfrm>
                <a:off x="4209" y="3178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" name="Rectangle 2425"/>
              <p:cNvSpPr>
                <a:spLocks noChangeArrowheads="1"/>
              </p:cNvSpPr>
              <p:nvPr/>
            </p:nvSpPr>
            <p:spPr bwMode="auto">
              <a:xfrm>
                <a:off x="4237" y="3142"/>
                <a:ext cx="47" cy="39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" name="Oval 2426"/>
              <p:cNvSpPr>
                <a:spLocks noChangeArrowheads="1"/>
              </p:cNvSpPr>
              <p:nvPr/>
            </p:nvSpPr>
            <p:spPr bwMode="auto">
              <a:xfrm>
                <a:off x="4237" y="3142"/>
                <a:ext cx="44" cy="3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" name="Rectangle 2427"/>
              <p:cNvSpPr>
                <a:spLocks noChangeArrowheads="1"/>
              </p:cNvSpPr>
              <p:nvPr/>
            </p:nvSpPr>
            <p:spPr bwMode="auto">
              <a:xfrm>
                <a:off x="4237" y="3142"/>
                <a:ext cx="47" cy="39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" name="Oval 2428"/>
              <p:cNvSpPr>
                <a:spLocks noChangeArrowheads="1"/>
              </p:cNvSpPr>
              <p:nvPr/>
            </p:nvSpPr>
            <p:spPr bwMode="auto">
              <a:xfrm>
                <a:off x="4237" y="3142"/>
                <a:ext cx="44" cy="36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" name="Line 2429"/>
              <p:cNvSpPr>
                <a:spLocks noChangeShapeType="1"/>
              </p:cNvSpPr>
              <p:nvPr/>
            </p:nvSpPr>
            <p:spPr bwMode="auto">
              <a:xfrm>
                <a:off x="4259" y="3178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" name="Freeform 2430"/>
              <p:cNvSpPr>
                <a:spLocks/>
              </p:cNvSpPr>
              <p:nvPr/>
            </p:nvSpPr>
            <p:spPr bwMode="auto">
              <a:xfrm>
                <a:off x="4850" y="2995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30 w 30"/>
                  <a:gd name="T3" fmla="*/ 0 h 30"/>
                  <a:gd name="T4" fmla="*/ 30 w 30"/>
                  <a:gd name="T5" fmla="*/ 0 h 30"/>
                  <a:gd name="T6" fmla="*/ 0 w 30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30"/>
                    </a:moveTo>
                    <a:lnTo>
                      <a:pt x="30" y="0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75A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" name="Freeform 2431"/>
              <p:cNvSpPr>
                <a:spLocks/>
              </p:cNvSpPr>
              <p:nvPr/>
            </p:nvSpPr>
            <p:spPr bwMode="auto">
              <a:xfrm>
                <a:off x="4744" y="2995"/>
                <a:ext cx="136" cy="30"/>
              </a:xfrm>
              <a:custGeom>
                <a:avLst/>
                <a:gdLst>
                  <a:gd name="T0" fmla="*/ 0 w 136"/>
                  <a:gd name="T1" fmla="*/ 30 h 30"/>
                  <a:gd name="T2" fmla="*/ 31 w 136"/>
                  <a:gd name="T3" fmla="*/ 0 h 30"/>
                  <a:gd name="T4" fmla="*/ 136 w 136"/>
                  <a:gd name="T5" fmla="*/ 0 h 30"/>
                  <a:gd name="T6" fmla="*/ 106 w 136"/>
                  <a:gd name="T7" fmla="*/ 30 h 30"/>
                  <a:gd name="T8" fmla="*/ 0 w 13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0">
                    <a:moveTo>
                      <a:pt x="0" y="30"/>
                    </a:moveTo>
                    <a:lnTo>
                      <a:pt x="31" y="0"/>
                    </a:lnTo>
                    <a:lnTo>
                      <a:pt x="136" y="0"/>
                    </a:lnTo>
                    <a:lnTo>
                      <a:pt x="106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A7D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" name="Freeform 2432"/>
              <p:cNvSpPr>
                <a:spLocks/>
              </p:cNvSpPr>
              <p:nvPr/>
            </p:nvSpPr>
            <p:spPr bwMode="auto">
              <a:xfrm>
                <a:off x="4744" y="2995"/>
                <a:ext cx="136" cy="30"/>
              </a:xfrm>
              <a:custGeom>
                <a:avLst/>
                <a:gdLst>
                  <a:gd name="T0" fmla="*/ 0 w 136"/>
                  <a:gd name="T1" fmla="*/ 30 h 30"/>
                  <a:gd name="T2" fmla="*/ 31 w 136"/>
                  <a:gd name="T3" fmla="*/ 0 h 30"/>
                  <a:gd name="T4" fmla="*/ 136 w 136"/>
                  <a:gd name="T5" fmla="*/ 0 h 30"/>
                  <a:gd name="T6" fmla="*/ 136 w 136"/>
                  <a:gd name="T7" fmla="*/ 0 h 30"/>
                  <a:gd name="T8" fmla="*/ 106 w 136"/>
                  <a:gd name="T9" fmla="*/ 30 h 30"/>
                  <a:gd name="T10" fmla="*/ 0 w 136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30">
                    <a:moveTo>
                      <a:pt x="0" y="30"/>
                    </a:moveTo>
                    <a:lnTo>
                      <a:pt x="31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06" y="30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" name="Freeform 2433"/>
              <p:cNvSpPr>
                <a:spLocks/>
              </p:cNvSpPr>
              <p:nvPr/>
            </p:nvSpPr>
            <p:spPr bwMode="auto">
              <a:xfrm>
                <a:off x="4744" y="2995"/>
                <a:ext cx="136" cy="30"/>
              </a:xfrm>
              <a:custGeom>
                <a:avLst/>
                <a:gdLst>
                  <a:gd name="T0" fmla="*/ 0 w 136"/>
                  <a:gd name="T1" fmla="*/ 30 h 30"/>
                  <a:gd name="T2" fmla="*/ 106 w 136"/>
                  <a:gd name="T3" fmla="*/ 30 h 30"/>
                  <a:gd name="T4" fmla="*/ 136 w 136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30">
                    <a:moveTo>
                      <a:pt x="0" y="30"/>
                    </a:moveTo>
                    <a:lnTo>
                      <a:pt x="106" y="30"/>
                    </a:lnTo>
                    <a:lnTo>
                      <a:pt x="13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" name="Line 2434"/>
              <p:cNvSpPr>
                <a:spLocks noChangeShapeType="1"/>
              </p:cNvSpPr>
              <p:nvPr/>
            </p:nvSpPr>
            <p:spPr bwMode="auto">
              <a:xfrm>
                <a:off x="4850" y="302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" name="Rectangle 2435"/>
              <p:cNvSpPr>
                <a:spLocks noChangeArrowheads="1"/>
              </p:cNvSpPr>
              <p:nvPr/>
            </p:nvSpPr>
            <p:spPr bwMode="auto">
              <a:xfrm>
                <a:off x="4608" y="3020"/>
                <a:ext cx="42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" name="Freeform 2436"/>
              <p:cNvSpPr>
                <a:spLocks/>
              </p:cNvSpPr>
              <p:nvPr/>
            </p:nvSpPr>
            <p:spPr bwMode="auto">
              <a:xfrm>
                <a:off x="4650" y="3006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" name="Freeform 2437"/>
              <p:cNvSpPr>
                <a:spLocks/>
              </p:cNvSpPr>
              <p:nvPr/>
            </p:nvSpPr>
            <p:spPr bwMode="auto">
              <a:xfrm>
                <a:off x="4608" y="3006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" name="Freeform 2438"/>
              <p:cNvSpPr>
                <a:spLocks/>
              </p:cNvSpPr>
              <p:nvPr/>
            </p:nvSpPr>
            <p:spPr bwMode="auto">
              <a:xfrm>
                <a:off x="4608" y="3006"/>
                <a:ext cx="56" cy="58"/>
              </a:xfrm>
              <a:custGeom>
                <a:avLst/>
                <a:gdLst>
                  <a:gd name="T0" fmla="*/ 0 w 56"/>
                  <a:gd name="T1" fmla="*/ 14 h 58"/>
                  <a:gd name="T2" fmla="*/ 14 w 56"/>
                  <a:gd name="T3" fmla="*/ 0 h 58"/>
                  <a:gd name="T4" fmla="*/ 56 w 56"/>
                  <a:gd name="T5" fmla="*/ 0 h 58"/>
                  <a:gd name="T6" fmla="*/ 56 w 56"/>
                  <a:gd name="T7" fmla="*/ 44 h 58"/>
                  <a:gd name="T8" fmla="*/ 42 w 56"/>
                  <a:gd name="T9" fmla="*/ 58 h 58"/>
                  <a:gd name="T10" fmla="*/ 0 w 56"/>
                  <a:gd name="T11" fmla="*/ 58 h 58"/>
                  <a:gd name="T12" fmla="*/ 0 w 56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8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4"/>
                    </a:lnTo>
                    <a:lnTo>
                      <a:pt x="42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" name="Freeform 2439"/>
              <p:cNvSpPr>
                <a:spLocks/>
              </p:cNvSpPr>
              <p:nvPr/>
            </p:nvSpPr>
            <p:spPr bwMode="auto">
              <a:xfrm>
                <a:off x="4608" y="3006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" name="Line 2440"/>
              <p:cNvSpPr>
                <a:spLocks noChangeShapeType="1"/>
              </p:cNvSpPr>
              <p:nvPr/>
            </p:nvSpPr>
            <p:spPr bwMode="auto">
              <a:xfrm>
                <a:off x="4650" y="3020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" name="Line 2441"/>
              <p:cNvSpPr>
                <a:spLocks noChangeShapeType="1"/>
              </p:cNvSpPr>
              <p:nvPr/>
            </p:nvSpPr>
            <p:spPr bwMode="auto">
              <a:xfrm>
                <a:off x="4608" y="304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" name="Line 2442"/>
              <p:cNvSpPr>
                <a:spLocks noChangeShapeType="1"/>
              </p:cNvSpPr>
              <p:nvPr/>
            </p:nvSpPr>
            <p:spPr bwMode="auto">
              <a:xfrm>
                <a:off x="4608" y="303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" name="Line 2443"/>
              <p:cNvSpPr>
                <a:spLocks noChangeShapeType="1"/>
              </p:cNvSpPr>
              <p:nvPr/>
            </p:nvSpPr>
            <p:spPr bwMode="auto">
              <a:xfrm>
                <a:off x="4608" y="302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" name="Line 2444"/>
              <p:cNvSpPr>
                <a:spLocks noChangeShapeType="1"/>
              </p:cNvSpPr>
              <p:nvPr/>
            </p:nvSpPr>
            <p:spPr bwMode="auto">
              <a:xfrm flipV="1">
                <a:off x="4650" y="3014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" name="Line 2445"/>
              <p:cNvSpPr>
                <a:spLocks noChangeShapeType="1"/>
              </p:cNvSpPr>
              <p:nvPr/>
            </p:nvSpPr>
            <p:spPr bwMode="auto">
              <a:xfrm flipV="1">
                <a:off x="4650" y="3028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" name="Rectangle 2446"/>
              <p:cNvSpPr>
                <a:spLocks noChangeArrowheads="1"/>
              </p:cNvSpPr>
              <p:nvPr/>
            </p:nvSpPr>
            <p:spPr bwMode="auto">
              <a:xfrm>
                <a:off x="4650" y="3019"/>
                <a:ext cx="39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" name="Freeform 2447"/>
              <p:cNvSpPr>
                <a:spLocks/>
              </p:cNvSpPr>
              <p:nvPr/>
            </p:nvSpPr>
            <p:spPr bwMode="auto">
              <a:xfrm>
                <a:off x="4689" y="3006"/>
                <a:ext cx="14" cy="58"/>
              </a:xfrm>
              <a:custGeom>
                <a:avLst/>
                <a:gdLst>
                  <a:gd name="T0" fmla="*/ 0 w 14"/>
                  <a:gd name="T1" fmla="*/ 13 h 58"/>
                  <a:gd name="T2" fmla="*/ 14 w 14"/>
                  <a:gd name="T3" fmla="*/ 0 h 58"/>
                  <a:gd name="T4" fmla="*/ 14 w 14"/>
                  <a:gd name="T5" fmla="*/ 45 h 58"/>
                  <a:gd name="T6" fmla="*/ 0 w 14"/>
                  <a:gd name="T7" fmla="*/ 58 h 58"/>
                  <a:gd name="T8" fmla="*/ 0 w 14"/>
                  <a:gd name="T9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3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" name="Freeform 2448"/>
              <p:cNvSpPr>
                <a:spLocks/>
              </p:cNvSpPr>
              <p:nvPr/>
            </p:nvSpPr>
            <p:spPr bwMode="auto">
              <a:xfrm>
                <a:off x="4650" y="3006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13 w 53"/>
                  <a:gd name="T3" fmla="*/ 0 h 13"/>
                  <a:gd name="T4" fmla="*/ 53 w 53"/>
                  <a:gd name="T5" fmla="*/ 0 h 13"/>
                  <a:gd name="T6" fmla="*/ 39 w 53"/>
                  <a:gd name="T7" fmla="*/ 13 h 13"/>
                  <a:gd name="T8" fmla="*/ 0 w 53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39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" name="Freeform 2449"/>
              <p:cNvSpPr>
                <a:spLocks/>
              </p:cNvSpPr>
              <p:nvPr/>
            </p:nvSpPr>
            <p:spPr bwMode="auto">
              <a:xfrm>
                <a:off x="4650" y="3006"/>
                <a:ext cx="53" cy="58"/>
              </a:xfrm>
              <a:custGeom>
                <a:avLst/>
                <a:gdLst>
                  <a:gd name="T0" fmla="*/ 0 w 53"/>
                  <a:gd name="T1" fmla="*/ 13 h 58"/>
                  <a:gd name="T2" fmla="*/ 13 w 53"/>
                  <a:gd name="T3" fmla="*/ 0 h 58"/>
                  <a:gd name="T4" fmla="*/ 53 w 53"/>
                  <a:gd name="T5" fmla="*/ 0 h 58"/>
                  <a:gd name="T6" fmla="*/ 53 w 53"/>
                  <a:gd name="T7" fmla="*/ 45 h 58"/>
                  <a:gd name="T8" fmla="*/ 39 w 53"/>
                  <a:gd name="T9" fmla="*/ 58 h 58"/>
                  <a:gd name="T10" fmla="*/ 0 w 53"/>
                  <a:gd name="T11" fmla="*/ 58 h 58"/>
                  <a:gd name="T12" fmla="*/ 0 w 53"/>
                  <a:gd name="T13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8">
                    <a:moveTo>
                      <a:pt x="0" y="13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53" y="45"/>
                    </a:lnTo>
                    <a:lnTo>
                      <a:pt x="39" y="58"/>
                    </a:lnTo>
                    <a:lnTo>
                      <a:pt x="0" y="5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" name="Freeform 2450"/>
              <p:cNvSpPr>
                <a:spLocks/>
              </p:cNvSpPr>
              <p:nvPr/>
            </p:nvSpPr>
            <p:spPr bwMode="auto">
              <a:xfrm>
                <a:off x="4650" y="3006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39 w 53"/>
                  <a:gd name="T3" fmla="*/ 13 h 13"/>
                  <a:gd name="T4" fmla="*/ 53 w 53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39" y="13"/>
                    </a:lnTo>
                    <a:lnTo>
                      <a:pt x="5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" name="Line 2451"/>
              <p:cNvSpPr>
                <a:spLocks noChangeShapeType="1"/>
              </p:cNvSpPr>
              <p:nvPr/>
            </p:nvSpPr>
            <p:spPr bwMode="auto">
              <a:xfrm>
                <a:off x="4689" y="3019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" name="Line 2452"/>
              <p:cNvSpPr>
                <a:spLocks noChangeShapeType="1"/>
              </p:cNvSpPr>
              <p:nvPr/>
            </p:nvSpPr>
            <p:spPr bwMode="auto">
              <a:xfrm>
                <a:off x="4650" y="304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" name="Line 2453"/>
              <p:cNvSpPr>
                <a:spLocks noChangeShapeType="1"/>
              </p:cNvSpPr>
              <p:nvPr/>
            </p:nvSpPr>
            <p:spPr bwMode="auto">
              <a:xfrm>
                <a:off x="4650" y="303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" name="Line 2454"/>
              <p:cNvSpPr>
                <a:spLocks noChangeShapeType="1"/>
              </p:cNvSpPr>
              <p:nvPr/>
            </p:nvSpPr>
            <p:spPr bwMode="auto">
              <a:xfrm>
                <a:off x="4650" y="302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" name="Line 2455"/>
              <p:cNvSpPr>
                <a:spLocks noChangeShapeType="1"/>
              </p:cNvSpPr>
              <p:nvPr/>
            </p:nvSpPr>
            <p:spPr bwMode="auto">
              <a:xfrm flipV="1">
                <a:off x="4692" y="3025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" name="Line 2456"/>
              <p:cNvSpPr>
                <a:spLocks noChangeShapeType="1"/>
              </p:cNvSpPr>
              <p:nvPr/>
            </p:nvSpPr>
            <p:spPr bwMode="auto">
              <a:xfrm flipV="1">
                <a:off x="4692" y="3039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" name="Rectangle 2457"/>
              <p:cNvSpPr>
                <a:spLocks noChangeArrowheads="1"/>
              </p:cNvSpPr>
              <p:nvPr/>
            </p:nvSpPr>
            <p:spPr bwMode="auto">
              <a:xfrm>
                <a:off x="4597" y="3028"/>
                <a:ext cx="42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" name="Freeform 2458"/>
              <p:cNvSpPr>
                <a:spLocks/>
              </p:cNvSpPr>
              <p:nvPr/>
            </p:nvSpPr>
            <p:spPr bwMode="auto">
              <a:xfrm>
                <a:off x="4639" y="3014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" name="Freeform 2459"/>
              <p:cNvSpPr>
                <a:spLocks/>
              </p:cNvSpPr>
              <p:nvPr/>
            </p:nvSpPr>
            <p:spPr bwMode="auto">
              <a:xfrm>
                <a:off x="4597" y="301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" name="Freeform 2460"/>
              <p:cNvSpPr>
                <a:spLocks/>
              </p:cNvSpPr>
              <p:nvPr/>
            </p:nvSpPr>
            <p:spPr bwMode="auto">
              <a:xfrm>
                <a:off x="4597" y="3014"/>
                <a:ext cx="56" cy="59"/>
              </a:xfrm>
              <a:custGeom>
                <a:avLst/>
                <a:gdLst>
                  <a:gd name="T0" fmla="*/ 0 w 56"/>
                  <a:gd name="T1" fmla="*/ 14 h 59"/>
                  <a:gd name="T2" fmla="*/ 14 w 56"/>
                  <a:gd name="T3" fmla="*/ 0 h 59"/>
                  <a:gd name="T4" fmla="*/ 56 w 56"/>
                  <a:gd name="T5" fmla="*/ 0 h 59"/>
                  <a:gd name="T6" fmla="*/ 56 w 56"/>
                  <a:gd name="T7" fmla="*/ 45 h 59"/>
                  <a:gd name="T8" fmla="*/ 42 w 56"/>
                  <a:gd name="T9" fmla="*/ 59 h 59"/>
                  <a:gd name="T10" fmla="*/ 0 w 56"/>
                  <a:gd name="T11" fmla="*/ 59 h 59"/>
                  <a:gd name="T12" fmla="*/ 0 w 56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5"/>
                    </a:lnTo>
                    <a:lnTo>
                      <a:pt x="42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" name="Freeform 2461"/>
              <p:cNvSpPr>
                <a:spLocks/>
              </p:cNvSpPr>
              <p:nvPr/>
            </p:nvSpPr>
            <p:spPr bwMode="auto">
              <a:xfrm>
                <a:off x="4597" y="301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" name="Line 2462"/>
              <p:cNvSpPr>
                <a:spLocks noChangeShapeType="1"/>
              </p:cNvSpPr>
              <p:nvPr/>
            </p:nvSpPr>
            <p:spPr bwMode="auto">
              <a:xfrm>
                <a:off x="4639" y="3028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" name="Line 2463"/>
              <p:cNvSpPr>
                <a:spLocks noChangeShapeType="1"/>
              </p:cNvSpPr>
              <p:nvPr/>
            </p:nvSpPr>
            <p:spPr bwMode="auto">
              <a:xfrm>
                <a:off x="4597" y="305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" name="Line 2464"/>
              <p:cNvSpPr>
                <a:spLocks noChangeShapeType="1"/>
              </p:cNvSpPr>
              <p:nvPr/>
            </p:nvSpPr>
            <p:spPr bwMode="auto">
              <a:xfrm>
                <a:off x="4597" y="304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" name="Line 2465"/>
              <p:cNvSpPr>
                <a:spLocks noChangeShapeType="1"/>
              </p:cNvSpPr>
              <p:nvPr/>
            </p:nvSpPr>
            <p:spPr bwMode="auto">
              <a:xfrm flipV="1">
                <a:off x="4639" y="3025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" name="Line 2466"/>
              <p:cNvSpPr>
                <a:spLocks noChangeShapeType="1"/>
              </p:cNvSpPr>
              <p:nvPr/>
            </p:nvSpPr>
            <p:spPr bwMode="auto">
              <a:xfrm flipV="1">
                <a:off x="4639" y="3039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" name="Rectangle 2467"/>
              <p:cNvSpPr>
                <a:spLocks noChangeArrowheads="1"/>
              </p:cNvSpPr>
              <p:nvPr/>
            </p:nvSpPr>
            <p:spPr bwMode="auto">
              <a:xfrm>
                <a:off x="4636" y="3028"/>
                <a:ext cx="42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" name="Freeform 2468"/>
              <p:cNvSpPr>
                <a:spLocks/>
              </p:cNvSpPr>
              <p:nvPr/>
            </p:nvSpPr>
            <p:spPr bwMode="auto">
              <a:xfrm>
                <a:off x="4678" y="3014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" name="Freeform 2469"/>
              <p:cNvSpPr>
                <a:spLocks/>
              </p:cNvSpPr>
              <p:nvPr/>
            </p:nvSpPr>
            <p:spPr bwMode="auto">
              <a:xfrm>
                <a:off x="4636" y="301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" name="Freeform 2470"/>
              <p:cNvSpPr>
                <a:spLocks/>
              </p:cNvSpPr>
              <p:nvPr/>
            </p:nvSpPr>
            <p:spPr bwMode="auto">
              <a:xfrm>
                <a:off x="4636" y="3014"/>
                <a:ext cx="56" cy="59"/>
              </a:xfrm>
              <a:custGeom>
                <a:avLst/>
                <a:gdLst>
                  <a:gd name="T0" fmla="*/ 0 w 56"/>
                  <a:gd name="T1" fmla="*/ 14 h 59"/>
                  <a:gd name="T2" fmla="*/ 14 w 56"/>
                  <a:gd name="T3" fmla="*/ 0 h 59"/>
                  <a:gd name="T4" fmla="*/ 56 w 56"/>
                  <a:gd name="T5" fmla="*/ 0 h 59"/>
                  <a:gd name="T6" fmla="*/ 56 w 56"/>
                  <a:gd name="T7" fmla="*/ 45 h 59"/>
                  <a:gd name="T8" fmla="*/ 42 w 56"/>
                  <a:gd name="T9" fmla="*/ 59 h 59"/>
                  <a:gd name="T10" fmla="*/ 0 w 56"/>
                  <a:gd name="T11" fmla="*/ 59 h 59"/>
                  <a:gd name="T12" fmla="*/ 0 w 56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5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45"/>
                    </a:lnTo>
                    <a:lnTo>
                      <a:pt x="42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" name="Freeform 2471"/>
              <p:cNvSpPr>
                <a:spLocks/>
              </p:cNvSpPr>
              <p:nvPr/>
            </p:nvSpPr>
            <p:spPr bwMode="auto">
              <a:xfrm>
                <a:off x="4636" y="301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" name="Line 2472"/>
              <p:cNvSpPr>
                <a:spLocks noChangeShapeType="1"/>
              </p:cNvSpPr>
              <p:nvPr/>
            </p:nvSpPr>
            <p:spPr bwMode="auto">
              <a:xfrm>
                <a:off x="4678" y="3028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" name="Line 2473"/>
              <p:cNvSpPr>
                <a:spLocks noChangeShapeType="1"/>
              </p:cNvSpPr>
              <p:nvPr/>
            </p:nvSpPr>
            <p:spPr bwMode="auto">
              <a:xfrm>
                <a:off x="4636" y="305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" name="Line 2474"/>
              <p:cNvSpPr>
                <a:spLocks noChangeShapeType="1"/>
              </p:cNvSpPr>
              <p:nvPr/>
            </p:nvSpPr>
            <p:spPr bwMode="auto">
              <a:xfrm>
                <a:off x="4636" y="304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" name="Line 2475"/>
              <p:cNvSpPr>
                <a:spLocks noChangeShapeType="1"/>
              </p:cNvSpPr>
              <p:nvPr/>
            </p:nvSpPr>
            <p:spPr bwMode="auto">
              <a:xfrm flipV="1">
                <a:off x="4680" y="303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" name="Line 2476"/>
              <p:cNvSpPr>
                <a:spLocks noChangeShapeType="1"/>
              </p:cNvSpPr>
              <p:nvPr/>
            </p:nvSpPr>
            <p:spPr bwMode="auto">
              <a:xfrm flipV="1">
                <a:off x="4680" y="3048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" name="Rectangle 2477"/>
              <p:cNvSpPr>
                <a:spLocks noChangeArrowheads="1"/>
              </p:cNvSpPr>
              <p:nvPr/>
            </p:nvSpPr>
            <p:spPr bwMode="auto">
              <a:xfrm>
                <a:off x="4689" y="3020"/>
                <a:ext cx="4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" name="Freeform 2478"/>
              <p:cNvSpPr>
                <a:spLocks/>
              </p:cNvSpPr>
              <p:nvPr/>
            </p:nvSpPr>
            <p:spPr bwMode="auto">
              <a:xfrm>
                <a:off x="4730" y="3006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" name="Freeform 2479"/>
              <p:cNvSpPr>
                <a:spLocks/>
              </p:cNvSpPr>
              <p:nvPr/>
            </p:nvSpPr>
            <p:spPr bwMode="auto">
              <a:xfrm>
                <a:off x="4689" y="300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" name="Freeform 2480"/>
              <p:cNvSpPr>
                <a:spLocks/>
              </p:cNvSpPr>
              <p:nvPr/>
            </p:nvSpPr>
            <p:spPr bwMode="auto">
              <a:xfrm>
                <a:off x="4689" y="3006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1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1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" name="Freeform 2481"/>
              <p:cNvSpPr>
                <a:spLocks/>
              </p:cNvSpPr>
              <p:nvPr/>
            </p:nvSpPr>
            <p:spPr bwMode="auto">
              <a:xfrm>
                <a:off x="4689" y="300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" name="Line 2482"/>
              <p:cNvSpPr>
                <a:spLocks noChangeShapeType="1"/>
              </p:cNvSpPr>
              <p:nvPr/>
            </p:nvSpPr>
            <p:spPr bwMode="auto">
              <a:xfrm>
                <a:off x="4730" y="3020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" name="Line 2483"/>
              <p:cNvSpPr>
                <a:spLocks noChangeShapeType="1"/>
              </p:cNvSpPr>
              <p:nvPr/>
            </p:nvSpPr>
            <p:spPr bwMode="auto">
              <a:xfrm>
                <a:off x="4689" y="304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" name="Line 2484"/>
              <p:cNvSpPr>
                <a:spLocks noChangeShapeType="1"/>
              </p:cNvSpPr>
              <p:nvPr/>
            </p:nvSpPr>
            <p:spPr bwMode="auto">
              <a:xfrm>
                <a:off x="4689" y="303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" name="Line 2485"/>
              <p:cNvSpPr>
                <a:spLocks noChangeShapeType="1"/>
              </p:cNvSpPr>
              <p:nvPr/>
            </p:nvSpPr>
            <p:spPr bwMode="auto">
              <a:xfrm>
                <a:off x="4689" y="302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" name="Line 2486"/>
              <p:cNvSpPr>
                <a:spLocks noChangeShapeType="1"/>
              </p:cNvSpPr>
              <p:nvPr/>
            </p:nvSpPr>
            <p:spPr bwMode="auto">
              <a:xfrm flipV="1">
                <a:off x="4730" y="3014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" name="Line 2487"/>
              <p:cNvSpPr>
                <a:spLocks noChangeShapeType="1"/>
              </p:cNvSpPr>
              <p:nvPr/>
            </p:nvSpPr>
            <p:spPr bwMode="auto">
              <a:xfrm flipV="1">
                <a:off x="4730" y="3028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" name="Rectangle 2488"/>
              <p:cNvSpPr>
                <a:spLocks noChangeArrowheads="1"/>
              </p:cNvSpPr>
              <p:nvPr/>
            </p:nvSpPr>
            <p:spPr bwMode="auto">
              <a:xfrm>
                <a:off x="4728" y="3020"/>
                <a:ext cx="4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" name="Freeform 2489"/>
              <p:cNvSpPr>
                <a:spLocks/>
              </p:cNvSpPr>
              <p:nvPr/>
            </p:nvSpPr>
            <p:spPr bwMode="auto">
              <a:xfrm>
                <a:off x="4769" y="3006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" name="Freeform 2490"/>
              <p:cNvSpPr>
                <a:spLocks/>
              </p:cNvSpPr>
              <p:nvPr/>
            </p:nvSpPr>
            <p:spPr bwMode="auto">
              <a:xfrm>
                <a:off x="4728" y="300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" name="Freeform 2491"/>
              <p:cNvSpPr>
                <a:spLocks/>
              </p:cNvSpPr>
              <p:nvPr/>
            </p:nvSpPr>
            <p:spPr bwMode="auto">
              <a:xfrm>
                <a:off x="4728" y="3006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1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1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" name="Freeform 2492"/>
              <p:cNvSpPr>
                <a:spLocks/>
              </p:cNvSpPr>
              <p:nvPr/>
            </p:nvSpPr>
            <p:spPr bwMode="auto">
              <a:xfrm>
                <a:off x="4728" y="3006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" name="Line 2493"/>
              <p:cNvSpPr>
                <a:spLocks noChangeShapeType="1"/>
              </p:cNvSpPr>
              <p:nvPr/>
            </p:nvSpPr>
            <p:spPr bwMode="auto">
              <a:xfrm>
                <a:off x="4769" y="3020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" name="Line 2494"/>
              <p:cNvSpPr>
                <a:spLocks noChangeShapeType="1"/>
              </p:cNvSpPr>
              <p:nvPr/>
            </p:nvSpPr>
            <p:spPr bwMode="auto">
              <a:xfrm>
                <a:off x="4728" y="304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" name="Line 2495"/>
              <p:cNvSpPr>
                <a:spLocks noChangeShapeType="1"/>
              </p:cNvSpPr>
              <p:nvPr/>
            </p:nvSpPr>
            <p:spPr bwMode="auto">
              <a:xfrm>
                <a:off x="4728" y="303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" name="Line 2496"/>
              <p:cNvSpPr>
                <a:spLocks noChangeShapeType="1"/>
              </p:cNvSpPr>
              <p:nvPr/>
            </p:nvSpPr>
            <p:spPr bwMode="auto">
              <a:xfrm>
                <a:off x="4728" y="302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" name="Line 2497"/>
              <p:cNvSpPr>
                <a:spLocks noChangeShapeType="1"/>
              </p:cNvSpPr>
              <p:nvPr/>
            </p:nvSpPr>
            <p:spPr bwMode="auto">
              <a:xfrm flipV="1">
                <a:off x="4772" y="302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" name="Line 2498"/>
              <p:cNvSpPr>
                <a:spLocks noChangeShapeType="1"/>
              </p:cNvSpPr>
              <p:nvPr/>
            </p:nvSpPr>
            <p:spPr bwMode="auto">
              <a:xfrm flipV="1">
                <a:off x="4772" y="303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" name="Rectangle 2499"/>
              <p:cNvSpPr>
                <a:spLocks noChangeArrowheads="1"/>
              </p:cNvSpPr>
              <p:nvPr/>
            </p:nvSpPr>
            <p:spPr bwMode="auto">
              <a:xfrm>
                <a:off x="4678" y="3028"/>
                <a:ext cx="41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" name="Freeform 2500"/>
              <p:cNvSpPr>
                <a:spLocks/>
              </p:cNvSpPr>
              <p:nvPr/>
            </p:nvSpPr>
            <p:spPr bwMode="auto">
              <a:xfrm>
                <a:off x="4719" y="3014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" name="Freeform 2501"/>
              <p:cNvSpPr>
                <a:spLocks/>
              </p:cNvSpPr>
              <p:nvPr/>
            </p:nvSpPr>
            <p:spPr bwMode="auto">
              <a:xfrm>
                <a:off x="4678" y="301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Freeform 2502"/>
              <p:cNvSpPr>
                <a:spLocks/>
              </p:cNvSpPr>
              <p:nvPr/>
            </p:nvSpPr>
            <p:spPr bwMode="auto">
              <a:xfrm>
                <a:off x="4678" y="3014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1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1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" name="Freeform 2503"/>
              <p:cNvSpPr>
                <a:spLocks/>
              </p:cNvSpPr>
              <p:nvPr/>
            </p:nvSpPr>
            <p:spPr bwMode="auto">
              <a:xfrm>
                <a:off x="4678" y="301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" name="Line 2504"/>
              <p:cNvSpPr>
                <a:spLocks noChangeShapeType="1"/>
              </p:cNvSpPr>
              <p:nvPr/>
            </p:nvSpPr>
            <p:spPr bwMode="auto">
              <a:xfrm>
                <a:off x="4719" y="3028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Line 2505"/>
              <p:cNvSpPr>
                <a:spLocks noChangeShapeType="1"/>
              </p:cNvSpPr>
              <p:nvPr/>
            </p:nvSpPr>
            <p:spPr bwMode="auto">
              <a:xfrm>
                <a:off x="4678" y="305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Line 2506"/>
              <p:cNvSpPr>
                <a:spLocks noChangeShapeType="1"/>
              </p:cNvSpPr>
              <p:nvPr/>
            </p:nvSpPr>
            <p:spPr bwMode="auto">
              <a:xfrm>
                <a:off x="4678" y="30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Line 2507"/>
              <p:cNvSpPr>
                <a:spLocks noChangeShapeType="1"/>
              </p:cNvSpPr>
              <p:nvPr/>
            </p:nvSpPr>
            <p:spPr bwMode="auto">
              <a:xfrm flipV="1">
                <a:off x="4719" y="3025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" name="Line 2508"/>
              <p:cNvSpPr>
                <a:spLocks noChangeShapeType="1"/>
              </p:cNvSpPr>
              <p:nvPr/>
            </p:nvSpPr>
            <p:spPr bwMode="auto">
              <a:xfrm flipV="1">
                <a:off x="4719" y="3039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" name="Rectangle 2509"/>
              <p:cNvSpPr>
                <a:spLocks noChangeArrowheads="1"/>
              </p:cNvSpPr>
              <p:nvPr/>
            </p:nvSpPr>
            <p:spPr bwMode="auto">
              <a:xfrm>
                <a:off x="4717" y="3028"/>
                <a:ext cx="41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" name="Freeform 2510"/>
              <p:cNvSpPr>
                <a:spLocks/>
              </p:cNvSpPr>
              <p:nvPr/>
            </p:nvSpPr>
            <p:spPr bwMode="auto">
              <a:xfrm>
                <a:off x="4758" y="3014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" name="Freeform 2511"/>
              <p:cNvSpPr>
                <a:spLocks/>
              </p:cNvSpPr>
              <p:nvPr/>
            </p:nvSpPr>
            <p:spPr bwMode="auto">
              <a:xfrm>
                <a:off x="4717" y="301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" name="Freeform 2512"/>
              <p:cNvSpPr>
                <a:spLocks/>
              </p:cNvSpPr>
              <p:nvPr/>
            </p:nvSpPr>
            <p:spPr bwMode="auto">
              <a:xfrm>
                <a:off x="4717" y="3014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1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1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" name="Freeform 2513"/>
              <p:cNvSpPr>
                <a:spLocks/>
              </p:cNvSpPr>
              <p:nvPr/>
            </p:nvSpPr>
            <p:spPr bwMode="auto">
              <a:xfrm>
                <a:off x="4717" y="3014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" name="Line 2514"/>
              <p:cNvSpPr>
                <a:spLocks noChangeShapeType="1"/>
              </p:cNvSpPr>
              <p:nvPr/>
            </p:nvSpPr>
            <p:spPr bwMode="auto">
              <a:xfrm>
                <a:off x="4758" y="3028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" name="Line 2515"/>
              <p:cNvSpPr>
                <a:spLocks noChangeShapeType="1"/>
              </p:cNvSpPr>
              <p:nvPr/>
            </p:nvSpPr>
            <p:spPr bwMode="auto">
              <a:xfrm>
                <a:off x="4717" y="3059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" name="Line 2516"/>
              <p:cNvSpPr>
                <a:spLocks noChangeShapeType="1"/>
              </p:cNvSpPr>
              <p:nvPr/>
            </p:nvSpPr>
            <p:spPr bwMode="auto">
              <a:xfrm>
                <a:off x="4717" y="30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" name="Line 2517"/>
              <p:cNvSpPr>
                <a:spLocks noChangeShapeType="1"/>
              </p:cNvSpPr>
              <p:nvPr/>
            </p:nvSpPr>
            <p:spPr bwMode="auto">
              <a:xfrm flipV="1">
                <a:off x="4758" y="303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" name="Line 2518"/>
              <p:cNvSpPr>
                <a:spLocks noChangeShapeType="1"/>
              </p:cNvSpPr>
              <p:nvPr/>
            </p:nvSpPr>
            <p:spPr bwMode="auto">
              <a:xfrm flipV="1">
                <a:off x="4758" y="3048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" name="Rectangle 2519"/>
              <p:cNvSpPr>
                <a:spLocks noChangeArrowheads="1"/>
              </p:cNvSpPr>
              <p:nvPr/>
            </p:nvSpPr>
            <p:spPr bwMode="auto">
              <a:xfrm>
                <a:off x="4608" y="2912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" name="Freeform 2520"/>
              <p:cNvSpPr>
                <a:spLocks/>
              </p:cNvSpPr>
              <p:nvPr/>
            </p:nvSpPr>
            <p:spPr bwMode="auto">
              <a:xfrm>
                <a:off x="4650" y="2898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" name="Freeform 2521"/>
              <p:cNvSpPr>
                <a:spLocks/>
              </p:cNvSpPr>
              <p:nvPr/>
            </p:nvSpPr>
            <p:spPr bwMode="auto">
              <a:xfrm>
                <a:off x="4608" y="289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" name="Freeform 2522"/>
              <p:cNvSpPr>
                <a:spLocks/>
              </p:cNvSpPr>
              <p:nvPr/>
            </p:nvSpPr>
            <p:spPr bwMode="auto">
              <a:xfrm>
                <a:off x="4608" y="2898"/>
                <a:ext cx="56" cy="119"/>
              </a:xfrm>
              <a:custGeom>
                <a:avLst/>
                <a:gdLst>
                  <a:gd name="T0" fmla="*/ 0 w 56"/>
                  <a:gd name="T1" fmla="*/ 14 h 119"/>
                  <a:gd name="T2" fmla="*/ 14 w 56"/>
                  <a:gd name="T3" fmla="*/ 0 h 119"/>
                  <a:gd name="T4" fmla="*/ 56 w 56"/>
                  <a:gd name="T5" fmla="*/ 0 h 119"/>
                  <a:gd name="T6" fmla="*/ 56 w 56"/>
                  <a:gd name="T7" fmla="*/ 105 h 119"/>
                  <a:gd name="T8" fmla="*/ 42 w 56"/>
                  <a:gd name="T9" fmla="*/ 119 h 119"/>
                  <a:gd name="T10" fmla="*/ 0 w 56"/>
                  <a:gd name="T11" fmla="*/ 119 h 119"/>
                  <a:gd name="T12" fmla="*/ 0 w 56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" name="Freeform 2523"/>
              <p:cNvSpPr>
                <a:spLocks/>
              </p:cNvSpPr>
              <p:nvPr/>
            </p:nvSpPr>
            <p:spPr bwMode="auto">
              <a:xfrm>
                <a:off x="4608" y="289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" name="Line 2524"/>
              <p:cNvSpPr>
                <a:spLocks noChangeShapeType="1"/>
              </p:cNvSpPr>
              <p:nvPr/>
            </p:nvSpPr>
            <p:spPr bwMode="auto">
              <a:xfrm>
                <a:off x="4650" y="2912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" name="Line 2525"/>
              <p:cNvSpPr>
                <a:spLocks noChangeShapeType="1"/>
              </p:cNvSpPr>
              <p:nvPr/>
            </p:nvSpPr>
            <p:spPr bwMode="auto">
              <a:xfrm>
                <a:off x="4608" y="300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" name="Line 2526"/>
              <p:cNvSpPr>
                <a:spLocks noChangeShapeType="1"/>
              </p:cNvSpPr>
              <p:nvPr/>
            </p:nvSpPr>
            <p:spPr bwMode="auto">
              <a:xfrm>
                <a:off x="4608" y="298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" name="Line 2527"/>
              <p:cNvSpPr>
                <a:spLocks noChangeShapeType="1"/>
              </p:cNvSpPr>
              <p:nvPr/>
            </p:nvSpPr>
            <p:spPr bwMode="auto">
              <a:xfrm>
                <a:off x="4608" y="297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" name="Line 2528"/>
              <p:cNvSpPr>
                <a:spLocks noChangeShapeType="1"/>
              </p:cNvSpPr>
              <p:nvPr/>
            </p:nvSpPr>
            <p:spPr bwMode="auto">
              <a:xfrm>
                <a:off x="4608" y="296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" name="Line 2529"/>
              <p:cNvSpPr>
                <a:spLocks noChangeShapeType="1"/>
              </p:cNvSpPr>
              <p:nvPr/>
            </p:nvSpPr>
            <p:spPr bwMode="auto">
              <a:xfrm>
                <a:off x="4608" y="294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" name="Line 2530"/>
              <p:cNvSpPr>
                <a:spLocks noChangeShapeType="1"/>
              </p:cNvSpPr>
              <p:nvPr/>
            </p:nvSpPr>
            <p:spPr bwMode="auto">
              <a:xfrm>
                <a:off x="4608" y="293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" name="Line 2531"/>
              <p:cNvSpPr>
                <a:spLocks noChangeShapeType="1"/>
              </p:cNvSpPr>
              <p:nvPr/>
            </p:nvSpPr>
            <p:spPr bwMode="auto">
              <a:xfrm flipV="1">
                <a:off x="4650" y="2914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" name="Line 2532"/>
              <p:cNvSpPr>
                <a:spLocks noChangeShapeType="1"/>
              </p:cNvSpPr>
              <p:nvPr/>
            </p:nvSpPr>
            <p:spPr bwMode="auto">
              <a:xfrm flipV="1">
                <a:off x="4650" y="2928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" name="Line 2533"/>
              <p:cNvSpPr>
                <a:spLocks noChangeShapeType="1"/>
              </p:cNvSpPr>
              <p:nvPr/>
            </p:nvSpPr>
            <p:spPr bwMode="auto">
              <a:xfrm flipV="1">
                <a:off x="4650" y="2942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" name="Line 2534"/>
              <p:cNvSpPr>
                <a:spLocks noChangeShapeType="1"/>
              </p:cNvSpPr>
              <p:nvPr/>
            </p:nvSpPr>
            <p:spPr bwMode="auto">
              <a:xfrm flipV="1">
                <a:off x="4650" y="2956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" name="Line 2535"/>
              <p:cNvSpPr>
                <a:spLocks noChangeShapeType="1"/>
              </p:cNvSpPr>
              <p:nvPr/>
            </p:nvSpPr>
            <p:spPr bwMode="auto">
              <a:xfrm flipV="1">
                <a:off x="4650" y="2970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" name="Line 2536"/>
              <p:cNvSpPr>
                <a:spLocks noChangeShapeType="1"/>
              </p:cNvSpPr>
              <p:nvPr/>
            </p:nvSpPr>
            <p:spPr bwMode="auto">
              <a:xfrm flipV="1">
                <a:off x="4650" y="2984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" name="Rectangle 2537"/>
              <p:cNvSpPr>
                <a:spLocks noChangeArrowheads="1"/>
              </p:cNvSpPr>
              <p:nvPr/>
            </p:nvSpPr>
            <p:spPr bwMode="auto">
              <a:xfrm>
                <a:off x="4647" y="2912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" name="Freeform 2538"/>
              <p:cNvSpPr>
                <a:spLocks/>
              </p:cNvSpPr>
              <p:nvPr/>
            </p:nvSpPr>
            <p:spPr bwMode="auto">
              <a:xfrm>
                <a:off x="4689" y="2898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" name="Freeform 2539"/>
              <p:cNvSpPr>
                <a:spLocks/>
              </p:cNvSpPr>
              <p:nvPr/>
            </p:nvSpPr>
            <p:spPr bwMode="auto">
              <a:xfrm>
                <a:off x="4647" y="289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" name="Freeform 2540"/>
              <p:cNvSpPr>
                <a:spLocks/>
              </p:cNvSpPr>
              <p:nvPr/>
            </p:nvSpPr>
            <p:spPr bwMode="auto">
              <a:xfrm>
                <a:off x="4647" y="2898"/>
                <a:ext cx="56" cy="119"/>
              </a:xfrm>
              <a:custGeom>
                <a:avLst/>
                <a:gdLst>
                  <a:gd name="T0" fmla="*/ 0 w 56"/>
                  <a:gd name="T1" fmla="*/ 14 h 119"/>
                  <a:gd name="T2" fmla="*/ 14 w 56"/>
                  <a:gd name="T3" fmla="*/ 0 h 119"/>
                  <a:gd name="T4" fmla="*/ 56 w 56"/>
                  <a:gd name="T5" fmla="*/ 0 h 119"/>
                  <a:gd name="T6" fmla="*/ 56 w 56"/>
                  <a:gd name="T7" fmla="*/ 105 h 119"/>
                  <a:gd name="T8" fmla="*/ 42 w 56"/>
                  <a:gd name="T9" fmla="*/ 119 h 119"/>
                  <a:gd name="T10" fmla="*/ 0 w 56"/>
                  <a:gd name="T11" fmla="*/ 119 h 119"/>
                  <a:gd name="T12" fmla="*/ 0 w 56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" name="Freeform 2541"/>
              <p:cNvSpPr>
                <a:spLocks/>
              </p:cNvSpPr>
              <p:nvPr/>
            </p:nvSpPr>
            <p:spPr bwMode="auto">
              <a:xfrm>
                <a:off x="4647" y="289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" name="Line 2542"/>
              <p:cNvSpPr>
                <a:spLocks noChangeShapeType="1"/>
              </p:cNvSpPr>
              <p:nvPr/>
            </p:nvSpPr>
            <p:spPr bwMode="auto">
              <a:xfrm>
                <a:off x="4689" y="2912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" name="Line 2543"/>
              <p:cNvSpPr>
                <a:spLocks noChangeShapeType="1"/>
              </p:cNvSpPr>
              <p:nvPr/>
            </p:nvSpPr>
            <p:spPr bwMode="auto">
              <a:xfrm>
                <a:off x="4647" y="300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" name="Line 2544"/>
              <p:cNvSpPr>
                <a:spLocks noChangeShapeType="1"/>
              </p:cNvSpPr>
              <p:nvPr/>
            </p:nvSpPr>
            <p:spPr bwMode="auto">
              <a:xfrm>
                <a:off x="4647" y="298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" name="Line 2545"/>
              <p:cNvSpPr>
                <a:spLocks noChangeShapeType="1"/>
              </p:cNvSpPr>
              <p:nvPr/>
            </p:nvSpPr>
            <p:spPr bwMode="auto">
              <a:xfrm>
                <a:off x="4647" y="297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" name="Line 2546"/>
              <p:cNvSpPr>
                <a:spLocks noChangeShapeType="1"/>
              </p:cNvSpPr>
              <p:nvPr/>
            </p:nvSpPr>
            <p:spPr bwMode="auto">
              <a:xfrm>
                <a:off x="4647" y="296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" name="Line 2547"/>
              <p:cNvSpPr>
                <a:spLocks noChangeShapeType="1"/>
              </p:cNvSpPr>
              <p:nvPr/>
            </p:nvSpPr>
            <p:spPr bwMode="auto">
              <a:xfrm>
                <a:off x="4647" y="294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" name="Line 2548"/>
              <p:cNvSpPr>
                <a:spLocks noChangeShapeType="1"/>
              </p:cNvSpPr>
              <p:nvPr/>
            </p:nvSpPr>
            <p:spPr bwMode="auto">
              <a:xfrm>
                <a:off x="4647" y="293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" name="Line 2549"/>
              <p:cNvSpPr>
                <a:spLocks noChangeShapeType="1"/>
              </p:cNvSpPr>
              <p:nvPr/>
            </p:nvSpPr>
            <p:spPr bwMode="auto">
              <a:xfrm flipV="1">
                <a:off x="4692" y="2923"/>
                <a:ext cx="12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" name="Line 2550"/>
              <p:cNvSpPr>
                <a:spLocks noChangeShapeType="1"/>
              </p:cNvSpPr>
              <p:nvPr/>
            </p:nvSpPr>
            <p:spPr bwMode="auto">
              <a:xfrm flipV="1">
                <a:off x="4692" y="2936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" name="Line 2551"/>
              <p:cNvSpPr>
                <a:spLocks noChangeShapeType="1"/>
              </p:cNvSpPr>
              <p:nvPr/>
            </p:nvSpPr>
            <p:spPr bwMode="auto">
              <a:xfrm flipV="1">
                <a:off x="4692" y="2950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" name="Line 2552"/>
              <p:cNvSpPr>
                <a:spLocks noChangeShapeType="1"/>
              </p:cNvSpPr>
              <p:nvPr/>
            </p:nvSpPr>
            <p:spPr bwMode="auto">
              <a:xfrm flipV="1">
                <a:off x="4692" y="2964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" name="Line 2553"/>
              <p:cNvSpPr>
                <a:spLocks noChangeShapeType="1"/>
              </p:cNvSpPr>
              <p:nvPr/>
            </p:nvSpPr>
            <p:spPr bwMode="auto">
              <a:xfrm flipV="1">
                <a:off x="4692" y="2978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" name="Line 2554"/>
              <p:cNvSpPr>
                <a:spLocks noChangeShapeType="1"/>
              </p:cNvSpPr>
              <p:nvPr/>
            </p:nvSpPr>
            <p:spPr bwMode="auto">
              <a:xfrm flipV="1">
                <a:off x="4692" y="2995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" name="Rectangle 2555"/>
              <p:cNvSpPr>
                <a:spLocks noChangeArrowheads="1"/>
              </p:cNvSpPr>
              <p:nvPr/>
            </p:nvSpPr>
            <p:spPr bwMode="auto">
              <a:xfrm>
                <a:off x="4597" y="2923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" name="Freeform 2556"/>
              <p:cNvSpPr>
                <a:spLocks/>
              </p:cNvSpPr>
              <p:nvPr/>
            </p:nvSpPr>
            <p:spPr bwMode="auto">
              <a:xfrm>
                <a:off x="4639" y="2909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" name="Freeform 2557"/>
              <p:cNvSpPr>
                <a:spLocks/>
              </p:cNvSpPr>
              <p:nvPr/>
            </p:nvSpPr>
            <p:spPr bwMode="auto">
              <a:xfrm>
                <a:off x="4597" y="290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" name="Freeform 2558"/>
              <p:cNvSpPr>
                <a:spLocks/>
              </p:cNvSpPr>
              <p:nvPr/>
            </p:nvSpPr>
            <p:spPr bwMode="auto">
              <a:xfrm>
                <a:off x="4597" y="2909"/>
                <a:ext cx="56" cy="119"/>
              </a:xfrm>
              <a:custGeom>
                <a:avLst/>
                <a:gdLst>
                  <a:gd name="T0" fmla="*/ 0 w 56"/>
                  <a:gd name="T1" fmla="*/ 14 h 119"/>
                  <a:gd name="T2" fmla="*/ 14 w 56"/>
                  <a:gd name="T3" fmla="*/ 0 h 119"/>
                  <a:gd name="T4" fmla="*/ 56 w 56"/>
                  <a:gd name="T5" fmla="*/ 0 h 119"/>
                  <a:gd name="T6" fmla="*/ 56 w 56"/>
                  <a:gd name="T7" fmla="*/ 105 h 119"/>
                  <a:gd name="T8" fmla="*/ 42 w 56"/>
                  <a:gd name="T9" fmla="*/ 119 h 119"/>
                  <a:gd name="T10" fmla="*/ 0 w 56"/>
                  <a:gd name="T11" fmla="*/ 119 h 119"/>
                  <a:gd name="T12" fmla="*/ 0 w 56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" name="Freeform 2559"/>
              <p:cNvSpPr>
                <a:spLocks/>
              </p:cNvSpPr>
              <p:nvPr/>
            </p:nvSpPr>
            <p:spPr bwMode="auto">
              <a:xfrm>
                <a:off x="4597" y="290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" name="Line 2560"/>
              <p:cNvSpPr>
                <a:spLocks noChangeShapeType="1"/>
              </p:cNvSpPr>
              <p:nvPr/>
            </p:nvSpPr>
            <p:spPr bwMode="auto">
              <a:xfrm>
                <a:off x="4639" y="2923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" name="Line 2561"/>
              <p:cNvSpPr>
                <a:spLocks noChangeShapeType="1"/>
              </p:cNvSpPr>
              <p:nvPr/>
            </p:nvSpPr>
            <p:spPr bwMode="auto">
              <a:xfrm>
                <a:off x="4597" y="3012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" name="Line 2562"/>
              <p:cNvSpPr>
                <a:spLocks noChangeShapeType="1"/>
              </p:cNvSpPr>
              <p:nvPr/>
            </p:nvSpPr>
            <p:spPr bwMode="auto">
              <a:xfrm>
                <a:off x="4597" y="299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" name="Line 2563"/>
              <p:cNvSpPr>
                <a:spLocks noChangeShapeType="1"/>
              </p:cNvSpPr>
              <p:nvPr/>
            </p:nvSpPr>
            <p:spPr bwMode="auto">
              <a:xfrm>
                <a:off x="4597" y="298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" name="Line 2564"/>
              <p:cNvSpPr>
                <a:spLocks noChangeShapeType="1"/>
              </p:cNvSpPr>
              <p:nvPr/>
            </p:nvSpPr>
            <p:spPr bwMode="auto">
              <a:xfrm>
                <a:off x="4597" y="297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" name="Line 2565"/>
              <p:cNvSpPr>
                <a:spLocks noChangeShapeType="1"/>
              </p:cNvSpPr>
              <p:nvPr/>
            </p:nvSpPr>
            <p:spPr bwMode="auto">
              <a:xfrm>
                <a:off x="4597" y="295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" name="Line 2566"/>
              <p:cNvSpPr>
                <a:spLocks noChangeShapeType="1"/>
              </p:cNvSpPr>
              <p:nvPr/>
            </p:nvSpPr>
            <p:spPr bwMode="auto">
              <a:xfrm>
                <a:off x="4597" y="2942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" name="Line 2567"/>
              <p:cNvSpPr>
                <a:spLocks noChangeShapeType="1"/>
              </p:cNvSpPr>
              <p:nvPr/>
            </p:nvSpPr>
            <p:spPr bwMode="auto">
              <a:xfrm flipV="1">
                <a:off x="4639" y="2923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" name="Line 2568"/>
              <p:cNvSpPr>
                <a:spLocks noChangeShapeType="1"/>
              </p:cNvSpPr>
              <p:nvPr/>
            </p:nvSpPr>
            <p:spPr bwMode="auto">
              <a:xfrm flipV="1">
                <a:off x="4639" y="2936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" name="Line 2569"/>
              <p:cNvSpPr>
                <a:spLocks noChangeShapeType="1"/>
              </p:cNvSpPr>
              <p:nvPr/>
            </p:nvSpPr>
            <p:spPr bwMode="auto">
              <a:xfrm flipV="1">
                <a:off x="4639" y="2950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" name="Line 2570"/>
              <p:cNvSpPr>
                <a:spLocks noChangeShapeType="1"/>
              </p:cNvSpPr>
              <p:nvPr/>
            </p:nvSpPr>
            <p:spPr bwMode="auto">
              <a:xfrm flipV="1">
                <a:off x="4639" y="2964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" name="Line 2571"/>
              <p:cNvSpPr>
                <a:spLocks noChangeShapeType="1"/>
              </p:cNvSpPr>
              <p:nvPr/>
            </p:nvSpPr>
            <p:spPr bwMode="auto">
              <a:xfrm flipV="1">
                <a:off x="4639" y="2978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" name="Line 2572"/>
              <p:cNvSpPr>
                <a:spLocks noChangeShapeType="1"/>
              </p:cNvSpPr>
              <p:nvPr/>
            </p:nvSpPr>
            <p:spPr bwMode="auto">
              <a:xfrm flipV="1">
                <a:off x="4639" y="2992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" name="Rectangle 2573"/>
              <p:cNvSpPr>
                <a:spLocks noChangeArrowheads="1"/>
              </p:cNvSpPr>
              <p:nvPr/>
            </p:nvSpPr>
            <p:spPr bwMode="auto">
              <a:xfrm>
                <a:off x="4636" y="2923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" name="Freeform 2574"/>
              <p:cNvSpPr>
                <a:spLocks/>
              </p:cNvSpPr>
              <p:nvPr/>
            </p:nvSpPr>
            <p:spPr bwMode="auto">
              <a:xfrm>
                <a:off x="4678" y="2909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" name="Freeform 2575"/>
              <p:cNvSpPr>
                <a:spLocks/>
              </p:cNvSpPr>
              <p:nvPr/>
            </p:nvSpPr>
            <p:spPr bwMode="auto">
              <a:xfrm>
                <a:off x="4636" y="290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" name="Freeform 2576"/>
              <p:cNvSpPr>
                <a:spLocks/>
              </p:cNvSpPr>
              <p:nvPr/>
            </p:nvSpPr>
            <p:spPr bwMode="auto">
              <a:xfrm>
                <a:off x="4636" y="2909"/>
                <a:ext cx="56" cy="119"/>
              </a:xfrm>
              <a:custGeom>
                <a:avLst/>
                <a:gdLst>
                  <a:gd name="T0" fmla="*/ 0 w 56"/>
                  <a:gd name="T1" fmla="*/ 14 h 119"/>
                  <a:gd name="T2" fmla="*/ 14 w 56"/>
                  <a:gd name="T3" fmla="*/ 0 h 119"/>
                  <a:gd name="T4" fmla="*/ 56 w 56"/>
                  <a:gd name="T5" fmla="*/ 0 h 119"/>
                  <a:gd name="T6" fmla="*/ 56 w 56"/>
                  <a:gd name="T7" fmla="*/ 105 h 119"/>
                  <a:gd name="T8" fmla="*/ 42 w 56"/>
                  <a:gd name="T9" fmla="*/ 119 h 119"/>
                  <a:gd name="T10" fmla="*/ 0 w 56"/>
                  <a:gd name="T11" fmla="*/ 119 h 119"/>
                  <a:gd name="T12" fmla="*/ 0 w 56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" name="Freeform 2577"/>
              <p:cNvSpPr>
                <a:spLocks/>
              </p:cNvSpPr>
              <p:nvPr/>
            </p:nvSpPr>
            <p:spPr bwMode="auto">
              <a:xfrm>
                <a:off x="4636" y="2909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" name="Line 2578"/>
              <p:cNvSpPr>
                <a:spLocks noChangeShapeType="1"/>
              </p:cNvSpPr>
              <p:nvPr/>
            </p:nvSpPr>
            <p:spPr bwMode="auto">
              <a:xfrm>
                <a:off x="4678" y="2923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" name="Line 2579"/>
              <p:cNvSpPr>
                <a:spLocks noChangeShapeType="1"/>
              </p:cNvSpPr>
              <p:nvPr/>
            </p:nvSpPr>
            <p:spPr bwMode="auto">
              <a:xfrm>
                <a:off x="4636" y="3012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" name="Line 2580"/>
              <p:cNvSpPr>
                <a:spLocks noChangeShapeType="1"/>
              </p:cNvSpPr>
              <p:nvPr/>
            </p:nvSpPr>
            <p:spPr bwMode="auto">
              <a:xfrm>
                <a:off x="4636" y="299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" name="Line 2581"/>
              <p:cNvSpPr>
                <a:spLocks noChangeShapeType="1"/>
              </p:cNvSpPr>
              <p:nvPr/>
            </p:nvSpPr>
            <p:spPr bwMode="auto">
              <a:xfrm>
                <a:off x="4636" y="298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" name="Line 2582"/>
              <p:cNvSpPr>
                <a:spLocks noChangeShapeType="1"/>
              </p:cNvSpPr>
              <p:nvPr/>
            </p:nvSpPr>
            <p:spPr bwMode="auto">
              <a:xfrm>
                <a:off x="4636" y="297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" name="Line 2583"/>
              <p:cNvSpPr>
                <a:spLocks noChangeShapeType="1"/>
              </p:cNvSpPr>
              <p:nvPr/>
            </p:nvSpPr>
            <p:spPr bwMode="auto">
              <a:xfrm>
                <a:off x="4636" y="295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4" name="Line 2584"/>
              <p:cNvSpPr>
                <a:spLocks noChangeShapeType="1"/>
              </p:cNvSpPr>
              <p:nvPr/>
            </p:nvSpPr>
            <p:spPr bwMode="auto">
              <a:xfrm>
                <a:off x="4636" y="2942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5" name="Line 2585"/>
              <p:cNvSpPr>
                <a:spLocks noChangeShapeType="1"/>
              </p:cNvSpPr>
              <p:nvPr/>
            </p:nvSpPr>
            <p:spPr bwMode="auto">
              <a:xfrm flipV="1">
                <a:off x="4678" y="2934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6" name="Line 2586"/>
              <p:cNvSpPr>
                <a:spLocks noChangeShapeType="1"/>
              </p:cNvSpPr>
              <p:nvPr/>
            </p:nvSpPr>
            <p:spPr bwMode="auto">
              <a:xfrm flipV="1">
                <a:off x="4678" y="294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7" name="Line 2587"/>
              <p:cNvSpPr>
                <a:spLocks noChangeShapeType="1"/>
              </p:cNvSpPr>
              <p:nvPr/>
            </p:nvSpPr>
            <p:spPr bwMode="auto">
              <a:xfrm flipV="1">
                <a:off x="4678" y="2959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8" name="Line 2588"/>
              <p:cNvSpPr>
                <a:spLocks noChangeShapeType="1"/>
              </p:cNvSpPr>
              <p:nvPr/>
            </p:nvSpPr>
            <p:spPr bwMode="auto">
              <a:xfrm flipV="1">
                <a:off x="4678" y="297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9" name="Line 2589"/>
              <p:cNvSpPr>
                <a:spLocks noChangeShapeType="1"/>
              </p:cNvSpPr>
              <p:nvPr/>
            </p:nvSpPr>
            <p:spPr bwMode="auto">
              <a:xfrm flipV="1">
                <a:off x="4678" y="298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0" name="Line 2590"/>
              <p:cNvSpPr>
                <a:spLocks noChangeShapeType="1"/>
              </p:cNvSpPr>
              <p:nvPr/>
            </p:nvSpPr>
            <p:spPr bwMode="auto">
              <a:xfrm flipV="1">
                <a:off x="4678" y="300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1" name="Rectangle 2591"/>
              <p:cNvSpPr>
                <a:spLocks noChangeArrowheads="1"/>
              </p:cNvSpPr>
              <p:nvPr/>
            </p:nvSpPr>
            <p:spPr bwMode="auto">
              <a:xfrm>
                <a:off x="4581" y="2931"/>
                <a:ext cx="4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2" name="Freeform 2592"/>
              <p:cNvSpPr>
                <a:spLocks/>
              </p:cNvSpPr>
              <p:nvPr/>
            </p:nvSpPr>
            <p:spPr bwMode="auto">
              <a:xfrm>
                <a:off x="4622" y="2917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3" name="Freeform 2593"/>
              <p:cNvSpPr>
                <a:spLocks/>
              </p:cNvSpPr>
              <p:nvPr/>
            </p:nvSpPr>
            <p:spPr bwMode="auto">
              <a:xfrm>
                <a:off x="4581" y="291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4" name="Freeform 2594"/>
              <p:cNvSpPr>
                <a:spLocks/>
              </p:cNvSpPr>
              <p:nvPr/>
            </p:nvSpPr>
            <p:spPr bwMode="auto">
              <a:xfrm>
                <a:off x="4581" y="2917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1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1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5" name="Freeform 2595"/>
              <p:cNvSpPr>
                <a:spLocks/>
              </p:cNvSpPr>
              <p:nvPr/>
            </p:nvSpPr>
            <p:spPr bwMode="auto">
              <a:xfrm>
                <a:off x="4581" y="291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6" name="Line 2596"/>
              <p:cNvSpPr>
                <a:spLocks noChangeShapeType="1"/>
              </p:cNvSpPr>
              <p:nvPr/>
            </p:nvSpPr>
            <p:spPr bwMode="auto">
              <a:xfrm>
                <a:off x="4622" y="2931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7" name="Line 2597"/>
              <p:cNvSpPr>
                <a:spLocks noChangeShapeType="1"/>
              </p:cNvSpPr>
              <p:nvPr/>
            </p:nvSpPr>
            <p:spPr bwMode="auto">
              <a:xfrm>
                <a:off x="4581" y="296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8" name="Line 2598"/>
              <p:cNvSpPr>
                <a:spLocks noChangeShapeType="1"/>
              </p:cNvSpPr>
              <p:nvPr/>
            </p:nvSpPr>
            <p:spPr bwMode="auto">
              <a:xfrm>
                <a:off x="4581" y="294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9" name="Line 2599"/>
              <p:cNvSpPr>
                <a:spLocks noChangeShapeType="1"/>
              </p:cNvSpPr>
              <p:nvPr/>
            </p:nvSpPr>
            <p:spPr bwMode="auto">
              <a:xfrm flipV="1">
                <a:off x="4622" y="2928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0" name="Line 2600"/>
              <p:cNvSpPr>
                <a:spLocks noChangeShapeType="1"/>
              </p:cNvSpPr>
              <p:nvPr/>
            </p:nvSpPr>
            <p:spPr bwMode="auto">
              <a:xfrm flipV="1">
                <a:off x="4622" y="2942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1" name="Rectangle 2601"/>
              <p:cNvSpPr>
                <a:spLocks noChangeArrowheads="1"/>
              </p:cNvSpPr>
              <p:nvPr/>
            </p:nvSpPr>
            <p:spPr bwMode="auto">
              <a:xfrm>
                <a:off x="4622" y="2930"/>
                <a:ext cx="40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2" name="Freeform 2602"/>
              <p:cNvSpPr>
                <a:spLocks/>
              </p:cNvSpPr>
              <p:nvPr/>
            </p:nvSpPr>
            <p:spPr bwMode="auto">
              <a:xfrm>
                <a:off x="4662" y="2917"/>
                <a:ext cx="13" cy="58"/>
              </a:xfrm>
              <a:custGeom>
                <a:avLst/>
                <a:gdLst>
                  <a:gd name="T0" fmla="*/ 0 w 13"/>
                  <a:gd name="T1" fmla="*/ 13 h 58"/>
                  <a:gd name="T2" fmla="*/ 13 w 13"/>
                  <a:gd name="T3" fmla="*/ 0 h 58"/>
                  <a:gd name="T4" fmla="*/ 13 w 13"/>
                  <a:gd name="T5" fmla="*/ 45 h 58"/>
                  <a:gd name="T6" fmla="*/ 0 w 13"/>
                  <a:gd name="T7" fmla="*/ 58 h 58"/>
                  <a:gd name="T8" fmla="*/ 0 w 13"/>
                  <a:gd name="T9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8">
                    <a:moveTo>
                      <a:pt x="0" y="13"/>
                    </a:moveTo>
                    <a:lnTo>
                      <a:pt x="13" y="0"/>
                    </a:lnTo>
                    <a:lnTo>
                      <a:pt x="13" y="45"/>
                    </a:lnTo>
                    <a:lnTo>
                      <a:pt x="0" y="5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3" name="Freeform 2603"/>
              <p:cNvSpPr>
                <a:spLocks/>
              </p:cNvSpPr>
              <p:nvPr/>
            </p:nvSpPr>
            <p:spPr bwMode="auto">
              <a:xfrm>
                <a:off x="4622" y="2917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14 w 53"/>
                  <a:gd name="T3" fmla="*/ 0 h 13"/>
                  <a:gd name="T4" fmla="*/ 53 w 53"/>
                  <a:gd name="T5" fmla="*/ 0 h 13"/>
                  <a:gd name="T6" fmla="*/ 40 w 53"/>
                  <a:gd name="T7" fmla="*/ 13 h 13"/>
                  <a:gd name="T8" fmla="*/ 0 w 53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14" y="0"/>
                    </a:lnTo>
                    <a:lnTo>
                      <a:pt x="53" y="0"/>
                    </a:lnTo>
                    <a:lnTo>
                      <a:pt x="4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4" name="Freeform 2604"/>
              <p:cNvSpPr>
                <a:spLocks/>
              </p:cNvSpPr>
              <p:nvPr/>
            </p:nvSpPr>
            <p:spPr bwMode="auto">
              <a:xfrm>
                <a:off x="4622" y="2917"/>
                <a:ext cx="53" cy="58"/>
              </a:xfrm>
              <a:custGeom>
                <a:avLst/>
                <a:gdLst>
                  <a:gd name="T0" fmla="*/ 0 w 53"/>
                  <a:gd name="T1" fmla="*/ 13 h 58"/>
                  <a:gd name="T2" fmla="*/ 14 w 53"/>
                  <a:gd name="T3" fmla="*/ 0 h 58"/>
                  <a:gd name="T4" fmla="*/ 53 w 53"/>
                  <a:gd name="T5" fmla="*/ 0 h 58"/>
                  <a:gd name="T6" fmla="*/ 53 w 53"/>
                  <a:gd name="T7" fmla="*/ 45 h 58"/>
                  <a:gd name="T8" fmla="*/ 40 w 53"/>
                  <a:gd name="T9" fmla="*/ 58 h 58"/>
                  <a:gd name="T10" fmla="*/ 0 w 53"/>
                  <a:gd name="T11" fmla="*/ 58 h 58"/>
                  <a:gd name="T12" fmla="*/ 0 w 53"/>
                  <a:gd name="T13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8">
                    <a:moveTo>
                      <a:pt x="0" y="13"/>
                    </a:moveTo>
                    <a:lnTo>
                      <a:pt x="14" y="0"/>
                    </a:lnTo>
                    <a:lnTo>
                      <a:pt x="53" y="0"/>
                    </a:lnTo>
                    <a:lnTo>
                      <a:pt x="53" y="45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5" name="Freeform 2605"/>
              <p:cNvSpPr>
                <a:spLocks/>
              </p:cNvSpPr>
              <p:nvPr/>
            </p:nvSpPr>
            <p:spPr bwMode="auto">
              <a:xfrm>
                <a:off x="4622" y="2917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40 w 53"/>
                  <a:gd name="T3" fmla="*/ 13 h 13"/>
                  <a:gd name="T4" fmla="*/ 53 w 53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40" y="13"/>
                    </a:lnTo>
                    <a:lnTo>
                      <a:pt x="5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6" name="Line 2606"/>
              <p:cNvSpPr>
                <a:spLocks noChangeShapeType="1"/>
              </p:cNvSpPr>
              <p:nvPr/>
            </p:nvSpPr>
            <p:spPr bwMode="auto">
              <a:xfrm>
                <a:off x="4662" y="2930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7" name="Line 2607"/>
              <p:cNvSpPr>
                <a:spLocks noChangeShapeType="1"/>
              </p:cNvSpPr>
              <p:nvPr/>
            </p:nvSpPr>
            <p:spPr bwMode="auto">
              <a:xfrm>
                <a:off x="4622" y="296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8" name="Line 2608"/>
              <p:cNvSpPr>
                <a:spLocks noChangeShapeType="1"/>
              </p:cNvSpPr>
              <p:nvPr/>
            </p:nvSpPr>
            <p:spPr bwMode="auto">
              <a:xfrm>
                <a:off x="4622" y="294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9" name="Line 2609"/>
              <p:cNvSpPr>
                <a:spLocks noChangeShapeType="1"/>
              </p:cNvSpPr>
              <p:nvPr/>
            </p:nvSpPr>
            <p:spPr bwMode="auto">
              <a:xfrm flipV="1">
                <a:off x="4664" y="293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0" name="Line 2610"/>
              <p:cNvSpPr>
                <a:spLocks noChangeShapeType="1"/>
              </p:cNvSpPr>
              <p:nvPr/>
            </p:nvSpPr>
            <p:spPr bwMode="auto">
              <a:xfrm flipV="1">
                <a:off x="4664" y="295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1" name="Freeform 2611"/>
              <p:cNvSpPr>
                <a:spLocks/>
              </p:cNvSpPr>
              <p:nvPr/>
            </p:nvSpPr>
            <p:spPr bwMode="auto">
              <a:xfrm>
                <a:off x="4221" y="2866"/>
                <a:ext cx="103" cy="41"/>
              </a:xfrm>
              <a:custGeom>
                <a:avLst/>
                <a:gdLst>
                  <a:gd name="T0" fmla="*/ 0 w 592"/>
                  <a:gd name="T1" fmla="*/ 40 h 240"/>
                  <a:gd name="T2" fmla="*/ 40 w 592"/>
                  <a:gd name="T3" fmla="*/ 0 h 240"/>
                  <a:gd name="T4" fmla="*/ 552 w 592"/>
                  <a:gd name="T5" fmla="*/ 0 h 240"/>
                  <a:gd name="T6" fmla="*/ 592 w 592"/>
                  <a:gd name="T7" fmla="*/ 40 h 240"/>
                  <a:gd name="T8" fmla="*/ 592 w 592"/>
                  <a:gd name="T9" fmla="*/ 200 h 240"/>
                  <a:gd name="T10" fmla="*/ 552 w 592"/>
                  <a:gd name="T11" fmla="*/ 240 h 240"/>
                  <a:gd name="T12" fmla="*/ 40 w 592"/>
                  <a:gd name="T13" fmla="*/ 240 h 240"/>
                  <a:gd name="T14" fmla="*/ 0 w 592"/>
                  <a:gd name="T15" fmla="*/ 200 h 240"/>
                  <a:gd name="T16" fmla="*/ 0 w 592"/>
                  <a:gd name="T17" fmla="*/ 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2" h="240">
                    <a:moveTo>
                      <a:pt x="0" y="40"/>
                    </a:moveTo>
                    <a:cubicBezTo>
                      <a:pt x="0" y="18"/>
                      <a:pt x="18" y="0"/>
                      <a:pt x="40" y="0"/>
                    </a:cubicBezTo>
                    <a:lnTo>
                      <a:pt x="552" y="0"/>
                    </a:lnTo>
                    <a:cubicBezTo>
                      <a:pt x="575" y="0"/>
                      <a:pt x="592" y="18"/>
                      <a:pt x="592" y="40"/>
                    </a:cubicBezTo>
                    <a:lnTo>
                      <a:pt x="592" y="200"/>
                    </a:lnTo>
                    <a:cubicBezTo>
                      <a:pt x="592" y="223"/>
                      <a:pt x="575" y="240"/>
                      <a:pt x="552" y="240"/>
                    </a:cubicBezTo>
                    <a:lnTo>
                      <a:pt x="40" y="240"/>
                    </a:lnTo>
                    <a:cubicBezTo>
                      <a:pt x="18" y="240"/>
                      <a:pt x="0" y="223"/>
                      <a:pt x="0" y="200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4BD9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2" name="Rectangle 2612"/>
              <p:cNvSpPr>
                <a:spLocks noChangeArrowheads="1"/>
              </p:cNvSpPr>
              <p:nvPr/>
            </p:nvSpPr>
            <p:spPr bwMode="auto">
              <a:xfrm>
                <a:off x="4227" y="2866"/>
                <a:ext cx="7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</a:rPr>
                  <a:t>オフィス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3" name="Line 2613"/>
              <p:cNvSpPr>
                <a:spLocks noChangeShapeType="1"/>
              </p:cNvSpPr>
              <p:nvPr/>
            </p:nvSpPr>
            <p:spPr bwMode="auto">
              <a:xfrm flipH="1">
                <a:off x="4271" y="2907"/>
                <a:ext cx="1" cy="30"/>
              </a:xfrm>
              <a:prstGeom prst="line">
                <a:avLst/>
              </a:prstGeom>
              <a:noFill/>
              <a:ln w="17463" cap="flat">
                <a:solidFill>
                  <a:srgbClr val="EEECE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4" name="Freeform 2614"/>
              <p:cNvSpPr>
                <a:spLocks/>
              </p:cNvSpPr>
              <p:nvPr/>
            </p:nvSpPr>
            <p:spPr bwMode="auto">
              <a:xfrm>
                <a:off x="4588" y="2749"/>
                <a:ext cx="102" cy="42"/>
              </a:xfrm>
              <a:custGeom>
                <a:avLst/>
                <a:gdLst>
                  <a:gd name="T0" fmla="*/ 0 w 592"/>
                  <a:gd name="T1" fmla="*/ 40 h 240"/>
                  <a:gd name="T2" fmla="*/ 40 w 592"/>
                  <a:gd name="T3" fmla="*/ 0 h 240"/>
                  <a:gd name="T4" fmla="*/ 552 w 592"/>
                  <a:gd name="T5" fmla="*/ 0 h 240"/>
                  <a:gd name="T6" fmla="*/ 592 w 592"/>
                  <a:gd name="T7" fmla="*/ 40 h 240"/>
                  <a:gd name="T8" fmla="*/ 592 w 592"/>
                  <a:gd name="T9" fmla="*/ 200 h 240"/>
                  <a:gd name="T10" fmla="*/ 552 w 592"/>
                  <a:gd name="T11" fmla="*/ 240 h 240"/>
                  <a:gd name="T12" fmla="*/ 40 w 592"/>
                  <a:gd name="T13" fmla="*/ 240 h 240"/>
                  <a:gd name="T14" fmla="*/ 0 w 592"/>
                  <a:gd name="T15" fmla="*/ 200 h 240"/>
                  <a:gd name="T16" fmla="*/ 0 w 592"/>
                  <a:gd name="T17" fmla="*/ 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2" h="240">
                    <a:moveTo>
                      <a:pt x="0" y="40"/>
                    </a:moveTo>
                    <a:cubicBezTo>
                      <a:pt x="0" y="18"/>
                      <a:pt x="18" y="0"/>
                      <a:pt x="40" y="0"/>
                    </a:cubicBezTo>
                    <a:lnTo>
                      <a:pt x="552" y="0"/>
                    </a:lnTo>
                    <a:cubicBezTo>
                      <a:pt x="575" y="0"/>
                      <a:pt x="592" y="18"/>
                      <a:pt x="592" y="40"/>
                    </a:cubicBezTo>
                    <a:lnTo>
                      <a:pt x="592" y="200"/>
                    </a:lnTo>
                    <a:cubicBezTo>
                      <a:pt x="592" y="223"/>
                      <a:pt x="575" y="240"/>
                      <a:pt x="552" y="240"/>
                    </a:cubicBezTo>
                    <a:lnTo>
                      <a:pt x="40" y="240"/>
                    </a:lnTo>
                    <a:cubicBezTo>
                      <a:pt x="18" y="240"/>
                      <a:pt x="0" y="223"/>
                      <a:pt x="0" y="200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4BD9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5" name="Rectangle 2615"/>
              <p:cNvSpPr>
                <a:spLocks noChangeArrowheads="1"/>
              </p:cNvSpPr>
              <p:nvPr/>
            </p:nvSpPr>
            <p:spPr bwMode="auto">
              <a:xfrm>
                <a:off x="4605" y="2751"/>
                <a:ext cx="61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</a:rPr>
                  <a:t>ホテル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6" name="Line 2616"/>
              <p:cNvSpPr>
                <a:spLocks noChangeShapeType="1"/>
              </p:cNvSpPr>
              <p:nvPr/>
            </p:nvSpPr>
            <p:spPr bwMode="auto">
              <a:xfrm flipH="1">
                <a:off x="4640" y="2790"/>
                <a:ext cx="1" cy="31"/>
              </a:xfrm>
              <a:prstGeom prst="line">
                <a:avLst/>
              </a:prstGeom>
              <a:noFill/>
              <a:ln w="17463" cap="flat">
                <a:solidFill>
                  <a:srgbClr val="EEECE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8" name="Group 2818"/>
            <p:cNvGrpSpPr>
              <a:grpSpLocks/>
            </p:cNvGrpSpPr>
            <p:nvPr/>
          </p:nvGrpSpPr>
          <p:grpSpPr bwMode="auto">
            <a:xfrm>
              <a:off x="1586640" y="6032477"/>
              <a:ext cx="2805752" cy="549452"/>
              <a:chOff x="3722" y="2885"/>
              <a:chExt cx="1583" cy="310"/>
            </a:xfrm>
          </p:grpSpPr>
          <p:sp>
            <p:nvSpPr>
              <p:cNvPr id="747" name="Freeform 2618"/>
              <p:cNvSpPr>
                <a:spLocks/>
              </p:cNvSpPr>
              <p:nvPr/>
            </p:nvSpPr>
            <p:spPr bwMode="auto">
              <a:xfrm>
                <a:off x="4981" y="2885"/>
                <a:ext cx="100" cy="39"/>
              </a:xfrm>
              <a:custGeom>
                <a:avLst/>
                <a:gdLst>
                  <a:gd name="T0" fmla="*/ 0 w 576"/>
                  <a:gd name="T1" fmla="*/ 38 h 224"/>
                  <a:gd name="T2" fmla="*/ 38 w 576"/>
                  <a:gd name="T3" fmla="*/ 0 h 224"/>
                  <a:gd name="T4" fmla="*/ 539 w 576"/>
                  <a:gd name="T5" fmla="*/ 0 h 224"/>
                  <a:gd name="T6" fmla="*/ 576 w 576"/>
                  <a:gd name="T7" fmla="*/ 38 h 224"/>
                  <a:gd name="T8" fmla="*/ 576 w 576"/>
                  <a:gd name="T9" fmla="*/ 187 h 224"/>
                  <a:gd name="T10" fmla="*/ 539 w 576"/>
                  <a:gd name="T11" fmla="*/ 224 h 224"/>
                  <a:gd name="T12" fmla="*/ 38 w 576"/>
                  <a:gd name="T13" fmla="*/ 224 h 224"/>
                  <a:gd name="T14" fmla="*/ 0 w 576"/>
                  <a:gd name="T15" fmla="*/ 187 h 224"/>
                  <a:gd name="T16" fmla="*/ 0 w 576"/>
                  <a:gd name="T17" fmla="*/ 3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" h="224">
                    <a:moveTo>
                      <a:pt x="0" y="38"/>
                    </a:moveTo>
                    <a:cubicBezTo>
                      <a:pt x="0" y="17"/>
                      <a:pt x="17" y="0"/>
                      <a:pt x="38" y="0"/>
                    </a:cubicBezTo>
                    <a:lnTo>
                      <a:pt x="539" y="0"/>
                    </a:lnTo>
                    <a:cubicBezTo>
                      <a:pt x="560" y="0"/>
                      <a:pt x="576" y="17"/>
                      <a:pt x="576" y="38"/>
                    </a:cubicBezTo>
                    <a:lnTo>
                      <a:pt x="576" y="187"/>
                    </a:lnTo>
                    <a:cubicBezTo>
                      <a:pt x="576" y="208"/>
                      <a:pt x="560" y="224"/>
                      <a:pt x="539" y="224"/>
                    </a:cubicBezTo>
                    <a:lnTo>
                      <a:pt x="38" y="224"/>
                    </a:lnTo>
                    <a:cubicBezTo>
                      <a:pt x="17" y="224"/>
                      <a:pt x="0" y="208"/>
                      <a:pt x="0" y="187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4BD9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8" name="Rectangle 2619"/>
              <p:cNvSpPr>
                <a:spLocks noChangeArrowheads="1"/>
              </p:cNvSpPr>
              <p:nvPr/>
            </p:nvSpPr>
            <p:spPr bwMode="auto">
              <a:xfrm>
                <a:off x="5003" y="2886"/>
                <a:ext cx="50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</a:rPr>
                  <a:t>病院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9" name="Line 2620"/>
              <p:cNvSpPr>
                <a:spLocks noChangeShapeType="1"/>
              </p:cNvSpPr>
              <p:nvPr/>
            </p:nvSpPr>
            <p:spPr bwMode="auto">
              <a:xfrm flipH="1">
                <a:off x="5031" y="2924"/>
                <a:ext cx="1" cy="30"/>
              </a:xfrm>
              <a:prstGeom prst="line">
                <a:avLst/>
              </a:prstGeom>
              <a:noFill/>
              <a:ln w="17463" cap="flat">
                <a:solidFill>
                  <a:srgbClr val="EEECE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0" name="Freeform 2621"/>
              <p:cNvSpPr>
                <a:spLocks/>
              </p:cNvSpPr>
              <p:nvPr/>
            </p:nvSpPr>
            <p:spPr bwMode="auto">
              <a:xfrm>
                <a:off x="4764" y="3092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0 h 11"/>
                  <a:gd name="T6" fmla="*/ 0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5A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1" name="Freeform 2622"/>
              <p:cNvSpPr>
                <a:spLocks/>
              </p:cNvSpPr>
              <p:nvPr/>
            </p:nvSpPr>
            <p:spPr bwMode="auto">
              <a:xfrm>
                <a:off x="4500" y="3092"/>
                <a:ext cx="275" cy="11"/>
              </a:xfrm>
              <a:custGeom>
                <a:avLst/>
                <a:gdLst>
                  <a:gd name="T0" fmla="*/ 0 w 275"/>
                  <a:gd name="T1" fmla="*/ 11 h 11"/>
                  <a:gd name="T2" fmla="*/ 11 w 275"/>
                  <a:gd name="T3" fmla="*/ 0 h 11"/>
                  <a:gd name="T4" fmla="*/ 275 w 275"/>
                  <a:gd name="T5" fmla="*/ 0 h 11"/>
                  <a:gd name="T6" fmla="*/ 264 w 275"/>
                  <a:gd name="T7" fmla="*/ 11 h 11"/>
                  <a:gd name="T8" fmla="*/ 0 w 27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1">
                    <a:moveTo>
                      <a:pt x="0" y="11"/>
                    </a:moveTo>
                    <a:lnTo>
                      <a:pt x="11" y="0"/>
                    </a:lnTo>
                    <a:lnTo>
                      <a:pt x="275" y="0"/>
                    </a:lnTo>
                    <a:lnTo>
                      <a:pt x="26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7D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2" name="Freeform 2623"/>
              <p:cNvSpPr>
                <a:spLocks/>
              </p:cNvSpPr>
              <p:nvPr/>
            </p:nvSpPr>
            <p:spPr bwMode="auto">
              <a:xfrm>
                <a:off x="4500" y="3092"/>
                <a:ext cx="275" cy="11"/>
              </a:xfrm>
              <a:custGeom>
                <a:avLst/>
                <a:gdLst>
                  <a:gd name="T0" fmla="*/ 0 w 275"/>
                  <a:gd name="T1" fmla="*/ 11 h 11"/>
                  <a:gd name="T2" fmla="*/ 11 w 275"/>
                  <a:gd name="T3" fmla="*/ 0 h 11"/>
                  <a:gd name="T4" fmla="*/ 275 w 275"/>
                  <a:gd name="T5" fmla="*/ 0 h 11"/>
                  <a:gd name="T6" fmla="*/ 275 w 275"/>
                  <a:gd name="T7" fmla="*/ 0 h 11"/>
                  <a:gd name="T8" fmla="*/ 264 w 275"/>
                  <a:gd name="T9" fmla="*/ 11 h 11"/>
                  <a:gd name="T10" fmla="*/ 0 w 275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11">
                    <a:moveTo>
                      <a:pt x="0" y="11"/>
                    </a:moveTo>
                    <a:lnTo>
                      <a:pt x="11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64" y="11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3" name="Freeform 2624"/>
              <p:cNvSpPr>
                <a:spLocks/>
              </p:cNvSpPr>
              <p:nvPr/>
            </p:nvSpPr>
            <p:spPr bwMode="auto">
              <a:xfrm>
                <a:off x="4500" y="3092"/>
                <a:ext cx="275" cy="11"/>
              </a:xfrm>
              <a:custGeom>
                <a:avLst/>
                <a:gdLst>
                  <a:gd name="T0" fmla="*/ 0 w 275"/>
                  <a:gd name="T1" fmla="*/ 11 h 11"/>
                  <a:gd name="T2" fmla="*/ 264 w 275"/>
                  <a:gd name="T3" fmla="*/ 11 h 11"/>
                  <a:gd name="T4" fmla="*/ 275 w 275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5" h="11">
                    <a:moveTo>
                      <a:pt x="0" y="11"/>
                    </a:moveTo>
                    <a:lnTo>
                      <a:pt x="264" y="11"/>
                    </a:lnTo>
                    <a:lnTo>
                      <a:pt x="27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4" name="Line 2625"/>
              <p:cNvSpPr>
                <a:spLocks noChangeShapeType="1"/>
              </p:cNvSpPr>
              <p:nvPr/>
            </p:nvSpPr>
            <p:spPr bwMode="auto">
              <a:xfrm>
                <a:off x="4764" y="3103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5" name="Rectangle 2626"/>
              <p:cNvSpPr>
                <a:spLocks noChangeArrowheads="1"/>
              </p:cNvSpPr>
              <p:nvPr/>
            </p:nvSpPr>
            <p:spPr bwMode="auto">
              <a:xfrm>
                <a:off x="4509" y="3045"/>
                <a:ext cx="49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6" name="Oval 2627"/>
              <p:cNvSpPr>
                <a:spLocks noChangeArrowheads="1"/>
              </p:cNvSpPr>
              <p:nvPr/>
            </p:nvSpPr>
            <p:spPr bwMode="auto">
              <a:xfrm>
                <a:off x="4509" y="3045"/>
                <a:ext cx="47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7" name="Rectangle 2628"/>
              <p:cNvSpPr>
                <a:spLocks noChangeArrowheads="1"/>
              </p:cNvSpPr>
              <p:nvPr/>
            </p:nvSpPr>
            <p:spPr bwMode="auto">
              <a:xfrm>
                <a:off x="4509" y="3045"/>
                <a:ext cx="49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8" name="Oval 2629"/>
              <p:cNvSpPr>
                <a:spLocks noChangeArrowheads="1"/>
              </p:cNvSpPr>
              <p:nvPr/>
            </p:nvSpPr>
            <p:spPr bwMode="auto">
              <a:xfrm>
                <a:off x="4508" y="3045"/>
                <a:ext cx="48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9" name="Line 2630"/>
              <p:cNvSpPr>
                <a:spLocks noChangeShapeType="1"/>
              </p:cNvSpPr>
              <p:nvPr/>
            </p:nvSpPr>
            <p:spPr bwMode="auto">
              <a:xfrm>
                <a:off x="4533" y="3084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0" name="Rectangle 2631"/>
              <p:cNvSpPr>
                <a:spLocks noChangeArrowheads="1"/>
              </p:cNvSpPr>
              <p:nvPr/>
            </p:nvSpPr>
            <p:spPr bwMode="auto">
              <a:xfrm>
                <a:off x="4561" y="3045"/>
                <a:ext cx="47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1" name="Oval 2632"/>
              <p:cNvSpPr>
                <a:spLocks noChangeArrowheads="1"/>
              </p:cNvSpPr>
              <p:nvPr/>
            </p:nvSpPr>
            <p:spPr bwMode="auto">
              <a:xfrm>
                <a:off x="4561" y="3045"/>
                <a:ext cx="45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2" name="Rectangle 2633"/>
              <p:cNvSpPr>
                <a:spLocks noChangeArrowheads="1"/>
              </p:cNvSpPr>
              <p:nvPr/>
            </p:nvSpPr>
            <p:spPr bwMode="auto">
              <a:xfrm>
                <a:off x="4561" y="3045"/>
                <a:ext cx="47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3" name="Oval 2634"/>
              <p:cNvSpPr>
                <a:spLocks noChangeArrowheads="1"/>
              </p:cNvSpPr>
              <p:nvPr/>
            </p:nvSpPr>
            <p:spPr bwMode="auto">
              <a:xfrm>
                <a:off x="4561" y="3045"/>
                <a:ext cx="45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4" name="Line 2635"/>
              <p:cNvSpPr>
                <a:spLocks noChangeShapeType="1"/>
              </p:cNvSpPr>
              <p:nvPr/>
            </p:nvSpPr>
            <p:spPr bwMode="auto">
              <a:xfrm>
                <a:off x="4583" y="3084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5" name="Rectangle 2636"/>
              <p:cNvSpPr>
                <a:spLocks noChangeArrowheads="1"/>
              </p:cNvSpPr>
              <p:nvPr/>
            </p:nvSpPr>
            <p:spPr bwMode="auto">
              <a:xfrm>
                <a:off x="4611" y="3045"/>
                <a:ext cx="47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6" name="Oval 2637"/>
              <p:cNvSpPr>
                <a:spLocks noChangeArrowheads="1"/>
              </p:cNvSpPr>
              <p:nvPr/>
            </p:nvSpPr>
            <p:spPr bwMode="auto">
              <a:xfrm>
                <a:off x="4611" y="3045"/>
                <a:ext cx="45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7" name="Rectangle 2638"/>
              <p:cNvSpPr>
                <a:spLocks noChangeArrowheads="1"/>
              </p:cNvSpPr>
              <p:nvPr/>
            </p:nvSpPr>
            <p:spPr bwMode="auto">
              <a:xfrm>
                <a:off x="4611" y="3045"/>
                <a:ext cx="47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8" name="Oval 2639"/>
              <p:cNvSpPr>
                <a:spLocks noChangeArrowheads="1"/>
              </p:cNvSpPr>
              <p:nvPr/>
            </p:nvSpPr>
            <p:spPr bwMode="auto">
              <a:xfrm>
                <a:off x="4611" y="3045"/>
                <a:ext cx="44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9" name="Line 2640"/>
              <p:cNvSpPr>
                <a:spLocks noChangeShapeType="1"/>
              </p:cNvSpPr>
              <p:nvPr/>
            </p:nvSpPr>
            <p:spPr bwMode="auto">
              <a:xfrm>
                <a:off x="4633" y="3084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0" name="Rectangle 2641"/>
              <p:cNvSpPr>
                <a:spLocks noChangeArrowheads="1"/>
              </p:cNvSpPr>
              <p:nvPr/>
            </p:nvSpPr>
            <p:spPr bwMode="auto">
              <a:xfrm>
                <a:off x="4664" y="3048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1" name="Oval 2642"/>
              <p:cNvSpPr>
                <a:spLocks noChangeArrowheads="1"/>
              </p:cNvSpPr>
              <p:nvPr/>
            </p:nvSpPr>
            <p:spPr bwMode="auto">
              <a:xfrm>
                <a:off x="4664" y="3048"/>
                <a:ext cx="44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2" name="Rectangle 2643"/>
              <p:cNvSpPr>
                <a:spLocks noChangeArrowheads="1"/>
              </p:cNvSpPr>
              <p:nvPr/>
            </p:nvSpPr>
            <p:spPr bwMode="auto">
              <a:xfrm>
                <a:off x="4664" y="3048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3" name="Oval 2644"/>
              <p:cNvSpPr>
                <a:spLocks noChangeArrowheads="1"/>
              </p:cNvSpPr>
              <p:nvPr/>
            </p:nvSpPr>
            <p:spPr bwMode="auto">
              <a:xfrm>
                <a:off x="4664" y="3048"/>
                <a:ext cx="44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4" name="Line 2645"/>
              <p:cNvSpPr>
                <a:spLocks noChangeShapeType="1"/>
              </p:cNvSpPr>
              <p:nvPr/>
            </p:nvSpPr>
            <p:spPr bwMode="auto">
              <a:xfrm>
                <a:off x="4686" y="3087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5" name="Rectangle 2646"/>
              <p:cNvSpPr>
                <a:spLocks noChangeArrowheads="1"/>
              </p:cNvSpPr>
              <p:nvPr/>
            </p:nvSpPr>
            <p:spPr bwMode="auto">
              <a:xfrm>
                <a:off x="4714" y="3048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6" name="Oval 2647"/>
              <p:cNvSpPr>
                <a:spLocks noChangeArrowheads="1"/>
              </p:cNvSpPr>
              <p:nvPr/>
            </p:nvSpPr>
            <p:spPr bwMode="auto">
              <a:xfrm>
                <a:off x="4714" y="3048"/>
                <a:ext cx="44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7" name="Rectangle 2648"/>
              <p:cNvSpPr>
                <a:spLocks noChangeArrowheads="1"/>
              </p:cNvSpPr>
              <p:nvPr/>
            </p:nvSpPr>
            <p:spPr bwMode="auto">
              <a:xfrm>
                <a:off x="4714" y="3048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8" name="Oval 2649"/>
              <p:cNvSpPr>
                <a:spLocks noChangeArrowheads="1"/>
              </p:cNvSpPr>
              <p:nvPr/>
            </p:nvSpPr>
            <p:spPr bwMode="auto">
              <a:xfrm>
                <a:off x="4714" y="3048"/>
                <a:ext cx="44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9" name="Line 2650"/>
              <p:cNvSpPr>
                <a:spLocks noChangeShapeType="1"/>
              </p:cNvSpPr>
              <p:nvPr/>
            </p:nvSpPr>
            <p:spPr bwMode="auto">
              <a:xfrm>
                <a:off x="4736" y="3087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0" name="Rectangle 2651"/>
              <p:cNvSpPr>
                <a:spLocks noChangeArrowheads="1"/>
              </p:cNvSpPr>
              <p:nvPr/>
            </p:nvSpPr>
            <p:spPr bwMode="auto">
              <a:xfrm>
                <a:off x="4741" y="2953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1" name="Oval 2652"/>
              <p:cNvSpPr>
                <a:spLocks noChangeArrowheads="1"/>
              </p:cNvSpPr>
              <p:nvPr/>
            </p:nvSpPr>
            <p:spPr bwMode="auto">
              <a:xfrm>
                <a:off x="4741" y="2953"/>
                <a:ext cx="48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2" name="Rectangle 2653"/>
              <p:cNvSpPr>
                <a:spLocks noChangeArrowheads="1"/>
              </p:cNvSpPr>
              <p:nvPr/>
            </p:nvSpPr>
            <p:spPr bwMode="auto">
              <a:xfrm>
                <a:off x="4741" y="2953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3" name="Oval 2654"/>
              <p:cNvSpPr>
                <a:spLocks noChangeArrowheads="1"/>
              </p:cNvSpPr>
              <p:nvPr/>
            </p:nvSpPr>
            <p:spPr bwMode="auto">
              <a:xfrm>
                <a:off x="4741" y="2953"/>
                <a:ext cx="48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4" name="Line 2655"/>
              <p:cNvSpPr>
                <a:spLocks noChangeShapeType="1"/>
              </p:cNvSpPr>
              <p:nvPr/>
            </p:nvSpPr>
            <p:spPr bwMode="auto">
              <a:xfrm>
                <a:off x="4764" y="2992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5" name="Rectangle 2656"/>
              <p:cNvSpPr>
                <a:spLocks noChangeArrowheads="1"/>
              </p:cNvSpPr>
              <p:nvPr/>
            </p:nvSpPr>
            <p:spPr bwMode="auto">
              <a:xfrm>
                <a:off x="4791" y="2953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6" name="Oval 2657"/>
              <p:cNvSpPr>
                <a:spLocks noChangeArrowheads="1"/>
              </p:cNvSpPr>
              <p:nvPr/>
            </p:nvSpPr>
            <p:spPr bwMode="auto">
              <a:xfrm>
                <a:off x="4791" y="2953"/>
                <a:ext cx="48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7" name="Rectangle 2658"/>
              <p:cNvSpPr>
                <a:spLocks noChangeArrowheads="1"/>
              </p:cNvSpPr>
              <p:nvPr/>
            </p:nvSpPr>
            <p:spPr bwMode="auto">
              <a:xfrm>
                <a:off x="4791" y="2953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8" name="Oval 2659"/>
              <p:cNvSpPr>
                <a:spLocks noChangeArrowheads="1"/>
              </p:cNvSpPr>
              <p:nvPr/>
            </p:nvSpPr>
            <p:spPr bwMode="auto">
              <a:xfrm>
                <a:off x="4791" y="2953"/>
                <a:ext cx="48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9" name="Line 2660"/>
              <p:cNvSpPr>
                <a:spLocks noChangeShapeType="1"/>
              </p:cNvSpPr>
              <p:nvPr/>
            </p:nvSpPr>
            <p:spPr bwMode="auto">
              <a:xfrm>
                <a:off x="4816" y="2992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0" name="Rectangle 2661"/>
              <p:cNvSpPr>
                <a:spLocks noChangeArrowheads="1"/>
              </p:cNvSpPr>
              <p:nvPr/>
            </p:nvSpPr>
            <p:spPr bwMode="auto">
              <a:xfrm>
                <a:off x="4841" y="2953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1" name="Oval 2662"/>
              <p:cNvSpPr>
                <a:spLocks noChangeArrowheads="1"/>
              </p:cNvSpPr>
              <p:nvPr/>
            </p:nvSpPr>
            <p:spPr bwMode="auto">
              <a:xfrm>
                <a:off x="4841" y="2953"/>
                <a:ext cx="47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2" name="Rectangle 2663"/>
              <p:cNvSpPr>
                <a:spLocks noChangeArrowheads="1"/>
              </p:cNvSpPr>
              <p:nvPr/>
            </p:nvSpPr>
            <p:spPr bwMode="auto">
              <a:xfrm>
                <a:off x="4841" y="2953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3" name="Oval 2664"/>
              <p:cNvSpPr>
                <a:spLocks noChangeArrowheads="1"/>
              </p:cNvSpPr>
              <p:nvPr/>
            </p:nvSpPr>
            <p:spPr bwMode="auto">
              <a:xfrm>
                <a:off x="4841" y="2953"/>
                <a:ext cx="47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4" name="Line 2665"/>
              <p:cNvSpPr>
                <a:spLocks noChangeShapeType="1"/>
              </p:cNvSpPr>
              <p:nvPr/>
            </p:nvSpPr>
            <p:spPr bwMode="auto">
              <a:xfrm>
                <a:off x="4866" y="2992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5" name="Rectangle 2666"/>
              <p:cNvSpPr>
                <a:spLocks noChangeArrowheads="1"/>
              </p:cNvSpPr>
              <p:nvPr/>
            </p:nvSpPr>
            <p:spPr bwMode="auto">
              <a:xfrm>
                <a:off x="4775" y="2975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6" name="Oval 2667"/>
              <p:cNvSpPr>
                <a:spLocks noChangeArrowheads="1"/>
              </p:cNvSpPr>
              <p:nvPr/>
            </p:nvSpPr>
            <p:spPr bwMode="auto">
              <a:xfrm>
                <a:off x="4775" y="2975"/>
                <a:ext cx="47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7" name="Rectangle 2668"/>
              <p:cNvSpPr>
                <a:spLocks noChangeArrowheads="1"/>
              </p:cNvSpPr>
              <p:nvPr/>
            </p:nvSpPr>
            <p:spPr bwMode="auto">
              <a:xfrm>
                <a:off x="4775" y="2975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8" name="Oval 2669"/>
              <p:cNvSpPr>
                <a:spLocks noChangeArrowheads="1"/>
              </p:cNvSpPr>
              <p:nvPr/>
            </p:nvSpPr>
            <p:spPr bwMode="auto">
              <a:xfrm>
                <a:off x="4775" y="2975"/>
                <a:ext cx="47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9" name="Line 2670"/>
              <p:cNvSpPr>
                <a:spLocks noChangeShapeType="1"/>
              </p:cNvSpPr>
              <p:nvPr/>
            </p:nvSpPr>
            <p:spPr bwMode="auto">
              <a:xfrm>
                <a:off x="4800" y="3014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0" name="Rectangle 2671"/>
              <p:cNvSpPr>
                <a:spLocks noChangeArrowheads="1"/>
              </p:cNvSpPr>
              <p:nvPr/>
            </p:nvSpPr>
            <p:spPr bwMode="auto">
              <a:xfrm>
                <a:off x="4827" y="2975"/>
                <a:ext cx="48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1" name="Oval 2672"/>
              <p:cNvSpPr>
                <a:spLocks noChangeArrowheads="1"/>
              </p:cNvSpPr>
              <p:nvPr/>
            </p:nvSpPr>
            <p:spPr bwMode="auto">
              <a:xfrm>
                <a:off x="4827" y="2975"/>
                <a:ext cx="45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2" name="Rectangle 2673"/>
              <p:cNvSpPr>
                <a:spLocks noChangeArrowheads="1"/>
              </p:cNvSpPr>
              <p:nvPr/>
            </p:nvSpPr>
            <p:spPr bwMode="auto">
              <a:xfrm>
                <a:off x="4827" y="2975"/>
                <a:ext cx="48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3" name="Oval 2674"/>
              <p:cNvSpPr>
                <a:spLocks noChangeArrowheads="1"/>
              </p:cNvSpPr>
              <p:nvPr/>
            </p:nvSpPr>
            <p:spPr bwMode="auto">
              <a:xfrm>
                <a:off x="4827" y="2975"/>
                <a:ext cx="45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4" name="Line 2675"/>
              <p:cNvSpPr>
                <a:spLocks noChangeShapeType="1"/>
              </p:cNvSpPr>
              <p:nvPr/>
            </p:nvSpPr>
            <p:spPr bwMode="auto">
              <a:xfrm>
                <a:off x="4850" y="3014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5" name="Freeform 2676"/>
              <p:cNvSpPr>
                <a:spLocks/>
              </p:cNvSpPr>
              <p:nvPr/>
            </p:nvSpPr>
            <p:spPr bwMode="auto">
              <a:xfrm>
                <a:off x="5133" y="3092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0 h 11"/>
                  <a:gd name="T6" fmla="*/ 0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5A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6" name="Freeform 2677"/>
              <p:cNvSpPr>
                <a:spLocks/>
              </p:cNvSpPr>
              <p:nvPr/>
            </p:nvSpPr>
            <p:spPr bwMode="auto">
              <a:xfrm>
                <a:off x="4866" y="3092"/>
                <a:ext cx="278" cy="11"/>
              </a:xfrm>
              <a:custGeom>
                <a:avLst/>
                <a:gdLst>
                  <a:gd name="T0" fmla="*/ 0 w 278"/>
                  <a:gd name="T1" fmla="*/ 11 h 11"/>
                  <a:gd name="T2" fmla="*/ 11 w 278"/>
                  <a:gd name="T3" fmla="*/ 0 h 11"/>
                  <a:gd name="T4" fmla="*/ 278 w 278"/>
                  <a:gd name="T5" fmla="*/ 0 h 11"/>
                  <a:gd name="T6" fmla="*/ 267 w 278"/>
                  <a:gd name="T7" fmla="*/ 11 h 11"/>
                  <a:gd name="T8" fmla="*/ 0 w 278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11">
                    <a:moveTo>
                      <a:pt x="0" y="11"/>
                    </a:moveTo>
                    <a:lnTo>
                      <a:pt x="11" y="0"/>
                    </a:lnTo>
                    <a:lnTo>
                      <a:pt x="278" y="0"/>
                    </a:lnTo>
                    <a:lnTo>
                      <a:pt x="267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7D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7" name="Freeform 2678"/>
              <p:cNvSpPr>
                <a:spLocks/>
              </p:cNvSpPr>
              <p:nvPr/>
            </p:nvSpPr>
            <p:spPr bwMode="auto">
              <a:xfrm>
                <a:off x="4866" y="3092"/>
                <a:ext cx="278" cy="11"/>
              </a:xfrm>
              <a:custGeom>
                <a:avLst/>
                <a:gdLst>
                  <a:gd name="T0" fmla="*/ 0 w 278"/>
                  <a:gd name="T1" fmla="*/ 11 h 11"/>
                  <a:gd name="T2" fmla="*/ 11 w 278"/>
                  <a:gd name="T3" fmla="*/ 0 h 11"/>
                  <a:gd name="T4" fmla="*/ 278 w 278"/>
                  <a:gd name="T5" fmla="*/ 0 h 11"/>
                  <a:gd name="T6" fmla="*/ 278 w 278"/>
                  <a:gd name="T7" fmla="*/ 0 h 11"/>
                  <a:gd name="T8" fmla="*/ 267 w 278"/>
                  <a:gd name="T9" fmla="*/ 11 h 11"/>
                  <a:gd name="T10" fmla="*/ 0 w 278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8" h="11">
                    <a:moveTo>
                      <a:pt x="0" y="11"/>
                    </a:moveTo>
                    <a:lnTo>
                      <a:pt x="1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7" y="11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8" name="Freeform 2679"/>
              <p:cNvSpPr>
                <a:spLocks/>
              </p:cNvSpPr>
              <p:nvPr/>
            </p:nvSpPr>
            <p:spPr bwMode="auto">
              <a:xfrm>
                <a:off x="4866" y="3092"/>
                <a:ext cx="278" cy="11"/>
              </a:xfrm>
              <a:custGeom>
                <a:avLst/>
                <a:gdLst>
                  <a:gd name="T0" fmla="*/ 0 w 278"/>
                  <a:gd name="T1" fmla="*/ 11 h 11"/>
                  <a:gd name="T2" fmla="*/ 267 w 278"/>
                  <a:gd name="T3" fmla="*/ 11 h 11"/>
                  <a:gd name="T4" fmla="*/ 278 w 278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8" h="11">
                    <a:moveTo>
                      <a:pt x="0" y="11"/>
                    </a:moveTo>
                    <a:lnTo>
                      <a:pt x="267" y="11"/>
                    </a:lnTo>
                    <a:lnTo>
                      <a:pt x="27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9" name="Line 2680"/>
              <p:cNvSpPr>
                <a:spLocks noChangeShapeType="1"/>
              </p:cNvSpPr>
              <p:nvPr/>
            </p:nvSpPr>
            <p:spPr bwMode="auto">
              <a:xfrm>
                <a:off x="5133" y="3103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0" name="Rectangle 2681"/>
              <p:cNvSpPr>
                <a:spLocks noChangeArrowheads="1"/>
              </p:cNvSpPr>
              <p:nvPr/>
            </p:nvSpPr>
            <p:spPr bwMode="auto">
              <a:xfrm>
                <a:off x="4877" y="3045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1" name="Oval 2682"/>
              <p:cNvSpPr>
                <a:spLocks noChangeArrowheads="1"/>
              </p:cNvSpPr>
              <p:nvPr/>
            </p:nvSpPr>
            <p:spPr bwMode="auto">
              <a:xfrm>
                <a:off x="4877" y="3045"/>
                <a:ext cx="48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2" name="Rectangle 2683"/>
              <p:cNvSpPr>
                <a:spLocks noChangeArrowheads="1"/>
              </p:cNvSpPr>
              <p:nvPr/>
            </p:nvSpPr>
            <p:spPr bwMode="auto">
              <a:xfrm>
                <a:off x="4877" y="3045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3" name="Oval 2684"/>
              <p:cNvSpPr>
                <a:spLocks noChangeArrowheads="1"/>
              </p:cNvSpPr>
              <p:nvPr/>
            </p:nvSpPr>
            <p:spPr bwMode="auto">
              <a:xfrm>
                <a:off x="4877" y="3045"/>
                <a:ext cx="48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4" name="Line 2685"/>
              <p:cNvSpPr>
                <a:spLocks noChangeShapeType="1"/>
              </p:cNvSpPr>
              <p:nvPr/>
            </p:nvSpPr>
            <p:spPr bwMode="auto">
              <a:xfrm>
                <a:off x="4900" y="3084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5" name="Rectangle 2686"/>
              <p:cNvSpPr>
                <a:spLocks noChangeArrowheads="1"/>
              </p:cNvSpPr>
              <p:nvPr/>
            </p:nvSpPr>
            <p:spPr bwMode="auto">
              <a:xfrm>
                <a:off x="4927" y="3045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6" name="Oval 2687"/>
              <p:cNvSpPr>
                <a:spLocks noChangeArrowheads="1"/>
              </p:cNvSpPr>
              <p:nvPr/>
            </p:nvSpPr>
            <p:spPr bwMode="auto">
              <a:xfrm>
                <a:off x="4927" y="3045"/>
                <a:ext cx="47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7" name="Rectangle 2688"/>
              <p:cNvSpPr>
                <a:spLocks noChangeArrowheads="1"/>
              </p:cNvSpPr>
              <p:nvPr/>
            </p:nvSpPr>
            <p:spPr bwMode="auto">
              <a:xfrm>
                <a:off x="4927" y="3045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8" name="Oval 2689"/>
              <p:cNvSpPr>
                <a:spLocks noChangeArrowheads="1"/>
              </p:cNvSpPr>
              <p:nvPr/>
            </p:nvSpPr>
            <p:spPr bwMode="auto">
              <a:xfrm>
                <a:off x="4927" y="3045"/>
                <a:ext cx="47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9" name="Line 2690"/>
              <p:cNvSpPr>
                <a:spLocks noChangeShapeType="1"/>
              </p:cNvSpPr>
              <p:nvPr/>
            </p:nvSpPr>
            <p:spPr bwMode="auto">
              <a:xfrm>
                <a:off x="4952" y="3084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0" name="Rectangle 2691"/>
              <p:cNvSpPr>
                <a:spLocks noChangeArrowheads="1"/>
              </p:cNvSpPr>
              <p:nvPr/>
            </p:nvSpPr>
            <p:spPr bwMode="auto">
              <a:xfrm>
                <a:off x="4977" y="3045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1" name="Oval 2692"/>
              <p:cNvSpPr>
                <a:spLocks noChangeArrowheads="1"/>
              </p:cNvSpPr>
              <p:nvPr/>
            </p:nvSpPr>
            <p:spPr bwMode="auto">
              <a:xfrm>
                <a:off x="4977" y="3045"/>
                <a:ext cx="47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2" name="Rectangle 2693"/>
              <p:cNvSpPr>
                <a:spLocks noChangeArrowheads="1"/>
              </p:cNvSpPr>
              <p:nvPr/>
            </p:nvSpPr>
            <p:spPr bwMode="auto">
              <a:xfrm>
                <a:off x="4977" y="3045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3" name="Oval 2694"/>
              <p:cNvSpPr>
                <a:spLocks noChangeArrowheads="1"/>
              </p:cNvSpPr>
              <p:nvPr/>
            </p:nvSpPr>
            <p:spPr bwMode="auto">
              <a:xfrm>
                <a:off x="4977" y="3045"/>
                <a:ext cx="47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4" name="Line 2695"/>
              <p:cNvSpPr>
                <a:spLocks noChangeShapeType="1"/>
              </p:cNvSpPr>
              <p:nvPr/>
            </p:nvSpPr>
            <p:spPr bwMode="auto">
              <a:xfrm>
                <a:off x="5002" y="3084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5" name="Rectangle 2696"/>
              <p:cNvSpPr>
                <a:spLocks noChangeArrowheads="1"/>
              </p:cNvSpPr>
              <p:nvPr/>
            </p:nvSpPr>
            <p:spPr bwMode="auto">
              <a:xfrm>
                <a:off x="5033" y="3048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6" name="Oval 2697"/>
              <p:cNvSpPr>
                <a:spLocks noChangeArrowheads="1"/>
              </p:cNvSpPr>
              <p:nvPr/>
            </p:nvSpPr>
            <p:spPr bwMode="auto">
              <a:xfrm>
                <a:off x="5033" y="3048"/>
                <a:ext cx="44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7" name="Rectangle 2698"/>
              <p:cNvSpPr>
                <a:spLocks noChangeArrowheads="1"/>
              </p:cNvSpPr>
              <p:nvPr/>
            </p:nvSpPr>
            <p:spPr bwMode="auto">
              <a:xfrm>
                <a:off x="5033" y="3048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8" name="Oval 2699"/>
              <p:cNvSpPr>
                <a:spLocks noChangeArrowheads="1"/>
              </p:cNvSpPr>
              <p:nvPr/>
            </p:nvSpPr>
            <p:spPr bwMode="auto">
              <a:xfrm>
                <a:off x="5033" y="3048"/>
                <a:ext cx="44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9" name="Line 2700"/>
              <p:cNvSpPr>
                <a:spLocks noChangeShapeType="1"/>
              </p:cNvSpPr>
              <p:nvPr/>
            </p:nvSpPr>
            <p:spPr bwMode="auto">
              <a:xfrm>
                <a:off x="5055" y="3087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0" name="Rectangle 2701"/>
              <p:cNvSpPr>
                <a:spLocks noChangeArrowheads="1"/>
              </p:cNvSpPr>
              <p:nvPr/>
            </p:nvSpPr>
            <p:spPr bwMode="auto">
              <a:xfrm>
                <a:off x="5083" y="3048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1" name="Oval 2702"/>
              <p:cNvSpPr>
                <a:spLocks noChangeArrowheads="1"/>
              </p:cNvSpPr>
              <p:nvPr/>
            </p:nvSpPr>
            <p:spPr bwMode="auto">
              <a:xfrm>
                <a:off x="5083" y="3048"/>
                <a:ext cx="44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2" name="Rectangle 2703"/>
              <p:cNvSpPr>
                <a:spLocks noChangeArrowheads="1"/>
              </p:cNvSpPr>
              <p:nvPr/>
            </p:nvSpPr>
            <p:spPr bwMode="auto">
              <a:xfrm>
                <a:off x="5083" y="3048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3" name="Oval 2704"/>
              <p:cNvSpPr>
                <a:spLocks noChangeArrowheads="1"/>
              </p:cNvSpPr>
              <p:nvPr/>
            </p:nvSpPr>
            <p:spPr bwMode="auto">
              <a:xfrm>
                <a:off x="5083" y="3048"/>
                <a:ext cx="44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4" name="Line 2705"/>
              <p:cNvSpPr>
                <a:spLocks noChangeShapeType="1"/>
              </p:cNvSpPr>
              <p:nvPr/>
            </p:nvSpPr>
            <p:spPr bwMode="auto">
              <a:xfrm>
                <a:off x="5105" y="3087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5" name="Freeform 2706"/>
              <p:cNvSpPr>
                <a:spLocks/>
              </p:cNvSpPr>
              <p:nvPr/>
            </p:nvSpPr>
            <p:spPr bwMode="auto">
              <a:xfrm>
                <a:off x="4395" y="3098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0 h 11"/>
                  <a:gd name="T6" fmla="*/ 0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5A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6" name="Freeform 2707"/>
              <p:cNvSpPr>
                <a:spLocks/>
              </p:cNvSpPr>
              <p:nvPr/>
            </p:nvSpPr>
            <p:spPr bwMode="auto">
              <a:xfrm>
                <a:off x="4045" y="3098"/>
                <a:ext cx="361" cy="11"/>
              </a:xfrm>
              <a:custGeom>
                <a:avLst/>
                <a:gdLst>
                  <a:gd name="T0" fmla="*/ 0 w 361"/>
                  <a:gd name="T1" fmla="*/ 11 h 11"/>
                  <a:gd name="T2" fmla="*/ 11 w 361"/>
                  <a:gd name="T3" fmla="*/ 0 h 11"/>
                  <a:gd name="T4" fmla="*/ 361 w 361"/>
                  <a:gd name="T5" fmla="*/ 0 h 11"/>
                  <a:gd name="T6" fmla="*/ 350 w 361"/>
                  <a:gd name="T7" fmla="*/ 11 h 11"/>
                  <a:gd name="T8" fmla="*/ 0 w 36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11">
                    <a:moveTo>
                      <a:pt x="0" y="11"/>
                    </a:moveTo>
                    <a:lnTo>
                      <a:pt x="11" y="0"/>
                    </a:lnTo>
                    <a:lnTo>
                      <a:pt x="361" y="0"/>
                    </a:lnTo>
                    <a:lnTo>
                      <a:pt x="35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7D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7" name="Freeform 2708"/>
              <p:cNvSpPr>
                <a:spLocks/>
              </p:cNvSpPr>
              <p:nvPr/>
            </p:nvSpPr>
            <p:spPr bwMode="auto">
              <a:xfrm>
                <a:off x="4045" y="3098"/>
                <a:ext cx="361" cy="11"/>
              </a:xfrm>
              <a:custGeom>
                <a:avLst/>
                <a:gdLst>
                  <a:gd name="T0" fmla="*/ 0 w 361"/>
                  <a:gd name="T1" fmla="*/ 11 h 11"/>
                  <a:gd name="T2" fmla="*/ 11 w 361"/>
                  <a:gd name="T3" fmla="*/ 0 h 11"/>
                  <a:gd name="T4" fmla="*/ 361 w 361"/>
                  <a:gd name="T5" fmla="*/ 0 h 11"/>
                  <a:gd name="T6" fmla="*/ 361 w 361"/>
                  <a:gd name="T7" fmla="*/ 0 h 11"/>
                  <a:gd name="T8" fmla="*/ 350 w 361"/>
                  <a:gd name="T9" fmla="*/ 11 h 11"/>
                  <a:gd name="T10" fmla="*/ 0 w 361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1">
                    <a:moveTo>
                      <a:pt x="0" y="11"/>
                    </a:moveTo>
                    <a:lnTo>
                      <a:pt x="11" y="0"/>
                    </a:lnTo>
                    <a:lnTo>
                      <a:pt x="361" y="0"/>
                    </a:lnTo>
                    <a:lnTo>
                      <a:pt x="361" y="0"/>
                    </a:lnTo>
                    <a:lnTo>
                      <a:pt x="350" y="11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8" name="Freeform 2709"/>
              <p:cNvSpPr>
                <a:spLocks/>
              </p:cNvSpPr>
              <p:nvPr/>
            </p:nvSpPr>
            <p:spPr bwMode="auto">
              <a:xfrm>
                <a:off x="4045" y="3098"/>
                <a:ext cx="361" cy="11"/>
              </a:xfrm>
              <a:custGeom>
                <a:avLst/>
                <a:gdLst>
                  <a:gd name="T0" fmla="*/ 0 w 361"/>
                  <a:gd name="T1" fmla="*/ 11 h 11"/>
                  <a:gd name="T2" fmla="*/ 350 w 361"/>
                  <a:gd name="T3" fmla="*/ 11 h 11"/>
                  <a:gd name="T4" fmla="*/ 361 w 361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1" h="11">
                    <a:moveTo>
                      <a:pt x="0" y="11"/>
                    </a:moveTo>
                    <a:lnTo>
                      <a:pt x="350" y="11"/>
                    </a:lnTo>
                    <a:lnTo>
                      <a:pt x="361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9" name="Line 2710"/>
              <p:cNvSpPr>
                <a:spLocks noChangeShapeType="1"/>
              </p:cNvSpPr>
              <p:nvPr/>
            </p:nvSpPr>
            <p:spPr bwMode="auto">
              <a:xfrm>
                <a:off x="4395" y="3109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0" name="Rectangle 2711"/>
              <p:cNvSpPr>
                <a:spLocks noChangeArrowheads="1"/>
              </p:cNvSpPr>
              <p:nvPr/>
            </p:nvSpPr>
            <p:spPr bwMode="auto">
              <a:xfrm>
                <a:off x="4140" y="3051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1" name="Oval 2712"/>
              <p:cNvSpPr>
                <a:spLocks noChangeArrowheads="1"/>
              </p:cNvSpPr>
              <p:nvPr/>
            </p:nvSpPr>
            <p:spPr bwMode="auto">
              <a:xfrm>
                <a:off x="4140" y="3051"/>
                <a:ext cx="44" cy="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2" name="Rectangle 2713"/>
              <p:cNvSpPr>
                <a:spLocks noChangeArrowheads="1"/>
              </p:cNvSpPr>
              <p:nvPr/>
            </p:nvSpPr>
            <p:spPr bwMode="auto">
              <a:xfrm>
                <a:off x="4140" y="3051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3" name="Oval 2714"/>
              <p:cNvSpPr>
                <a:spLocks noChangeArrowheads="1"/>
              </p:cNvSpPr>
              <p:nvPr/>
            </p:nvSpPr>
            <p:spPr bwMode="auto">
              <a:xfrm>
                <a:off x="4140" y="3050"/>
                <a:ext cx="44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4" name="Line 2715"/>
              <p:cNvSpPr>
                <a:spLocks noChangeShapeType="1"/>
              </p:cNvSpPr>
              <p:nvPr/>
            </p:nvSpPr>
            <p:spPr bwMode="auto">
              <a:xfrm>
                <a:off x="4162" y="3089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5" name="Rectangle 2716"/>
              <p:cNvSpPr>
                <a:spLocks noChangeArrowheads="1"/>
              </p:cNvSpPr>
              <p:nvPr/>
            </p:nvSpPr>
            <p:spPr bwMode="auto">
              <a:xfrm>
                <a:off x="4190" y="3051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6" name="Oval 2717"/>
              <p:cNvSpPr>
                <a:spLocks noChangeArrowheads="1"/>
              </p:cNvSpPr>
              <p:nvPr/>
            </p:nvSpPr>
            <p:spPr bwMode="auto">
              <a:xfrm>
                <a:off x="4190" y="3051"/>
                <a:ext cx="44" cy="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7" name="Rectangle 2718"/>
              <p:cNvSpPr>
                <a:spLocks noChangeArrowheads="1"/>
              </p:cNvSpPr>
              <p:nvPr/>
            </p:nvSpPr>
            <p:spPr bwMode="auto">
              <a:xfrm>
                <a:off x="4190" y="3051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8" name="Oval 2719"/>
              <p:cNvSpPr>
                <a:spLocks noChangeArrowheads="1"/>
              </p:cNvSpPr>
              <p:nvPr/>
            </p:nvSpPr>
            <p:spPr bwMode="auto">
              <a:xfrm>
                <a:off x="4190" y="3050"/>
                <a:ext cx="44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9" name="Line 2720"/>
              <p:cNvSpPr>
                <a:spLocks noChangeShapeType="1"/>
              </p:cNvSpPr>
              <p:nvPr/>
            </p:nvSpPr>
            <p:spPr bwMode="auto">
              <a:xfrm>
                <a:off x="4212" y="3089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0" name="Rectangle 2721"/>
              <p:cNvSpPr>
                <a:spLocks noChangeArrowheads="1"/>
              </p:cNvSpPr>
              <p:nvPr/>
            </p:nvSpPr>
            <p:spPr bwMode="auto">
              <a:xfrm>
                <a:off x="4240" y="3051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1" name="Oval 2722"/>
              <p:cNvSpPr>
                <a:spLocks noChangeArrowheads="1"/>
              </p:cNvSpPr>
              <p:nvPr/>
            </p:nvSpPr>
            <p:spPr bwMode="auto">
              <a:xfrm>
                <a:off x="4240" y="3051"/>
                <a:ext cx="44" cy="3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2" name="Rectangle 2723"/>
              <p:cNvSpPr>
                <a:spLocks noChangeArrowheads="1"/>
              </p:cNvSpPr>
              <p:nvPr/>
            </p:nvSpPr>
            <p:spPr bwMode="auto">
              <a:xfrm>
                <a:off x="4240" y="3051"/>
                <a:ext cx="47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3" name="Oval 2724"/>
              <p:cNvSpPr>
                <a:spLocks noChangeArrowheads="1"/>
              </p:cNvSpPr>
              <p:nvPr/>
            </p:nvSpPr>
            <p:spPr bwMode="auto">
              <a:xfrm>
                <a:off x="4239" y="3050"/>
                <a:ext cx="45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4" name="Line 2725"/>
              <p:cNvSpPr>
                <a:spLocks noChangeShapeType="1"/>
              </p:cNvSpPr>
              <p:nvPr/>
            </p:nvSpPr>
            <p:spPr bwMode="auto">
              <a:xfrm>
                <a:off x="4262" y="3089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5" name="Rectangle 2726"/>
              <p:cNvSpPr>
                <a:spLocks noChangeArrowheads="1"/>
              </p:cNvSpPr>
              <p:nvPr/>
            </p:nvSpPr>
            <p:spPr bwMode="auto">
              <a:xfrm>
                <a:off x="4292" y="3053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6" name="Oval 2727"/>
              <p:cNvSpPr>
                <a:spLocks noChangeArrowheads="1"/>
              </p:cNvSpPr>
              <p:nvPr/>
            </p:nvSpPr>
            <p:spPr bwMode="auto">
              <a:xfrm>
                <a:off x="4292" y="3053"/>
                <a:ext cx="47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7" name="Rectangle 2728"/>
              <p:cNvSpPr>
                <a:spLocks noChangeArrowheads="1"/>
              </p:cNvSpPr>
              <p:nvPr/>
            </p:nvSpPr>
            <p:spPr bwMode="auto">
              <a:xfrm>
                <a:off x="4292" y="3053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8" name="Oval 2729"/>
              <p:cNvSpPr>
                <a:spLocks noChangeArrowheads="1"/>
              </p:cNvSpPr>
              <p:nvPr/>
            </p:nvSpPr>
            <p:spPr bwMode="auto">
              <a:xfrm>
                <a:off x="4292" y="3053"/>
                <a:ext cx="47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9" name="Line 2730"/>
              <p:cNvSpPr>
                <a:spLocks noChangeShapeType="1"/>
              </p:cNvSpPr>
              <p:nvPr/>
            </p:nvSpPr>
            <p:spPr bwMode="auto">
              <a:xfrm>
                <a:off x="4314" y="3092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0" name="Rectangle 2731"/>
              <p:cNvSpPr>
                <a:spLocks noChangeArrowheads="1"/>
              </p:cNvSpPr>
              <p:nvPr/>
            </p:nvSpPr>
            <p:spPr bwMode="auto">
              <a:xfrm>
                <a:off x="4342" y="3053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1" name="Oval 2732"/>
              <p:cNvSpPr>
                <a:spLocks noChangeArrowheads="1"/>
              </p:cNvSpPr>
              <p:nvPr/>
            </p:nvSpPr>
            <p:spPr bwMode="auto">
              <a:xfrm>
                <a:off x="4342" y="3053"/>
                <a:ext cx="47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2" name="Rectangle 2733"/>
              <p:cNvSpPr>
                <a:spLocks noChangeArrowheads="1"/>
              </p:cNvSpPr>
              <p:nvPr/>
            </p:nvSpPr>
            <p:spPr bwMode="auto">
              <a:xfrm>
                <a:off x="4342" y="3053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3" name="Oval 2734"/>
              <p:cNvSpPr>
                <a:spLocks noChangeArrowheads="1"/>
              </p:cNvSpPr>
              <p:nvPr/>
            </p:nvSpPr>
            <p:spPr bwMode="auto">
              <a:xfrm>
                <a:off x="4342" y="3053"/>
                <a:ext cx="47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4" name="Line 2735"/>
              <p:cNvSpPr>
                <a:spLocks noChangeShapeType="1"/>
              </p:cNvSpPr>
              <p:nvPr/>
            </p:nvSpPr>
            <p:spPr bwMode="auto">
              <a:xfrm>
                <a:off x="4364" y="3092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5" name="Rectangle 2736"/>
              <p:cNvSpPr>
                <a:spLocks noChangeArrowheads="1"/>
              </p:cNvSpPr>
              <p:nvPr/>
            </p:nvSpPr>
            <p:spPr bwMode="auto">
              <a:xfrm>
                <a:off x="5155" y="2914"/>
                <a:ext cx="47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6" name="Oval 2737"/>
              <p:cNvSpPr>
                <a:spLocks noChangeArrowheads="1"/>
              </p:cNvSpPr>
              <p:nvPr/>
            </p:nvSpPr>
            <p:spPr bwMode="auto">
              <a:xfrm>
                <a:off x="5155" y="2914"/>
                <a:ext cx="44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7" name="Rectangle 2738"/>
              <p:cNvSpPr>
                <a:spLocks noChangeArrowheads="1"/>
              </p:cNvSpPr>
              <p:nvPr/>
            </p:nvSpPr>
            <p:spPr bwMode="auto">
              <a:xfrm>
                <a:off x="5155" y="2914"/>
                <a:ext cx="47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8" name="Oval 2739"/>
              <p:cNvSpPr>
                <a:spLocks noChangeArrowheads="1"/>
              </p:cNvSpPr>
              <p:nvPr/>
            </p:nvSpPr>
            <p:spPr bwMode="auto">
              <a:xfrm>
                <a:off x="5155" y="2914"/>
                <a:ext cx="44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9" name="Line 2740"/>
              <p:cNvSpPr>
                <a:spLocks noChangeShapeType="1"/>
              </p:cNvSpPr>
              <p:nvPr/>
            </p:nvSpPr>
            <p:spPr bwMode="auto">
              <a:xfrm>
                <a:off x="5177" y="2953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0" name="Rectangle 2741"/>
              <p:cNvSpPr>
                <a:spLocks noChangeArrowheads="1"/>
              </p:cNvSpPr>
              <p:nvPr/>
            </p:nvSpPr>
            <p:spPr bwMode="auto">
              <a:xfrm>
                <a:off x="5205" y="2914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1" name="Oval 2742"/>
              <p:cNvSpPr>
                <a:spLocks noChangeArrowheads="1"/>
              </p:cNvSpPr>
              <p:nvPr/>
            </p:nvSpPr>
            <p:spPr bwMode="auto">
              <a:xfrm>
                <a:off x="5205" y="2914"/>
                <a:ext cx="47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2" name="Rectangle 2743"/>
              <p:cNvSpPr>
                <a:spLocks noChangeArrowheads="1"/>
              </p:cNvSpPr>
              <p:nvPr/>
            </p:nvSpPr>
            <p:spPr bwMode="auto">
              <a:xfrm>
                <a:off x="5205" y="2914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3" name="Oval 2744"/>
              <p:cNvSpPr>
                <a:spLocks noChangeArrowheads="1"/>
              </p:cNvSpPr>
              <p:nvPr/>
            </p:nvSpPr>
            <p:spPr bwMode="auto">
              <a:xfrm>
                <a:off x="5205" y="2914"/>
                <a:ext cx="47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4" name="Line 2745"/>
              <p:cNvSpPr>
                <a:spLocks noChangeShapeType="1"/>
              </p:cNvSpPr>
              <p:nvPr/>
            </p:nvSpPr>
            <p:spPr bwMode="auto">
              <a:xfrm>
                <a:off x="5227" y="2953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5" name="Rectangle 2746"/>
              <p:cNvSpPr>
                <a:spLocks noChangeArrowheads="1"/>
              </p:cNvSpPr>
              <p:nvPr/>
            </p:nvSpPr>
            <p:spPr bwMode="auto">
              <a:xfrm>
                <a:off x="5255" y="2914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6" name="Oval 2747"/>
              <p:cNvSpPr>
                <a:spLocks noChangeArrowheads="1"/>
              </p:cNvSpPr>
              <p:nvPr/>
            </p:nvSpPr>
            <p:spPr bwMode="auto">
              <a:xfrm>
                <a:off x="5255" y="2914"/>
                <a:ext cx="47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7" name="Rectangle 2748"/>
              <p:cNvSpPr>
                <a:spLocks noChangeArrowheads="1"/>
              </p:cNvSpPr>
              <p:nvPr/>
            </p:nvSpPr>
            <p:spPr bwMode="auto">
              <a:xfrm>
                <a:off x="5255" y="2914"/>
                <a:ext cx="50" cy="42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8" name="Oval 2749"/>
              <p:cNvSpPr>
                <a:spLocks noChangeArrowheads="1"/>
              </p:cNvSpPr>
              <p:nvPr/>
            </p:nvSpPr>
            <p:spPr bwMode="auto">
              <a:xfrm>
                <a:off x="5255" y="2914"/>
                <a:ext cx="47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9" name="Line 2750"/>
              <p:cNvSpPr>
                <a:spLocks noChangeShapeType="1"/>
              </p:cNvSpPr>
              <p:nvPr/>
            </p:nvSpPr>
            <p:spPr bwMode="auto">
              <a:xfrm>
                <a:off x="5277" y="2953"/>
                <a:ext cx="0" cy="12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0" name="Rectangle 2751"/>
              <p:cNvSpPr>
                <a:spLocks noChangeArrowheads="1"/>
              </p:cNvSpPr>
              <p:nvPr/>
            </p:nvSpPr>
            <p:spPr bwMode="auto">
              <a:xfrm>
                <a:off x="5188" y="2934"/>
                <a:ext cx="50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1" name="Oval 2752"/>
              <p:cNvSpPr>
                <a:spLocks noChangeArrowheads="1"/>
              </p:cNvSpPr>
              <p:nvPr/>
            </p:nvSpPr>
            <p:spPr bwMode="auto">
              <a:xfrm>
                <a:off x="5188" y="2934"/>
                <a:ext cx="47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2" name="Rectangle 2753"/>
              <p:cNvSpPr>
                <a:spLocks noChangeArrowheads="1"/>
              </p:cNvSpPr>
              <p:nvPr/>
            </p:nvSpPr>
            <p:spPr bwMode="auto">
              <a:xfrm>
                <a:off x="5188" y="2934"/>
                <a:ext cx="50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3" name="Oval 2754"/>
              <p:cNvSpPr>
                <a:spLocks noChangeArrowheads="1"/>
              </p:cNvSpPr>
              <p:nvPr/>
            </p:nvSpPr>
            <p:spPr bwMode="auto">
              <a:xfrm>
                <a:off x="5188" y="2934"/>
                <a:ext cx="47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4" name="Line 2755"/>
              <p:cNvSpPr>
                <a:spLocks noChangeShapeType="1"/>
              </p:cNvSpPr>
              <p:nvPr/>
            </p:nvSpPr>
            <p:spPr bwMode="auto">
              <a:xfrm>
                <a:off x="5213" y="2973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5" name="Rectangle 2756"/>
              <p:cNvSpPr>
                <a:spLocks noChangeArrowheads="1"/>
              </p:cNvSpPr>
              <p:nvPr/>
            </p:nvSpPr>
            <p:spPr bwMode="auto">
              <a:xfrm>
                <a:off x="5238" y="2934"/>
                <a:ext cx="50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6" name="Oval 2757"/>
              <p:cNvSpPr>
                <a:spLocks noChangeArrowheads="1"/>
              </p:cNvSpPr>
              <p:nvPr/>
            </p:nvSpPr>
            <p:spPr bwMode="auto">
              <a:xfrm>
                <a:off x="5238" y="2934"/>
                <a:ext cx="47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7" name="Rectangle 2758"/>
              <p:cNvSpPr>
                <a:spLocks noChangeArrowheads="1"/>
              </p:cNvSpPr>
              <p:nvPr/>
            </p:nvSpPr>
            <p:spPr bwMode="auto">
              <a:xfrm>
                <a:off x="5238" y="2934"/>
                <a:ext cx="50" cy="41"/>
              </a:xfrm>
              <a:prstGeom prst="rect">
                <a:avLst/>
              </a:pr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8" name="Oval 2759"/>
              <p:cNvSpPr>
                <a:spLocks noChangeArrowheads="1"/>
              </p:cNvSpPr>
              <p:nvPr/>
            </p:nvSpPr>
            <p:spPr bwMode="auto">
              <a:xfrm>
                <a:off x="5238" y="2934"/>
                <a:ext cx="47" cy="39"/>
              </a:xfrm>
              <a:prstGeom prst="ellips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9" name="Line 2760"/>
              <p:cNvSpPr>
                <a:spLocks noChangeShapeType="1"/>
              </p:cNvSpPr>
              <p:nvPr/>
            </p:nvSpPr>
            <p:spPr bwMode="auto">
              <a:xfrm>
                <a:off x="5263" y="2973"/>
                <a:ext cx="0" cy="11"/>
              </a:xfrm>
              <a:prstGeom prst="line">
                <a:avLst/>
              </a:prstGeom>
              <a:noFill/>
              <a:ln w="4763" cap="flat">
                <a:solidFill>
                  <a:srgbClr val="7F7F7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0" name="Freeform 2761"/>
              <p:cNvSpPr>
                <a:spLocks/>
              </p:cNvSpPr>
              <p:nvPr/>
            </p:nvSpPr>
            <p:spPr bwMode="auto">
              <a:xfrm>
                <a:off x="3828" y="3116"/>
                <a:ext cx="38" cy="39"/>
              </a:xfrm>
              <a:custGeom>
                <a:avLst/>
                <a:gdLst>
                  <a:gd name="T0" fmla="*/ 0 w 38"/>
                  <a:gd name="T1" fmla="*/ 39 h 39"/>
                  <a:gd name="T2" fmla="*/ 38 w 38"/>
                  <a:gd name="T3" fmla="*/ 0 h 39"/>
                  <a:gd name="T4" fmla="*/ 38 w 38"/>
                  <a:gd name="T5" fmla="*/ 0 h 39"/>
                  <a:gd name="T6" fmla="*/ 0 w 38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9">
                    <a:moveTo>
                      <a:pt x="0" y="39"/>
                    </a:moveTo>
                    <a:lnTo>
                      <a:pt x="38" y="0"/>
                    </a:lnTo>
                    <a:lnTo>
                      <a:pt x="38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1" name="Freeform 2762"/>
              <p:cNvSpPr>
                <a:spLocks/>
              </p:cNvSpPr>
              <p:nvPr/>
            </p:nvSpPr>
            <p:spPr bwMode="auto">
              <a:xfrm>
                <a:off x="3750" y="3116"/>
                <a:ext cx="116" cy="39"/>
              </a:xfrm>
              <a:custGeom>
                <a:avLst/>
                <a:gdLst>
                  <a:gd name="T0" fmla="*/ 0 w 116"/>
                  <a:gd name="T1" fmla="*/ 39 h 39"/>
                  <a:gd name="T2" fmla="*/ 39 w 116"/>
                  <a:gd name="T3" fmla="*/ 0 h 39"/>
                  <a:gd name="T4" fmla="*/ 116 w 116"/>
                  <a:gd name="T5" fmla="*/ 0 h 39"/>
                  <a:gd name="T6" fmla="*/ 78 w 116"/>
                  <a:gd name="T7" fmla="*/ 39 h 39"/>
                  <a:gd name="T8" fmla="*/ 0 w 116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9">
                    <a:moveTo>
                      <a:pt x="0" y="39"/>
                    </a:moveTo>
                    <a:lnTo>
                      <a:pt x="39" y="0"/>
                    </a:lnTo>
                    <a:lnTo>
                      <a:pt x="116" y="0"/>
                    </a:lnTo>
                    <a:lnTo>
                      <a:pt x="7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2" name="Freeform 2763"/>
              <p:cNvSpPr>
                <a:spLocks/>
              </p:cNvSpPr>
              <p:nvPr/>
            </p:nvSpPr>
            <p:spPr bwMode="auto">
              <a:xfrm>
                <a:off x="3747" y="3116"/>
                <a:ext cx="39" cy="39"/>
              </a:xfrm>
              <a:custGeom>
                <a:avLst/>
                <a:gdLst>
                  <a:gd name="T0" fmla="*/ 0 w 39"/>
                  <a:gd name="T1" fmla="*/ 39 h 39"/>
                  <a:gd name="T2" fmla="*/ 39 w 39"/>
                  <a:gd name="T3" fmla="*/ 0 h 39"/>
                  <a:gd name="T4" fmla="*/ 39 w 39"/>
                  <a:gd name="T5" fmla="*/ 0 h 39"/>
                  <a:gd name="T6" fmla="*/ 0 w 39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9">
                    <a:moveTo>
                      <a:pt x="0" y="39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3" name="Freeform 2764"/>
              <p:cNvSpPr>
                <a:spLocks/>
              </p:cNvSpPr>
              <p:nvPr/>
            </p:nvSpPr>
            <p:spPr bwMode="auto">
              <a:xfrm>
                <a:off x="3722" y="3116"/>
                <a:ext cx="64" cy="39"/>
              </a:xfrm>
              <a:custGeom>
                <a:avLst/>
                <a:gdLst>
                  <a:gd name="T0" fmla="*/ 0 w 64"/>
                  <a:gd name="T1" fmla="*/ 39 h 39"/>
                  <a:gd name="T2" fmla="*/ 39 w 64"/>
                  <a:gd name="T3" fmla="*/ 0 h 39"/>
                  <a:gd name="T4" fmla="*/ 64 w 64"/>
                  <a:gd name="T5" fmla="*/ 0 h 39"/>
                  <a:gd name="T6" fmla="*/ 25 w 64"/>
                  <a:gd name="T7" fmla="*/ 39 h 39"/>
                  <a:gd name="T8" fmla="*/ 0 w 64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9">
                    <a:moveTo>
                      <a:pt x="0" y="39"/>
                    </a:moveTo>
                    <a:lnTo>
                      <a:pt x="39" y="0"/>
                    </a:lnTo>
                    <a:lnTo>
                      <a:pt x="64" y="0"/>
                    </a:lnTo>
                    <a:lnTo>
                      <a:pt x="25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" name="Rectangle 2765"/>
              <p:cNvSpPr>
                <a:spLocks noChangeArrowheads="1"/>
              </p:cNvSpPr>
              <p:nvPr/>
            </p:nvSpPr>
            <p:spPr bwMode="auto">
              <a:xfrm>
                <a:off x="3751" y="3081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" name="Freeform 2766"/>
              <p:cNvSpPr>
                <a:spLocks/>
              </p:cNvSpPr>
              <p:nvPr/>
            </p:nvSpPr>
            <p:spPr bwMode="auto">
              <a:xfrm>
                <a:off x="3793" y="3067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" name="Freeform 2767"/>
              <p:cNvSpPr>
                <a:spLocks/>
              </p:cNvSpPr>
              <p:nvPr/>
            </p:nvSpPr>
            <p:spPr bwMode="auto">
              <a:xfrm>
                <a:off x="3751" y="3067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" name="Freeform 2768"/>
              <p:cNvSpPr>
                <a:spLocks/>
              </p:cNvSpPr>
              <p:nvPr/>
            </p:nvSpPr>
            <p:spPr bwMode="auto">
              <a:xfrm>
                <a:off x="3751" y="3067"/>
                <a:ext cx="56" cy="120"/>
              </a:xfrm>
              <a:custGeom>
                <a:avLst/>
                <a:gdLst>
                  <a:gd name="T0" fmla="*/ 0 w 56"/>
                  <a:gd name="T1" fmla="*/ 14 h 120"/>
                  <a:gd name="T2" fmla="*/ 14 w 56"/>
                  <a:gd name="T3" fmla="*/ 0 h 120"/>
                  <a:gd name="T4" fmla="*/ 56 w 56"/>
                  <a:gd name="T5" fmla="*/ 0 h 120"/>
                  <a:gd name="T6" fmla="*/ 56 w 56"/>
                  <a:gd name="T7" fmla="*/ 106 h 120"/>
                  <a:gd name="T8" fmla="*/ 42 w 56"/>
                  <a:gd name="T9" fmla="*/ 120 h 120"/>
                  <a:gd name="T10" fmla="*/ 0 w 56"/>
                  <a:gd name="T11" fmla="*/ 120 h 120"/>
                  <a:gd name="T12" fmla="*/ 0 w 56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" name="Freeform 2769"/>
              <p:cNvSpPr>
                <a:spLocks/>
              </p:cNvSpPr>
              <p:nvPr/>
            </p:nvSpPr>
            <p:spPr bwMode="auto">
              <a:xfrm>
                <a:off x="3751" y="3067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" name="Line 2770"/>
              <p:cNvSpPr>
                <a:spLocks noChangeShapeType="1"/>
              </p:cNvSpPr>
              <p:nvPr/>
            </p:nvSpPr>
            <p:spPr bwMode="auto">
              <a:xfrm>
                <a:off x="3793" y="3081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" name="Line 2771"/>
              <p:cNvSpPr>
                <a:spLocks noChangeShapeType="1"/>
              </p:cNvSpPr>
              <p:nvPr/>
            </p:nvSpPr>
            <p:spPr bwMode="auto">
              <a:xfrm>
                <a:off x="3751" y="317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" name="Line 2772"/>
              <p:cNvSpPr>
                <a:spLocks noChangeShapeType="1"/>
              </p:cNvSpPr>
              <p:nvPr/>
            </p:nvSpPr>
            <p:spPr bwMode="auto">
              <a:xfrm>
                <a:off x="3751" y="315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" name="Line 2773"/>
              <p:cNvSpPr>
                <a:spLocks noChangeShapeType="1"/>
              </p:cNvSpPr>
              <p:nvPr/>
            </p:nvSpPr>
            <p:spPr bwMode="auto">
              <a:xfrm>
                <a:off x="3751" y="314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" name="Line 2774"/>
              <p:cNvSpPr>
                <a:spLocks noChangeShapeType="1"/>
              </p:cNvSpPr>
              <p:nvPr/>
            </p:nvSpPr>
            <p:spPr bwMode="auto">
              <a:xfrm>
                <a:off x="3751" y="313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" name="Line 2775"/>
              <p:cNvSpPr>
                <a:spLocks noChangeShapeType="1"/>
              </p:cNvSpPr>
              <p:nvPr/>
            </p:nvSpPr>
            <p:spPr bwMode="auto">
              <a:xfrm>
                <a:off x="3751" y="311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" name="Line 2776"/>
              <p:cNvSpPr>
                <a:spLocks noChangeShapeType="1"/>
              </p:cNvSpPr>
              <p:nvPr/>
            </p:nvSpPr>
            <p:spPr bwMode="auto">
              <a:xfrm>
                <a:off x="3751" y="310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" name="Line 2777"/>
              <p:cNvSpPr>
                <a:spLocks noChangeShapeType="1"/>
              </p:cNvSpPr>
              <p:nvPr/>
            </p:nvSpPr>
            <p:spPr bwMode="auto">
              <a:xfrm flipV="1">
                <a:off x="3793" y="3084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" name="Line 2778"/>
              <p:cNvSpPr>
                <a:spLocks noChangeShapeType="1"/>
              </p:cNvSpPr>
              <p:nvPr/>
            </p:nvSpPr>
            <p:spPr bwMode="auto">
              <a:xfrm flipV="1">
                <a:off x="3793" y="3095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" name="Line 2779"/>
              <p:cNvSpPr>
                <a:spLocks noChangeShapeType="1"/>
              </p:cNvSpPr>
              <p:nvPr/>
            </p:nvSpPr>
            <p:spPr bwMode="auto">
              <a:xfrm flipV="1">
                <a:off x="3793" y="3112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" name="Line 2780"/>
              <p:cNvSpPr>
                <a:spLocks noChangeShapeType="1"/>
              </p:cNvSpPr>
              <p:nvPr/>
            </p:nvSpPr>
            <p:spPr bwMode="auto">
              <a:xfrm flipV="1">
                <a:off x="3793" y="3126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" name="Line 2781"/>
              <p:cNvSpPr>
                <a:spLocks noChangeShapeType="1"/>
              </p:cNvSpPr>
              <p:nvPr/>
            </p:nvSpPr>
            <p:spPr bwMode="auto">
              <a:xfrm flipV="1">
                <a:off x="3793" y="3139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" name="Line 2782"/>
              <p:cNvSpPr>
                <a:spLocks noChangeShapeType="1"/>
              </p:cNvSpPr>
              <p:nvPr/>
            </p:nvSpPr>
            <p:spPr bwMode="auto">
              <a:xfrm flipV="1">
                <a:off x="3793" y="3153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" name="Rectangle 2783"/>
              <p:cNvSpPr>
                <a:spLocks noChangeArrowheads="1"/>
              </p:cNvSpPr>
              <p:nvPr/>
            </p:nvSpPr>
            <p:spPr bwMode="auto">
              <a:xfrm>
                <a:off x="3790" y="3081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" name="Freeform 2784"/>
              <p:cNvSpPr>
                <a:spLocks/>
              </p:cNvSpPr>
              <p:nvPr/>
            </p:nvSpPr>
            <p:spPr bwMode="auto">
              <a:xfrm>
                <a:off x="3832" y="3067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" name="Freeform 2785"/>
              <p:cNvSpPr>
                <a:spLocks/>
              </p:cNvSpPr>
              <p:nvPr/>
            </p:nvSpPr>
            <p:spPr bwMode="auto">
              <a:xfrm>
                <a:off x="3790" y="3067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" name="Freeform 2786"/>
              <p:cNvSpPr>
                <a:spLocks/>
              </p:cNvSpPr>
              <p:nvPr/>
            </p:nvSpPr>
            <p:spPr bwMode="auto">
              <a:xfrm>
                <a:off x="3790" y="3067"/>
                <a:ext cx="56" cy="120"/>
              </a:xfrm>
              <a:custGeom>
                <a:avLst/>
                <a:gdLst>
                  <a:gd name="T0" fmla="*/ 0 w 56"/>
                  <a:gd name="T1" fmla="*/ 14 h 120"/>
                  <a:gd name="T2" fmla="*/ 14 w 56"/>
                  <a:gd name="T3" fmla="*/ 0 h 120"/>
                  <a:gd name="T4" fmla="*/ 56 w 56"/>
                  <a:gd name="T5" fmla="*/ 0 h 120"/>
                  <a:gd name="T6" fmla="*/ 56 w 56"/>
                  <a:gd name="T7" fmla="*/ 106 h 120"/>
                  <a:gd name="T8" fmla="*/ 42 w 56"/>
                  <a:gd name="T9" fmla="*/ 120 h 120"/>
                  <a:gd name="T10" fmla="*/ 0 w 56"/>
                  <a:gd name="T11" fmla="*/ 120 h 120"/>
                  <a:gd name="T12" fmla="*/ 0 w 56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" name="Freeform 2787"/>
              <p:cNvSpPr>
                <a:spLocks/>
              </p:cNvSpPr>
              <p:nvPr/>
            </p:nvSpPr>
            <p:spPr bwMode="auto">
              <a:xfrm>
                <a:off x="3790" y="3067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" name="Line 2788"/>
              <p:cNvSpPr>
                <a:spLocks noChangeShapeType="1"/>
              </p:cNvSpPr>
              <p:nvPr/>
            </p:nvSpPr>
            <p:spPr bwMode="auto">
              <a:xfrm>
                <a:off x="3832" y="3081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" name="Line 2789"/>
              <p:cNvSpPr>
                <a:spLocks noChangeShapeType="1"/>
              </p:cNvSpPr>
              <p:nvPr/>
            </p:nvSpPr>
            <p:spPr bwMode="auto">
              <a:xfrm>
                <a:off x="3790" y="317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" name="Line 2790"/>
              <p:cNvSpPr>
                <a:spLocks noChangeShapeType="1"/>
              </p:cNvSpPr>
              <p:nvPr/>
            </p:nvSpPr>
            <p:spPr bwMode="auto">
              <a:xfrm>
                <a:off x="3790" y="315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" name="Line 2791"/>
              <p:cNvSpPr>
                <a:spLocks noChangeShapeType="1"/>
              </p:cNvSpPr>
              <p:nvPr/>
            </p:nvSpPr>
            <p:spPr bwMode="auto">
              <a:xfrm>
                <a:off x="3790" y="314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" name="Line 2792"/>
              <p:cNvSpPr>
                <a:spLocks noChangeShapeType="1"/>
              </p:cNvSpPr>
              <p:nvPr/>
            </p:nvSpPr>
            <p:spPr bwMode="auto">
              <a:xfrm>
                <a:off x="3790" y="313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" name="Line 2793"/>
              <p:cNvSpPr>
                <a:spLocks noChangeShapeType="1"/>
              </p:cNvSpPr>
              <p:nvPr/>
            </p:nvSpPr>
            <p:spPr bwMode="auto">
              <a:xfrm>
                <a:off x="3790" y="311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" name="Line 2794"/>
              <p:cNvSpPr>
                <a:spLocks noChangeShapeType="1"/>
              </p:cNvSpPr>
              <p:nvPr/>
            </p:nvSpPr>
            <p:spPr bwMode="auto">
              <a:xfrm>
                <a:off x="3790" y="310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" name="Line 2795"/>
              <p:cNvSpPr>
                <a:spLocks noChangeShapeType="1"/>
              </p:cNvSpPr>
              <p:nvPr/>
            </p:nvSpPr>
            <p:spPr bwMode="auto">
              <a:xfrm flipV="1">
                <a:off x="3835" y="3092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" name="Line 2796"/>
              <p:cNvSpPr>
                <a:spLocks noChangeShapeType="1"/>
              </p:cNvSpPr>
              <p:nvPr/>
            </p:nvSpPr>
            <p:spPr bwMode="auto">
              <a:xfrm flipV="1">
                <a:off x="3835" y="3106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" name="Line 2797"/>
              <p:cNvSpPr>
                <a:spLocks noChangeShapeType="1"/>
              </p:cNvSpPr>
              <p:nvPr/>
            </p:nvSpPr>
            <p:spPr bwMode="auto">
              <a:xfrm flipV="1">
                <a:off x="3835" y="3120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" name="Line 2798"/>
              <p:cNvSpPr>
                <a:spLocks noChangeShapeType="1"/>
              </p:cNvSpPr>
              <p:nvPr/>
            </p:nvSpPr>
            <p:spPr bwMode="auto">
              <a:xfrm flipV="1">
                <a:off x="3835" y="3134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" name="Line 2799"/>
              <p:cNvSpPr>
                <a:spLocks noChangeShapeType="1"/>
              </p:cNvSpPr>
              <p:nvPr/>
            </p:nvSpPr>
            <p:spPr bwMode="auto">
              <a:xfrm flipV="1">
                <a:off x="3835" y="3148"/>
                <a:ext cx="12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" name="Line 2800"/>
              <p:cNvSpPr>
                <a:spLocks noChangeShapeType="1"/>
              </p:cNvSpPr>
              <p:nvPr/>
            </p:nvSpPr>
            <p:spPr bwMode="auto">
              <a:xfrm flipV="1">
                <a:off x="3835" y="3162"/>
                <a:ext cx="12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" name="Rectangle 2801"/>
              <p:cNvSpPr>
                <a:spLocks noChangeArrowheads="1"/>
              </p:cNvSpPr>
              <p:nvPr/>
            </p:nvSpPr>
            <p:spPr bwMode="auto">
              <a:xfrm>
                <a:off x="3740" y="3092"/>
                <a:ext cx="42" cy="1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" name="Freeform 2802"/>
              <p:cNvSpPr>
                <a:spLocks/>
              </p:cNvSpPr>
              <p:nvPr/>
            </p:nvSpPr>
            <p:spPr bwMode="auto">
              <a:xfrm>
                <a:off x="3782" y="3078"/>
                <a:ext cx="14" cy="117"/>
              </a:xfrm>
              <a:custGeom>
                <a:avLst/>
                <a:gdLst>
                  <a:gd name="T0" fmla="*/ 0 w 14"/>
                  <a:gd name="T1" fmla="*/ 14 h 117"/>
                  <a:gd name="T2" fmla="*/ 14 w 14"/>
                  <a:gd name="T3" fmla="*/ 0 h 117"/>
                  <a:gd name="T4" fmla="*/ 14 w 14"/>
                  <a:gd name="T5" fmla="*/ 103 h 117"/>
                  <a:gd name="T6" fmla="*/ 0 w 14"/>
                  <a:gd name="T7" fmla="*/ 117 h 117"/>
                  <a:gd name="T8" fmla="*/ 0 w 14"/>
                  <a:gd name="T9" fmla="*/ 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7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3"/>
                    </a:lnTo>
                    <a:lnTo>
                      <a:pt x="0" y="1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" name="Freeform 2803"/>
              <p:cNvSpPr>
                <a:spLocks/>
              </p:cNvSpPr>
              <p:nvPr/>
            </p:nvSpPr>
            <p:spPr bwMode="auto">
              <a:xfrm>
                <a:off x="3740" y="307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" name="Freeform 2804"/>
              <p:cNvSpPr>
                <a:spLocks/>
              </p:cNvSpPr>
              <p:nvPr/>
            </p:nvSpPr>
            <p:spPr bwMode="auto">
              <a:xfrm>
                <a:off x="3740" y="3078"/>
                <a:ext cx="56" cy="117"/>
              </a:xfrm>
              <a:custGeom>
                <a:avLst/>
                <a:gdLst>
                  <a:gd name="T0" fmla="*/ 0 w 56"/>
                  <a:gd name="T1" fmla="*/ 14 h 117"/>
                  <a:gd name="T2" fmla="*/ 14 w 56"/>
                  <a:gd name="T3" fmla="*/ 0 h 117"/>
                  <a:gd name="T4" fmla="*/ 56 w 56"/>
                  <a:gd name="T5" fmla="*/ 0 h 117"/>
                  <a:gd name="T6" fmla="*/ 56 w 56"/>
                  <a:gd name="T7" fmla="*/ 103 h 117"/>
                  <a:gd name="T8" fmla="*/ 42 w 56"/>
                  <a:gd name="T9" fmla="*/ 117 h 117"/>
                  <a:gd name="T10" fmla="*/ 0 w 56"/>
                  <a:gd name="T11" fmla="*/ 117 h 117"/>
                  <a:gd name="T12" fmla="*/ 0 w 56"/>
                  <a:gd name="T13" fmla="*/ 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7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3"/>
                    </a:lnTo>
                    <a:lnTo>
                      <a:pt x="42" y="117"/>
                    </a:lnTo>
                    <a:lnTo>
                      <a:pt x="0" y="117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" name="Freeform 2805"/>
              <p:cNvSpPr>
                <a:spLocks/>
              </p:cNvSpPr>
              <p:nvPr/>
            </p:nvSpPr>
            <p:spPr bwMode="auto">
              <a:xfrm>
                <a:off x="3740" y="307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" name="Line 2806"/>
              <p:cNvSpPr>
                <a:spLocks noChangeShapeType="1"/>
              </p:cNvSpPr>
              <p:nvPr/>
            </p:nvSpPr>
            <p:spPr bwMode="auto">
              <a:xfrm>
                <a:off x="3782" y="3092"/>
                <a:ext cx="0" cy="10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" name="Line 2807"/>
              <p:cNvSpPr>
                <a:spLocks noChangeShapeType="1"/>
              </p:cNvSpPr>
              <p:nvPr/>
            </p:nvSpPr>
            <p:spPr bwMode="auto">
              <a:xfrm>
                <a:off x="3740" y="318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" name="Line 2808"/>
              <p:cNvSpPr>
                <a:spLocks noChangeShapeType="1"/>
              </p:cNvSpPr>
              <p:nvPr/>
            </p:nvSpPr>
            <p:spPr bwMode="auto">
              <a:xfrm>
                <a:off x="3740" y="316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" name="Line 2809"/>
              <p:cNvSpPr>
                <a:spLocks noChangeShapeType="1"/>
              </p:cNvSpPr>
              <p:nvPr/>
            </p:nvSpPr>
            <p:spPr bwMode="auto">
              <a:xfrm>
                <a:off x="3740" y="315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" name="Line 2810"/>
              <p:cNvSpPr>
                <a:spLocks noChangeShapeType="1"/>
              </p:cNvSpPr>
              <p:nvPr/>
            </p:nvSpPr>
            <p:spPr bwMode="auto">
              <a:xfrm>
                <a:off x="3740" y="313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" name="Line 2811"/>
              <p:cNvSpPr>
                <a:spLocks noChangeShapeType="1"/>
              </p:cNvSpPr>
              <p:nvPr/>
            </p:nvSpPr>
            <p:spPr bwMode="auto">
              <a:xfrm>
                <a:off x="3740" y="312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" name="Line 2812"/>
              <p:cNvSpPr>
                <a:spLocks noChangeShapeType="1"/>
              </p:cNvSpPr>
              <p:nvPr/>
            </p:nvSpPr>
            <p:spPr bwMode="auto">
              <a:xfrm>
                <a:off x="3740" y="3112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" name="Line 2813"/>
              <p:cNvSpPr>
                <a:spLocks noChangeShapeType="1"/>
              </p:cNvSpPr>
              <p:nvPr/>
            </p:nvSpPr>
            <p:spPr bwMode="auto">
              <a:xfrm flipV="1">
                <a:off x="3782" y="3092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" name="Line 2814"/>
              <p:cNvSpPr>
                <a:spLocks noChangeShapeType="1"/>
              </p:cNvSpPr>
              <p:nvPr/>
            </p:nvSpPr>
            <p:spPr bwMode="auto">
              <a:xfrm flipV="1">
                <a:off x="3782" y="3106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" name="Line 2815"/>
              <p:cNvSpPr>
                <a:spLocks noChangeShapeType="1"/>
              </p:cNvSpPr>
              <p:nvPr/>
            </p:nvSpPr>
            <p:spPr bwMode="auto">
              <a:xfrm flipV="1">
                <a:off x="3782" y="3120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" name="Line 2816"/>
              <p:cNvSpPr>
                <a:spLocks noChangeShapeType="1"/>
              </p:cNvSpPr>
              <p:nvPr/>
            </p:nvSpPr>
            <p:spPr bwMode="auto">
              <a:xfrm flipV="1">
                <a:off x="3782" y="3134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" name="Line 2817"/>
              <p:cNvSpPr>
                <a:spLocks noChangeShapeType="1"/>
              </p:cNvSpPr>
              <p:nvPr/>
            </p:nvSpPr>
            <p:spPr bwMode="auto">
              <a:xfrm flipV="1">
                <a:off x="3782" y="3148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9" name="Group 3019"/>
            <p:cNvGrpSpPr>
              <a:grpSpLocks/>
            </p:cNvGrpSpPr>
            <p:nvPr/>
          </p:nvGrpSpPr>
          <p:grpSpPr bwMode="auto">
            <a:xfrm>
              <a:off x="1393446" y="6298341"/>
              <a:ext cx="2860698" cy="402340"/>
              <a:chOff x="3613" y="3035"/>
              <a:chExt cx="1614" cy="227"/>
            </a:xfrm>
          </p:grpSpPr>
          <p:sp>
            <p:nvSpPr>
              <p:cNvPr id="547" name="Line 2819"/>
              <p:cNvSpPr>
                <a:spLocks noChangeShapeType="1"/>
              </p:cNvSpPr>
              <p:nvPr/>
            </p:nvSpPr>
            <p:spPr bwMode="auto">
              <a:xfrm flipV="1">
                <a:off x="3782" y="3162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8" name="Rectangle 2820"/>
              <p:cNvSpPr>
                <a:spLocks noChangeArrowheads="1"/>
              </p:cNvSpPr>
              <p:nvPr/>
            </p:nvSpPr>
            <p:spPr bwMode="auto">
              <a:xfrm>
                <a:off x="3779" y="3092"/>
                <a:ext cx="42" cy="1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9" name="Freeform 2821"/>
              <p:cNvSpPr>
                <a:spLocks/>
              </p:cNvSpPr>
              <p:nvPr/>
            </p:nvSpPr>
            <p:spPr bwMode="auto">
              <a:xfrm>
                <a:off x="3821" y="3078"/>
                <a:ext cx="14" cy="117"/>
              </a:xfrm>
              <a:custGeom>
                <a:avLst/>
                <a:gdLst>
                  <a:gd name="T0" fmla="*/ 0 w 14"/>
                  <a:gd name="T1" fmla="*/ 14 h 117"/>
                  <a:gd name="T2" fmla="*/ 14 w 14"/>
                  <a:gd name="T3" fmla="*/ 0 h 117"/>
                  <a:gd name="T4" fmla="*/ 14 w 14"/>
                  <a:gd name="T5" fmla="*/ 103 h 117"/>
                  <a:gd name="T6" fmla="*/ 0 w 14"/>
                  <a:gd name="T7" fmla="*/ 117 h 117"/>
                  <a:gd name="T8" fmla="*/ 0 w 14"/>
                  <a:gd name="T9" fmla="*/ 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7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3"/>
                    </a:lnTo>
                    <a:lnTo>
                      <a:pt x="0" y="1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0" name="Freeform 2822"/>
              <p:cNvSpPr>
                <a:spLocks/>
              </p:cNvSpPr>
              <p:nvPr/>
            </p:nvSpPr>
            <p:spPr bwMode="auto">
              <a:xfrm>
                <a:off x="3779" y="307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1" name="Freeform 2823"/>
              <p:cNvSpPr>
                <a:spLocks/>
              </p:cNvSpPr>
              <p:nvPr/>
            </p:nvSpPr>
            <p:spPr bwMode="auto">
              <a:xfrm>
                <a:off x="3779" y="3078"/>
                <a:ext cx="56" cy="117"/>
              </a:xfrm>
              <a:custGeom>
                <a:avLst/>
                <a:gdLst>
                  <a:gd name="T0" fmla="*/ 0 w 56"/>
                  <a:gd name="T1" fmla="*/ 14 h 117"/>
                  <a:gd name="T2" fmla="*/ 14 w 56"/>
                  <a:gd name="T3" fmla="*/ 0 h 117"/>
                  <a:gd name="T4" fmla="*/ 56 w 56"/>
                  <a:gd name="T5" fmla="*/ 0 h 117"/>
                  <a:gd name="T6" fmla="*/ 56 w 56"/>
                  <a:gd name="T7" fmla="*/ 103 h 117"/>
                  <a:gd name="T8" fmla="*/ 42 w 56"/>
                  <a:gd name="T9" fmla="*/ 117 h 117"/>
                  <a:gd name="T10" fmla="*/ 0 w 56"/>
                  <a:gd name="T11" fmla="*/ 117 h 117"/>
                  <a:gd name="T12" fmla="*/ 0 w 56"/>
                  <a:gd name="T13" fmla="*/ 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7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3"/>
                    </a:lnTo>
                    <a:lnTo>
                      <a:pt x="42" y="117"/>
                    </a:lnTo>
                    <a:lnTo>
                      <a:pt x="0" y="117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2" name="Freeform 2824"/>
              <p:cNvSpPr>
                <a:spLocks/>
              </p:cNvSpPr>
              <p:nvPr/>
            </p:nvSpPr>
            <p:spPr bwMode="auto">
              <a:xfrm>
                <a:off x="3779" y="307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3" name="Line 2825"/>
              <p:cNvSpPr>
                <a:spLocks noChangeShapeType="1"/>
              </p:cNvSpPr>
              <p:nvPr/>
            </p:nvSpPr>
            <p:spPr bwMode="auto">
              <a:xfrm>
                <a:off x="3821" y="3092"/>
                <a:ext cx="0" cy="103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4" name="Line 2826"/>
              <p:cNvSpPr>
                <a:spLocks noChangeShapeType="1"/>
              </p:cNvSpPr>
              <p:nvPr/>
            </p:nvSpPr>
            <p:spPr bwMode="auto">
              <a:xfrm>
                <a:off x="3779" y="318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5" name="Line 2827"/>
              <p:cNvSpPr>
                <a:spLocks noChangeShapeType="1"/>
              </p:cNvSpPr>
              <p:nvPr/>
            </p:nvSpPr>
            <p:spPr bwMode="auto">
              <a:xfrm>
                <a:off x="3779" y="316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6" name="Line 2828"/>
              <p:cNvSpPr>
                <a:spLocks noChangeShapeType="1"/>
              </p:cNvSpPr>
              <p:nvPr/>
            </p:nvSpPr>
            <p:spPr bwMode="auto">
              <a:xfrm>
                <a:off x="3779" y="315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7" name="Line 2829"/>
              <p:cNvSpPr>
                <a:spLocks noChangeShapeType="1"/>
              </p:cNvSpPr>
              <p:nvPr/>
            </p:nvSpPr>
            <p:spPr bwMode="auto">
              <a:xfrm>
                <a:off x="3779" y="313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8" name="Line 2830"/>
              <p:cNvSpPr>
                <a:spLocks noChangeShapeType="1"/>
              </p:cNvSpPr>
              <p:nvPr/>
            </p:nvSpPr>
            <p:spPr bwMode="auto">
              <a:xfrm>
                <a:off x="3779" y="312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9" name="Line 2831"/>
              <p:cNvSpPr>
                <a:spLocks noChangeShapeType="1"/>
              </p:cNvSpPr>
              <p:nvPr/>
            </p:nvSpPr>
            <p:spPr bwMode="auto">
              <a:xfrm>
                <a:off x="3779" y="3112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0" name="Line 2832"/>
              <p:cNvSpPr>
                <a:spLocks noChangeShapeType="1"/>
              </p:cNvSpPr>
              <p:nvPr/>
            </p:nvSpPr>
            <p:spPr bwMode="auto">
              <a:xfrm flipV="1">
                <a:off x="3821" y="3101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1" name="Line 2833"/>
              <p:cNvSpPr>
                <a:spLocks noChangeShapeType="1"/>
              </p:cNvSpPr>
              <p:nvPr/>
            </p:nvSpPr>
            <p:spPr bwMode="auto">
              <a:xfrm flipV="1">
                <a:off x="3821" y="311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2" name="Line 2834"/>
              <p:cNvSpPr>
                <a:spLocks noChangeShapeType="1"/>
              </p:cNvSpPr>
              <p:nvPr/>
            </p:nvSpPr>
            <p:spPr bwMode="auto">
              <a:xfrm flipV="1">
                <a:off x="3821" y="312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3" name="Line 2835"/>
              <p:cNvSpPr>
                <a:spLocks noChangeShapeType="1"/>
              </p:cNvSpPr>
              <p:nvPr/>
            </p:nvSpPr>
            <p:spPr bwMode="auto">
              <a:xfrm flipV="1">
                <a:off x="3821" y="314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4" name="Line 2836"/>
              <p:cNvSpPr>
                <a:spLocks noChangeShapeType="1"/>
              </p:cNvSpPr>
              <p:nvPr/>
            </p:nvSpPr>
            <p:spPr bwMode="auto">
              <a:xfrm flipV="1">
                <a:off x="3821" y="315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5" name="Line 2837"/>
              <p:cNvSpPr>
                <a:spLocks noChangeShapeType="1"/>
              </p:cNvSpPr>
              <p:nvPr/>
            </p:nvSpPr>
            <p:spPr bwMode="auto">
              <a:xfrm flipV="1">
                <a:off x="3821" y="317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6" name="Rectangle 2838"/>
              <p:cNvSpPr>
                <a:spLocks noChangeArrowheads="1"/>
              </p:cNvSpPr>
              <p:nvPr/>
            </p:nvSpPr>
            <p:spPr bwMode="auto">
              <a:xfrm>
                <a:off x="3624" y="3173"/>
                <a:ext cx="4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7" name="Freeform 2839"/>
              <p:cNvSpPr>
                <a:spLocks/>
              </p:cNvSpPr>
              <p:nvPr/>
            </p:nvSpPr>
            <p:spPr bwMode="auto">
              <a:xfrm>
                <a:off x="3665" y="3159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8" name="Freeform 2840"/>
              <p:cNvSpPr>
                <a:spLocks/>
              </p:cNvSpPr>
              <p:nvPr/>
            </p:nvSpPr>
            <p:spPr bwMode="auto">
              <a:xfrm>
                <a:off x="3624" y="315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9" name="Freeform 2841"/>
              <p:cNvSpPr>
                <a:spLocks/>
              </p:cNvSpPr>
              <p:nvPr/>
            </p:nvSpPr>
            <p:spPr bwMode="auto">
              <a:xfrm>
                <a:off x="3624" y="3159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1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1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0" name="Freeform 2842"/>
              <p:cNvSpPr>
                <a:spLocks/>
              </p:cNvSpPr>
              <p:nvPr/>
            </p:nvSpPr>
            <p:spPr bwMode="auto">
              <a:xfrm>
                <a:off x="3624" y="315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1" name="Line 2843"/>
              <p:cNvSpPr>
                <a:spLocks noChangeShapeType="1"/>
              </p:cNvSpPr>
              <p:nvPr/>
            </p:nvSpPr>
            <p:spPr bwMode="auto">
              <a:xfrm>
                <a:off x="3665" y="3173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2" name="Line 2844"/>
              <p:cNvSpPr>
                <a:spLocks noChangeShapeType="1"/>
              </p:cNvSpPr>
              <p:nvPr/>
            </p:nvSpPr>
            <p:spPr bwMode="auto">
              <a:xfrm>
                <a:off x="3624" y="320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3" name="Line 2845"/>
              <p:cNvSpPr>
                <a:spLocks noChangeShapeType="1"/>
              </p:cNvSpPr>
              <p:nvPr/>
            </p:nvSpPr>
            <p:spPr bwMode="auto">
              <a:xfrm>
                <a:off x="3624" y="318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4" name="Line 2846"/>
              <p:cNvSpPr>
                <a:spLocks noChangeShapeType="1"/>
              </p:cNvSpPr>
              <p:nvPr/>
            </p:nvSpPr>
            <p:spPr bwMode="auto">
              <a:xfrm>
                <a:off x="3624" y="317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5" name="Line 2847"/>
              <p:cNvSpPr>
                <a:spLocks noChangeShapeType="1"/>
              </p:cNvSpPr>
              <p:nvPr/>
            </p:nvSpPr>
            <p:spPr bwMode="auto">
              <a:xfrm flipV="1">
                <a:off x="3665" y="3167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6" name="Line 2848"/>
              <p:cNvSpPr>
                <a:spLocks noChangeShapeType="1"/>
              </p:cNvSpPr>
              <p:nvPr/>
            </p:nvSpPr>
            <p:spPr bwMode="auto">
              <a:xfrm flipV="1">
                <a:off x="3665" y="3181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7" name="Rectangle 2849"/>
              <p:cNvSpPr>
                <a:spLocks noChangeArrowheads="1"/>
              </p:cNvSpPr>
              <p:nvPr/>
            </p:nvSpPr>
            <p:spPr bwMode="auto">
              <a:xfrm>
                <a:off x="3663" y="3173"/>
                <a:ext cx="41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8" name="Freeform 2850"/>
              <p:cNvSpPr>
                <a:spLocks/>
              </p:cNvSpPr>
              <p:nvPr/>
            </p:nvSpPr>
            <p:spPr bwMode="auto">
              <a:xfrm>
                <a:off x="3704" y="3159"/>
                <a:ext cx="14" cy="58"/>
              </a:xfrm>
              <a:custGeom>
                <a:avLst/>
                <a:gdLst>
                  <a:gd name="T0" fmla="*/ 0 w 14"/>
                  <a:gd name="T1" fmla="*/ 14 h 58"/>
                  <a:gd name="T2" fmla="*/ 14 w 14"/>
                  <a:gd name="T3" fmla="*/ 0 h 58"/>
                  <a:gd name="T4" fmla="*/ 14 w 14"/>
                  <a:gd name="T5" fmla="*/ 44 h 58"/>
                  <a:gd name="T6" fmla="*/ 0 w 14"/>
                  <a:gd name="T7" fmla="*/ 58 h 58"/>
                  <a:gd name="T8" fmla="*/ 0 w 14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8">
                    <a:moveTo>
                      <a:pt x="0" y="14"/>
                    </a:moveTo>
                    <a:lnTo>
                      <a:pt x="14" y="0"/>
                    </a:lnTo>
                    <a:lnTo>
                      <a:pt x="14" y="44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9" name="Freeform 2851"/>
              <p:cNvSpPr>
                <a:spLocks/>
              </p:cNvSpPr>
              <p:nvPr/>
            </p:nvSpPr>
            <p:spPr bwMode="auto">
              <a:xfrm>
                <a:off x="3663" y="315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0" name="Freeform 2852"/>
              <p:cNvSpPr>
                <a:spLocks/>
              </p:cNvSpPr>
              <p:nvPr/>
            </p:nvSpPr>
            <p:spPr bwMode="auto">
              <a:xfrm>
                <a:off x="3663" y="3159"/>
                <a:ext cx="55" cy="58"/>
              </a:xfrm>
              <a:custGeom>
                <a:avLst/>
                <a:gdLst>
                  <a:gd name="T0" fmla="*/ 0 w 55"/>
                  <a:gd name="T1" fmla="*/ 14 h 58"/>
                  <a:gd name="T2" fmla="*/ 14 w 55"/>
                  <a:gd name="T3" fmla="*/ 0 h 58"/>
                  <a:gd name="T4" fmla="*/ 55 w 55"/>
                  <a:gd name="T5" fmla="*/ 0 h 58"/>
                  <a:gd name="T6" fmla="*/ 55 w 55"/>
                  <a:gd name="T7" fmla="*/ 44 h 58"/>
                  <a:gd name="T8" fmla="*/ 41 w 55"/>
                  <a:gd name="T9" fmla="*/ 58 h 58"/>
                  <a:gd name="T10" fmla="*/ 0 w 55"/>
                  <a:gd name="T11" fmla="*/ 58 h 58"/>
                  <a:gd name="T12" fmla="*/ 0 w 55"/>
                  <a:gd name="T13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8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1" y="58"/>
                    </a:lnTo>
                    <a:lnTo>
                      <a:pt x="0" y="58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1" name="Freeform 2853"/>
              <p:cNvSpPr>
                <a:spLocks/>
              </p:cNvSpPr>
              <p:nvPr/>
            </p:nvSpPr>
            <p:spPr bwMode="auto">
              <a:xfrm>
                <a:off x="3663" y="315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2" name="Line 2854"/>
              <p:cNvSpPr>
                <a:spLocks noChangeShapeType="1"/>
              </p:cNvSpPr>
              <p:nvPr/>
            </p:nvSpPr>
            <p:spPr bwMode="auto">
              <a:xfrm>
                <a:off x="3704" y="3173"/>
                <a:ext cx="0" cy="44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3" name="Line 2855"/>
              <p:cNvSpPr>
                <a:spLocks noChangeShapeType="1"/>
              </p:cNvSpPr>
              <p:nvPr/>
            </p:nvSpPr>
            <p:spPr bwMode="auto">
              <a:xfrm>
                <a:off x="3663" y="320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4" name="Line 2856"/>
              <p:cNvSpPr>
                <a:spLocks noChangeShapeType="1"/>
              </p:cNvSpPr>
              <p:nvPr/>
            </p:nvSpPr>
            <p:spPr bwMode="auto">
              <a:xfrm>
                <a:off x="3663" y="318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5" name="Line 2857"/>
              <p:cNvSpPr>
                <a:spLocks noChangeShapeType="1"/>
              </p:cNvSpPr>
              <p:nvPr/>
            </p:nvSpPr>
            <p:spPr bwMode="auto">
              <a:xfrm>
                <a:off x="3663" y="317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6" name="Line 2858"/>
              <p:cNvSpPr>
                <a:spLocks noChangeShapeType="1"/>
              </p:cNvSpPr>
              <p:nvPr/>
            </p:nvSpPr>
            <p:spPr bwMode="auto">
              <a:xfrm flipV="1">
                <a:off x="3704" y="317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7" name="Line 2859"/>
              <p:cNvSpPr>
                <a:spLocks noChangeShapeType="1"/>
              </p:cNvSpPr>
              <p:nvPr/>
            </p:nvSpPr>
            <p:spPr bwMode="auto">
              <a:xfrm flipV="1">
                <a:off x="3704" y="319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8" name="Rectangle 2860"/>
              <p:cNvSpPr>
                <a:spLocks noChangeArrowheads="1"/>
              </p:cNvSpPr>
              <p:nvPr/>
            </p:nvSpPr>
            <p:spPr bwMode="auto">
              <a:xfrm>
                <a:off x="3613" y="3181"/>
                <a:ext cx="41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9" name="Freeform 2861"/>
              <p:cNvSpPr>
                <a:spLocks/>
              </p:cNvSpPr>
              <p:nvPr/>
            </p:nvSpPr>
            <p:spPr bwMode="auto">
              <a:xfrm>
                <a:off x="3654" y="3167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0" name="Freeform 2862"/>
              <p:cNvSpPr>
                <a:spLocks/>
              </p:cNvSpPr>
              <p:nvPr/>
            </p:nvSpPr>
            <p:spPr bwMode="auto">
              <a:xfrm>
                <a:off x="3613" y="316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1" name="Freeform 2863"/>
              <p:cNvSpPr>
                <a:spLocks/>
              </p:cNvSpPr>
              <p:nvPr/>
            </p:nvSpPr>
            <p:spPr bwMode="auto">
              <a:xfrm>
                <a:off x="3613" y="3167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1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1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2" name="Freeform 2864"/>
              <p:cNvSpPr>
                <a:spLocks/>
              </p:cNvSpPr>
              <p:nvPr/>
            </p:nvSpPr>
            <p:spPr bwMode="auto">
              <a:xfrm>
                <a:off x="3613" y="316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3" name="Line 2865"/>
              <p:cNvSpPr>
                <a:spLocks noChangeShapeType="1"/>
              </p:cNvSpPr>
              <p:nvPr/>
            </p:nvSpPr>
            <p:spPr bwMode="auto">
              <a:xfrm>
                <a:off x="3654" y="3181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4" name="Line 2866"/>
              <p:cNvSpPr>
                <a:spLocks noChangeShapeType="1"/>
              </p:cNvSpPr>
              <p:nvPr/>
            </p:nvSpPr>
            <p:spPr bwMode="auto">
              <a:xfrm>
                <a:off x="3613" y="321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5" name="Line 2867"/>
              <p:cNvSpPr>
                <a:spLocks noChangeShapeType="1"/>
              </p:cNvSpPr>
              <p:nvPr/>
            </p:nvSpPr>
            <p:spPr bwMode="auto">
              <a:xfrm>
                <a:off x="3613" y="319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6" name="Line 2868"/>
              <p:cNvSpPr>
                <a:spLocks noChangeShapeType="1"/>
              </p:cNvSpPr>
              <p:nvPr/>
            </p:nvSpPr>
            <p:spPr bwMode="auto">
              <a:xfrm flipV="1">
                <a:off x="3654" y="3178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7" name="Line 2869"/>
              <p:cNvSpPr>
                <a:spLocks noChangeShapeType="1"/>
              </p:cNvSpPr>
              <p:nvPr/>
            </p:nvSpPr>
            <p:spPr bwMode="auto">
              <a:xfrm flipV="1">
                <a:off x="3654" y="3192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8" name="Rectangle 2870"/>
              <p:cNvSpPr>
                <a:spLocks noChangeArrowheads="1"/>
              </p:cNvSpPr>
              <p:nvPr/>
            </p:nvSpPr>
            <p:spPr bwMode="auto">
              <a:xfrm>
                <a:off x="3652" y="3181"/>
                <a:ext cx="41" cy="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9" name="Freeform 2871"/>
              <p:cNvSpPr>
                <a:spLocks/>
              </p:cNvSpPr>
              <p:nvPr/>
            </p:nvSpPr>
            <p:spPr bwMode="auto">
              <a:xfrm>
                <a:off x="3693" y="3167"/>
                <a:ext cx="14" cy="59"/>
              </a:xfrm>
              <a:custGeom>
                <a:avLst/>
                <a:gdLst>
                  <a:gd name="T0" fmla="*/ 0 w 14"/>
                  <a:gd name="T1" fmla="*/ 14 h 59"/>
                  <a:gd name="T2" fmla="*/ 14 w 14"/>
                  <a:gd name="T3" fmla="*/ 0 h 59"/>
                  <a:gd name="T4" fmla="*/ 14 w 14"/>
                  <a:gd name="T5" fmla="*/ 45 h 59"/>
                  <a:gd name="T6" fmla="*/ 0 w 14"/>
                  <a:gd name="T7" fmla="*/ 59 h 59"/>
                  <a:gd name="T8" fmla="*/ 0 w 14"/>
                  <a:gd name="T9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9">
                    <a:moveTo>
                      <a:pt x="0" y="14"/>
                    </a:moveTo>
                    <a:lnTo>
                      <a:pt x="14" y="0"/>
                    </a:lnTo>
                    <a:lnTo>
                      <a:pt x="14" y="45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0" name="Freeform 2872"/>
              <p:cNvSpPr>
                <a:spLocks/>
              </p:cNvSpPr>
              <p:nvPr/>
            </p:nvSpPr>
            <p:spPr bwMode="auto">
              <a:xfrm>
                <a:off x="3652" y="316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1" name="Freeform 2873"/>
              <p:cNvSpPr>
                <a:spLocks/>
              </p:cNvSpPr>
              <p:nvPr/>
            </p:nvSpPr>
            <p:spPr bwMode="auto">
              <a:xfrm>
                <a:off x="3652" y="3167"/>
                <a:ext cx="55" cy="59"/>
              </a:xfrm>
              <a:custGeom>
                <a:avLst/>
                <a:gdLst>
                  <a:gd name="T0" fmla="*/ 0 w 55"/>
                  <a:gd name="T1" fmla="*/ 14 h 59"/>
                  <a:gd name="T2" fmla="*/ 14 w 55"/>
                  <a:gd name="T3" fmla="*/ 0 h 59"/>
                  <a:gd name="T4" fmla="*/ 55 w 55"/>
                  <a:gd name="T5" fmla="*/ 0 h 59"/>
                  <a:gd name="T6" fmla="*/ 55 w 55"/>
                  <a:gd name="T7" fmla="*/ 45 h 59"/>
                  <a:gd name="T8" fmla="*/ 41 w 55"/>
                  <a:gd name="T9" fmla="*/ 59 h 59"/>
                  <a:gd name="T10" fmla="*/ 0 w 55"/>
                  <a:gd name="T11" fmla="*/ 59 h 59"/>
                  <a:gd name="T12" fmla="*/ 0 w 55"/>
                  <a:gd name="T13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45"/>
                    </a:lnTo>
                    <a:lnTo>
                      <a:pt x="41" y="59"/>
                    </a:lnTo>
                    <a:lnTo>
                      <a:pt x="0" y="5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2" name="Freeform 2874"/>
              <p:cNvSpPr>
                <a:spLocks/>
              </p:cNvSpPr>
              <p:nvPr/>
            </p:nvSpPr>
            <p:spPr bwMode="auto">
              <a:xfrm>
                <a:off x="3652" y="3167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3" name="Line 2875"/>
              <p:cNvSpPr>
                <a:spLocks noChangeShapeType="1"/>
              </p:cNvSpPr>
              <p:nvPr/>
            </p:nvSpPr>
            <p:spPr bwMode="auto">
              <a:xfrm>
                <a:off x="3693" y="3181"/>
                <a:ext cx="0" cy="4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4" name="Line 2876"/>
              <p:cNvSpPr>
                <a:spLocks noChangeShapeType="1"/>
              </p:cNvSpPr>
              <p:nvPr/>
            </p:nvSpPr>
            <p:spPr bwMode="auto">
              <a:xfrm>
                <a:off x="3652" y="321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5" name="Line 2877"/>
              <p:cNvSpPr>
                <a:spLocks noChangeShapeType="1"/>
              </p:cNvSpPr>
              <p:nvPr/>
            </p:nvSpPr>
            <p:spPr bwMode="auto">
              <a:xfrm>
                <a:off x="3652" y="319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6" name="Line 2878"/>
              <p:cNvSpPr>
                <a:spLocks noChangeShapeType="1"/>
              </p:cNvSpPr>
              <p:nvPr/>
            </p:nvSpPr>
            <p:spPr bwMode="auto">
              <a:xfrm flipV="1">
                <a:off x="3693" y="3187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7" name="Line 2879"/>
              <p:cNvSpPr>
                <a:spLocks noChangeShapeType="1"/>
              </p:cNvSpPr>
              <p:nvPr/>
            </p:nvSpPr>
            <p:spPr bwMode="auto">
              <a:xfrm flipV="1">
                <a:off x="3693" y="3201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8" name="Rectangle 2880"/>
              <p:cNvSpPr>
                <a:spLocks noChangeArrowheads="1"/>
              </p:cNvSpPr>
              <p:nvPr/>
            </p:nvSpPr>
            <p:spPr bwMode="auto">
              <a:xfrm>
                <a:off x="3718" y="3112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9" name="Freeform 2881"/>
              <p:cNvSpPr>
                <a:spLocks/>
              </p:cNvSpPr>
              <p:nvPr/>
            </p:nvSpPr>
            <p:spPr bwMode="auto">
              <a:xfrm>
                <a:off x="3760" y="3098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0" name="Freeform 2882"/>
              <p:cNvSpPr>
                <a:spLocks/>
              </p:cNvSpPr>
              <p:nvPr/>
            </p:nvSpPr>
            <p:spPr bwMode="auto">
              <a:xfrm>
                <a:off x="3718" y="309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1" name="Freeform 2883"/>
              <p:cNvSpPr>
                <a:spLocks/>
              </p:cNvSpPr>
              <p:nvPr/>
            </p:nvSpPr>
            <p:spPr bwMode="auto">
              <a:xfrm>
                <a:off x="3718" y="3098"/>
                <a:ext cx="56" cy="119"/>
              </a:xfrm>
              <a:custGeom>
                <a:avLst/>
                <a:gdLst>
                  <a:gd name="T0" fmla="*/ 0 w 56"/>
                  <a:gd name="T1" fmla="*/ 14 h 119"/>
                  <a:gd name="T2" fmla="*/ 14 w 56"/>
                  <a:gd name="T3" fmla="*/ 0 h 119"/>
                  <a:gd name="T4" fmla="*/ 56 w 56"/>
                  <a:gd name="T5" fmla="*/ 0 h 119"/>
                  <a:gd name="T6" fmla="*/ 56 w 56"/>
                  <a:gd name="T7" fmla="*/ 105 h 119"/>
                  <a:gd name="T8" fmla="*/ 42 w 56"/>
                  <a:gd name="T9" fmla="*/ 119 h 119"/>
                  <a:gd name="T10" fmla="*/ 0 w 56"/>
                  <a:gd name="T11" fmla="*/ 119 h 119"/>
                  <a:gd name="T12" fmla="*/ 0 w 56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2" name="Freeform 2884"/>
              <p:cNvSpPr>
                <a:spLocks/>
              </p:cNvSpPr>
              <p:nvPr/>
            </p:nvSpPr>
            <p:spPr bwMode="auto">
              <a:xfrm>
                <a:off x="3718" y="309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3" name="Line 2885"/>
              <p:cNvSpPr>
                <a:spLocks noChangeShapeType="1"/>
              </p:cNvSpPr>
              <p:nvPr/>
            </p:nvSpPr>
            <p:spPr bwMode="auto">
              <a:xfrm>
                <a:off x="3760" y="3112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4" name="Line 2886"/>
              <p:cNvSpPr>
                <a:spLocks noChangeShapeType="1"/>
              </p:cNvSpPr>
              <p:nvPr/>
            </p:nvSpPr>
            <p:spPr bwMode="auto">
              <a:xfrm>
                <a:off x="3718" y="320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5" name="Line 2887"/>
              <p:cNvSpPr>
                <a:spLocks noChangeShapeType="1"/>
              </p:cNvSpPr>
              <p:nvPr/>
            </p:nvSpPr>
            <p:spPr bwMode="auto">
              <a:xfrm>
                <a:off x="3718" y="319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6" name="Line 2888"/>
              <p:cNvSpPr>
                <a:spLocks noChangeShapeType="1"/>
              </p:cNvSpPr>
              <p:nvPr/>
            </p:nvSpPr>
            <p:spPr bwMode="auto">
              <a:xfrm>
                <a:off x="3718" y="317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7" name="Line 2889"/>
              <p:cNvSpPr>
                <a:spLocks noChangeShapeType="1"/>
              </p:cNvSpPr>
              <p:nvPr/>
            </p:nvSpPr>
            <p:spPr bwMode="auto">
              <a:xfrm>
                <a:off x="3718" y="316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8" name="Line 2890"/>
              <p:cNvSpPr>
                <a:spLocks noChangeShapeType="1"/>
              </p:cNvSpPr>
              <p:nvPr/>
            </p:nvSpPr>
            <p:spPr bwMode="auto">
              <a:xfrm>
                <a:off x="3718" y="314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9" name="Line 2891"/>
              <p:cNvSpPr>
                <a:spLocks noChangeShapeType="1"/>
              </p:cNvSpPr>
              <p:nvPr/>
            </p:nvSpPr>
            <p:spPr bwMode="auto">
              <a:xfrm>
                <a:off x="3718" y="313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0" name="Line 2892"/>
              <p:cNvSpPr>
                <a:spLocks noChangeShapeType="1"/>
              </p:cNvSpPr>
              <p:nvPr/>
            </p:nvSpPr>
            <p:spPr bwMode="auto">
              <a:xfrm flipV="1">
                <a:off x="3760" y="3114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1" name="Line 2893"/>
              <p:cNvSpPr>
                <a:spLocks noChangeShapeType="1"/>
              </p:cNvSpPr>
              <p:nvPr/>
            </p:nvSpPr>
            <p:spPr bwMode="auto">
              <a:xfrm flipV="1">
                <a:off x="3760" y="3128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2" name="Line 2894"/>
              <p:cNvSpPr>
                <a:spLocks noChangeShapeType="1"/>
              </p:cNvSpPr>
              <p:nvPr/>
            </p:nvSpPr>
            <p:spPr bwMode="auto">
              <a:xfrm flipV="1">
                <a:off x="3760" y="3142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3" name="Line 2895"/>
              <p:cNvSpPr>
                <a:spLocks noChangeShapeType="1"/>
              </p:cNvSpPr>
              <p:nvPr/>
            </p:nvSpPr>
            <p:spPr bwMode="auto">
              <a:xfrm flipV="1">
                <a:off x="3760" y="3156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4" name="Line 2896"/>
              <p:cNvSpPr>
                <a:spLocks noChangeShapeType="1"/>
              </p:cNvSpPr>
              <p:nvPr/>
            </p:nvSpPr>
            <p:spPr bwMode="auto">
              <a:xfrm flipV="1">
                <a:off x="3760" y="3170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5" name="Line 2897"/>
              <p:cNvSpPr>
                <a:spLocks noChangeShapeType="1"/>
              </p:cNvSpPr>
              <p:nvPr/>
            </p:nvSpPr>
            <p:spPr bwMode="auto">
              <a:xfrm flipV="1">
                <a:off x="3760" y="3184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6" name="Rectangle 2898"/>
              <p:cNvSpPr>
                <a:spLocks noChangeArrowheads="1"/>
              </p:cNvSpPr>
              <p:nvPr/>
            </p:nvSpPr>
            <p:spPr bwMode="auto">
              <a:xfrm>
                <a:off x="3757" y="3112"/>
                <a:ext cx="41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7" name="Freeform 2899"/>
              <p:cNvSpPr>
                <a:spLocks/>
              </p:cNvSpPr>
              <p:nvPr/>
            </p:nvSpPr>
            <p:spPr bwMode="auto">
              <a:xfrm>
                <a:off x="3798" y="3098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8" name="Freeform 2900"/>
              <p:cNvSpPr>
                <a:spLocks/>
              </p:cNvSpPr>
              <p:nvPr/>
            </p:nvSpPr>
            <p:spPr bwMode="auto">
              <a:xfrm>
                <a:off x="3757" y="3098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9" name="Freeform 2901"/>
              <p:cNvSpPr>
                <a:spLocks/>
              </p:cNvSpPr>
              <p:nvPr/>
            </p:nvSpPr>
            <p:spPr bwMode="auto">
              <a:xfrm>
                <a:off x="3757" y="3098"/>
                <a:ext cx="55" cy="119"/>
              </a:xfrm>
              <a:custGeom>
                <a:avLst/>
                <a:gdLst>
                  <a:gd name="T0" fmla="*/ 0 w 55"/>
                  <a:gd name="T1" fmla="*/ 14 h 119"/>
                  <a:gd name="T2" fmla="*/ 14 w 55"/>
                  <a:gd name="T3" fmla="*/ 0 h 119"/>
                  <a:gd name="T4" fmla="*/ 55 w 55"/>
                  <a:gd name="T5" fmla="*/ 0 h 119"/>
                  <a:gd name="T6" fmla="*/ 55 w 55"/>
                  <a:gd name="T7" fmla="*/ 105 h 119"/>
                  <a:gd name="T8" fmla="*/ 41 w 55"/>
                  <a:gd name="T9" fmla="*/ 119 h 119"/>
                  <a:gd name="T10" fmla="*/ 0 w 55"/>
                  <a:gd name="T11" fmla="*/ 119 h 119"/>
                  <a:gd name="T12" fmla="*/ 0 w 55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5"/>
                    </a:lnTo>
                    <a:lnTo>
                      <a:pt x="41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0" name="Freeform 2902"/>
              <p:cNvSpPr>
                <a:spLocks/>
              </p:cNvSpPr>
              <p:nvPr/>
            </p:nvSpPr>
            <p:spPr bwMode="auto">
              <a:xfrm>
                <a:off x="3757" y="3098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1" name="Line 2903"/>
              <p:cNvSpPr>
                <a:spLocks noChangeShapeType="1"/>
              </p:cNvSpPr>
              <p:nvPr/>
            </p:nvSpPr>
            <p:spPr bwMode="auto">
              <a:xfrm>
                <a:off x="3798" y="3112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2" name="Line 2904"/>
              <p:cNvSpPr>
                <a:spLocks noChangeShapeType="1"/>
              </p:cNvSpPr>
              <p:nvPr/>
            </p:nvSpPr>
            <p:spPr bwMode="auto">
              <a:xfrm>
                <a:off x="3757" y="320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3" name="Line 2905"/>
              <p:cNvSpPr>
                <a:spLocks noChangeShapeType="1"/>
              </p:cNvSpPr>
              <p:nvPr/>
            </p:nvSpPr>
            <p:spPr bwMode="auto">
              <a:xfrm>
                <a:off x="3757" y="319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4" name="Line 2906"/>
              <p:cNvSpPr>
                <a:spLocks noChangeShapeType="1"/>
              </p:cNvSpPr>
              <p:nvPr/>
            </p:nvSpPr>
            <p:spPr bwMode="auto">
              <a:xfrm>
                <a:off x="3757" y="317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5" name="Line 2907"/>
              <p:cNvSpPr>
                <a:spLocks noChangeShapeType="1"/>
              </p:cNvSpPr>
              <p:nvPr/>
            </p:nvSpPr>
            <p:spPr bwMode="auto">
              <a:xfrm>
                <a:off x="3757" y="316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6" name="Line 2908"/>
              <p:cNvSpPr>
                <a:spLocks noChangeShapeType="1"/>
              </p:cNvSpPr>
              <p:nvPr/>
            </p:nvSpPr>
            <p:spPr bwMode="auto">
              <a:xfrm>
                <a:off x="3757" y="314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7" name="Line 2909"/>
              <p:cNvSpPr>
                <a:spLocks noChangeShapeType="1"/>
              </p:cNvSpPr>
              <p:nvPr/>
            </p:nvSpPr>
            <p:spPr bwMode="auto">
              <a:xfrm>
                <a:off x="3757" y="313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8" name="Line 2910"/>
              <p:cNvSpPr>
                <a:spLocks noChangeShapeType="1"/>
              </p:cNvSpPr>
              <p:nvPr/>
            </p:nvSpPr>
            <p:spPr bwMode="auto">
              <a:xfrm flipV="1">
                <a:off x="3798" y="312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9" name="Line 2911"/>
              <p:cNvSpPr>
                <a:spLocks noChangeShapeType="1"/>
              </p:cNvSpPr>
              <p:nvPr/>
            </p:nvSpPr>
            <p:spPr bwMode="auto">
              <a:xfrm flipV="1">
                <a:off x="3798" y="3137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0" name="Line 2912"/>
              <p:cNvSpPr>
                <a:spLocks noChangeShapeType="1"/>
              </p:cNvSpPr>
              <p:nvPr/>
            </p:nvSpPr>
            <p:spPr bwMode="auto">
              <a:xfrm flipV="1">
                <a:off x="3798" y="3151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1" name="Line 2913"/>
              <p:cNvSpPr>
                <a:spLocks noChangeShapeType="1"/>
              </p:cNvSpPr>
              <p:nvPr/>
            </p:nvSpPr>
            <p:spPr bwMode="auto">
              <a:xfrm flipV="1">
                <a:off x="3798" y="316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2" name="Line 2914"/>
              <p:cNvSpPr>
                <a:spLocks noChangeShapeType="1"/>
              </p:cNvSpPr>
              <p:nvPr/>
            </p:nvSpPr>
            <p:spPr bwMode="auto">
              <a:xfrm flipV="1">
                <a:off x="3798" y="317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3" name="Line 2915"/>
              <p:cNvSpPr>
                <a:spLocks noChangeShapeType="1"/>
              </p:cNvSpPr>
              <p:nvPr/>
            </p:nvSpPr>
            <p:spPr bwMode="auto">
              <a:xfrm flipV="1">
                <a:off x="3798" y="319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4" name="Rectangle 2916"/>
              <p:cNvSpPr>
                <a:spLocks noChangeArrowheads="1"/>
              </p:cNvSpPr>
              <p:nvPr/>
            </p:nvSpPr>
            <p:spPr bwMode="auto">
              <a:xfrm>
                <a:off x="3707" y="3122"/>
                <a:ext cx="39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" name="Freeform 2917"/>
              <p:cNvSpPr>
                <a:spLocks/>
              </p:cNvSpPr>
              <p:nvPr/>
            </p:nvSpPr>
            <p:spPr bwMode="auto">
              <a:xfrm>
                <a:off x="3746" y="3109"/>
                <a:ext cx="14" cy="119"/>
              </a:xfrm>
              <a:custGeom>
                <a:avLst/>
                <a:gdLst>
                  <a:gd name="T0" fmla="*/ 0 w 14"/>
                  <a:gd name="T1" fmla="*/ 13 h 119"/>
                  <a:gd name="T2" fmla="*/ 14 w 14"/>
                  <a:gd name="T3" fmla="*/ 0 h 119"/>
                  <a:gd name="T4" fmla="*/ 14 w 14"/>
                  <a:gd name="T5" fmla="*/ 106 h 119"/>
                  <a:gd name="T6" fmla="*/ 0 w 14"/>
                  <a:gd name="T7" fmla="*/ 119 h 119"/>
                  <a:gd name="T8" fmla="*/ 0 w 14"/>
                  <a:gd name="T9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3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6" name="Freeform 2918"/>
              <p:cNvSpPr>
                <a:spLocks/>
              </p:cNvSpPr>
              <p:nvPr/>
            </p:nvSpPr>
            <p:spPr bwMode="auto">
              <a:xfrm>
                <a:off x="3707" y="3109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13 w 53"/>
                  <a:gd name="T3" fmla="*/ 0 h 13"/>
                  <a:gd name="T4" fmla="*/ 53 w 53"/>
                  <a:gd name="T5" fmla="*/ 0 h 13"/>
                  <a:gd name="T6" fmla="*/ 39 w 53"/>
                  <a:gd name="T7" fmla="*/ 13 h 13"/>
                  <a:gd name="T8" fmla="*/ 0 w 53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39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7" name="Freeform 2919"/>
              <p:cNvSpPr>
                <a:spLocks/>
              </p:cNvSpPr>
              <p:nvPr/>
            </p:nvSpPr>
            <p:spPr bwMode="auto">
              <a:xfrm>
                <a:off x="3707" y="3109"/>
                <a:ext cx="53" cy="119"/>
              </a:xfrm>
              <a:custGeom>
                <a:avLst/>
                <a:gdLst>
                  <a:gd name="T0" fmla="*/ 0 w 53"/>
                  <a:gd name="T1" fmla="*/ 13 h 119"/>
                  <a:gd name="T2" fmla="*/ 13 w 53"/>
                  <a:gd name="T3" fmla="*/ 0 h 119"/>
                  <a:gd name="T4" fmla="*/ 53 w 53"/>
                  <a:gd name="T5" fmla="*/ 0 h 119"/>
                  <a:gd name="T6" fmla="*/ 53 w 53"/>
                  <a:gd name="T7" fmla="*/ 106 h 119"/>
                  <a:gd name="T8" fmla="*/ 39 w 53"/>
                  <a:gd name="T9" fmla="*/ 119 h 119"/>
                  <a:gd name="T10" fmla="*/ 0 w 53"/>
                  <a:gd name="T11" fmla="*/ 119 h 119"/>
                  <a:gd name="T12" fmla="*/ 0 w 53"/>
                  <a:gd name="T13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19">
                    <a:moveTo>
                      <a:pt x="0" y="13"/>
                    </a:moveTo>
                    <a:lnTo>
                      <a:pt x="13" y="0"/>
                    </a:lnTo>
                    <a:lnTo>
                      <a:pt x="53" y="0"/>
                    </a:lnTo>
                    <a:lnTo>
                      <a:pt x="53" y="106"/>
                    </a:lnTo>
                    <a:lnTo>
                      <a:pt x="39" y="119"/>
                    </a:lnTo>
                    <a:lnTo>
                      <a:pt x="0" y="119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8" name="Freeform 2920"/>
              <p:cNvSpPr>
                <a:spLocks/>
              </p:cNvSpPr>
              <p:nvPr/>
            </p:nvSpPr>
            <p:spPr bwMode="auto">
              <a:xfrm>
                <a:off x="3707" y="3109"/>
                <a:ext cx="53" cy="13"/>
              </a:xfrm>
              <a:custGeom>
                <a:avLst/>
                <a:gdLst>
                  <a:gd name="T0" fmla="*/ 0 w 53"/>
                  <a:gd name="T1" fmla="*/ 13 h 13"/>
                  <a:gd name="T2" fmla="*/ 39 w 53"/>
                  <a:gd name="T3" fmla="*/ 13 h 13"/>
                  <a:gd name="T4" fmla="*/ 53 w 53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0" y="13"/>
                    </a:moveTo>
                    <a:lnTo>
                      <a:pt x="39" y="13"/>
                    </a:lnTo>
                    <a:lnTo>
                      <a:pt x="5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9" name="Line 2921"/>
              <p:cNvSpPr>
                <a:spLocks noChangeShapeType="1"/>
              </p:cNvSpPr>
              <p:nvPr/>
            </p:nvSpPr>
            <p:spPr bwMode="auto">
              <a:xfrm>
                <a:off x="3746" y="3122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0" name="Line 2922"/>
              <p:cNvSpPr>
                <a:spLocks noChangeShapeType="1"/>
              </p:cNvSpPr>
              <p:nvPr/>
            </p:nvSpPr>
            <p:spPr bwMode="auto">
              <a:xfrm>
                <a:off x="3707" y="321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1" name="Line 2923"/>
              <p:cNvSpPr>
                <a:spLocks noChangeShapeType="1"/>
              </p:cNvSpPr>
              <p:nvPr/>
            </p:nvSpPr>
            <p:spPr bwMode="auto">
              <a:xfrm>
                <a:off x="3707" y="319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2" name="Line 2924"/>
              <p:cNvSpPr>
                <a:spLocks noChangeShapeType="1"/>
              </p:cNvSpPr>
              <p:nvPr/>
            </p:nvSpPr>
            <p:spPr bwMode="auto">
              <a:xfrm>
                <a:off x="3707" y="318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3" name="Line 2925"/>
              <p:cNvSpPr>
                <a:spLocks noChangeShapeType="1"/>
              </p:cNvSpPr>
              <p:nvPr/>
            </p:nvSpPr>
            <p:spPr bwMode="auto">
              <a:xfrm>
                <a:off x="3707" y="317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4" name="Line 2926"/>
              <p:cNvSpPr>
                <a:spLocks noChangeShapeType="1"/>
              </p:cNvSpPr>
              <p:nvPr/>
            </p:nvSpPr>
            <p:spPr bwMode="auto">
              <a:xfrm>
                <a:off x="3707" y="31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5" name="Line 2927"/>
              <p:cNvSpPr>
                <a:spLocks noChangeShapeType="1"/>
              </p:cNvSpPr>
              <p:nvPr/>
            </p:nvSpPr>
            <p:spPr bwMode="auto">
              <a:xfrm>
                <a:off x="3707" y="31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6" name="Line 2928"/>
              <p:cNvSpPr>
                <a:spLocks noChangeShapeType="1"/>
              </p:cNvSpPr>
              <p:nvPr/>
            </p:nvSpPr>
            <p:spPr bwMode="auto">
              <a:xfrm flipV="1">
                <a:off x="3746" y="3123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7" name="Line 2929"/>
              <p:cNvSpPr>
                <a:spLocks noChangeShapeType="1"/>
              </p:cNvSpPr>
              <p:nvPr/>
            </p:nvSpPr>
            <p:spPr bwMode="auto">
              <a:xfrm flipV="1">
                <a:off x="3746" y="3137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8" name="Line 2930"/>
              <p:cNvSpPr>
                <a:spLocks noChangeShapeType="1"/>
              </p:cNvSpPr>
              <p:nvPr/>
            </p:nvSpPr>
            <p:spPr bwMode="auto">
              <a:xfrm flipV="1">
                <a:off x="3746" y="3151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9" name="Line 2931"/>
              <p:cNvSpPr>
                <a:spLocks noChangeShapeType="1"/>
              </p:cNvSpPr>
              <p:nvPr/>
            </p:nvSpPr>
            <p:spPr bwMode="auto">
              <a:xfrm flipV="1">
                <a:off x="3746" y="3164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0" name="Line 2932"/>
              <p:cNvSpPr>
                <a:spLocks noChangeShapeType="1"/>
              </p:cNvSpPr>
              <p:nvPr/>
            </p:nvSpPr>
            <p:spPr bwMode="auto">
              <a:xfrm flipV="1">
                <a:off x="3746" y="3178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1" name="Line 2933"/>
              <p:cNvSpPr>
                <a:spLocks noChangeShapeType="1"/>
              </p:cNvSpPr>
              <p:nvPr/>
            </p:nvSpPr>
            <p:spPr bwMode="auto">
              <a:xfrm flipV="1">
                <a:off x="3746" y="3192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2" name="Rectangle 2934"/>
              <p:cNvSpPr>
                <a:spLocks noChangeArrowheads="1"/>
              </p:cNvSpPr>
              <p:nvPr/>
            </p:nvSpPr>
            <p:spPr bwMode="auto">
              <a:xfrm>
                <a:off x="3746" y="3123"/>
                <a:ext cx="41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3" name="Freeform 2935"/>
              <p:cNvSpPr>
                <a:spLocks/>
              </p:cNvSpPr>
              <p:nvPr/>
            </p:nvSpPr>
            <p:spPr bwMode="auto">
              <a:xfrm>
                <a:off x="3787" y="3109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6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4" name="Freeform 2936"/>
              <p:cNvSpPr>
                <a:spLocks/>
              </p:cNvSpPr>
              <p:nvPr/>
            </p:nvSpPr>
            <p:spPr bwMode="auto">
              <a:xfrm>
                <a:off x="3746" y="310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14 w 55"/>
                  <a:gd name="T3" fmla="*/ 0 h 14"/>
                  <a:gd name="T4" fmla="*/ 55 w 55"/>
                  <a:gd name="T5" fmla="*/ 0 h 14"/>
                  <a:gd name="T6" fmla="*/ 41 w 55"/>
                  <a:gd name="T7" fmla="*/ 14 h 14"/>
                  <a:gd name="T8" fmla="*/ 0 w 5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5" name="Freeform 2937"/>
              <p:cNvSpPr>
                <a:spLocks/>
              </p:cNvSpPr>
              <p:nvPr/>
            </p:nvSpPr>
            <p:spPr bwMode="auto">
              <a:xfrm>
                <a:off x="3746" y="3109"/>
                <a:ext cx="55" cy="119"/>
              </a:xfrm>
              <a:custGeom>
                <a:avLst/>
                <a:gdLst>
                  <a:gd name="T0" fmla="*/ 0 w 55"/>
                  <a:gd name="T1" fmla="*/ 14 h 119"/>
                  <a:gd name="T2" fmla="*/ 14 w 55"/>
                  <a:gd name="T3" fmla="*/ 0 h 119"/>
                  <a:gd name="T4" fmla="*/ 55 w 55"/>
                  <a:gd name="T5" fmla="*/ 0 h 119"/>
                  <a:gd name="T6" fmla="*/ 55 w 55"/>
                  <a:gd name="T7" fmla="*/ 106 h 119"/>
                  <a:gd name="T8" fmla="*/ 41 w 55"/>
                  <a:gd name="T9" fmla="*/ 119 h 119"/>
                  <a:gd name="T10" fmla="*/ 0 w 55"/>
                  <a:gd name="T11" fmla="*/ 119 h 119"/>
                  <a:gd name="T12" fmla="*/ 0 w 55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6"/>
                    </a:lnTo>
                    <a:lnTo>
                      <a:pt x="41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6" name="Freeform 2938"/>
              <p:cNvSpPr>
                <a:spLocks/>
              </p:cNvSpPr>
              <p:nvPr/>
            </p:nvSpPr>
            <p:spPr bwMode="auto">
              <a:xfrm>
                <a:off x="3746" y="3109"/>
                <a:ext cx="55" cy="14"/>
              </a:xfrm>
              <a:custGeom>
                <a:avLst/>
                <a:gdLst>
                  <a:gd name="T0" fmla="*/ 0 w 55"/>
                  <a:gd name="T1" fmla="*/ 14 h 14"/>
                  <a:gd name="T2" fmla="*/ 41 w 55"/>
                  <a:gd name="T3" fmla="*/ 14 h 14"/>
                  <a:gd name="T4" fmla="*/ 55 w 55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4">
                    <a:moveTo>
                      <a:pt x="0" y="14"/>
                    </a:moveTo>
                    <a:lnTo>
                      <a:pt x="41" y="14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7" name="Line 2939"/>
              <p:cNvSpPr>
                <a:spLocks noChangeShapeType="1"/>
              </p:cNvSpPr>
              <p:nvPr/>
            </p:nvSpPr>
            <p:spPr bwMode="auto">
              <a:xfrm>
                <a:off x="3787" y="3123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8" name="Line 2940"/>
              <p:cNvSpPr>
                <a:spLocks noChangeShapeType="1"/>
              </p:cNvSpPr>
              <p:nvPr/>
            </p:nvSpPr>
            <p:spPr bwMode="auto">
              <a:xfrm>
                <a:off x="3746" y="321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9" name="Line 2941"/>
              <p:cNvSpPr>
                <a:spLocks noChangeShapeType="1"/>
              </p:cNvSpPr>
              <p:nvPr/>
            </p:nvSpPr>
            <p:spPr bwMode="auto">
              <a:xfrm>
                <a:off x="3746" y="319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0" name="Line 2942"/>
              <p:cNvSpPr>
                <a:spLocks noChangeShapeType="1"/>
              </p:cNvSpPr>
              <p:nvPr/>
            </p:nvSpPr>
            <p:spPr bwMode="auto">
              <a:xfrm>
                <a:off x="3746" y="318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1" name="Line 2943"/>
              <p:cNvSpPr>
                <a:spLocks noChangeShapeType="1"/>
              </p:cNvSpPr>
              <p:nvPr/>
            </p:nvSpPr>
            <p:spPr bwMode="auto">
              <a:xfrm>
                <a:off x="3746" y="317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2" name="Line 2944"/>
              <p:cNvSpPr>
                <a:spLocks noChangeShapeType="1"/>
              </p:cNvSpPr>
              <p:nvPr/>
            </p:nvSpPr>
            <p:spPr bwMode="auto">
              <a:xfrm>
                <a:off x="3746" y="315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3" name="Line 2945"/>
              <p:cNvSpPr>
                <a:spLocks noChangeShapeType="1"/>
              </p:cNvSpPr>
              <p:nvPr/>
            </p:nvSpPr>
            <p:spPr bwMode="auto">
              <a:xfrm>
                <a:off x="3746" y="314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4" name="Line 2946"/>
              <p:cNvSpPr>
                <a:spLocks noChangeShapeType="1"/>
              </p:cNvSpPr>
              <p:nvPr/>
            </p:nvSpPr>
            <p:spPr bwMode="auto">
              <a:xfrm flipV="1">
                <a:off x="3787" y="313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5" name="Line 2947"/>
              <p:cNvSpPr>
                <a:spLocks noChangeShapeType="1"/>
              </p:cNvSpPr>
              <p:nvPr/>
            </p:nvSpPr>
            <p:spPr bwMode="auto">
              <a:xfrm flipV="1">
                <a:off x="3787" y="314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6" name="Line 2948"/>
              <p:cNvSpPr>
                <a:spLocks noChangeShapeType="1"/>
              </p:cNvSpPr>
              <p:nvPr/>
            </p:nvSpPr>
            <p:spPr bwMode="auto">
              <a:xfrm flipV="1">
                <a:off x="3787" y="3162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7" name="Line 2949"/>
              <p:cNvSpPr>
                <a:spLocks noChangeShapeType="1"/>
              </p:cNvSpPr>
              <p:nvPr/>
            </p:nvSpPr>
            <p:spPr bwMode="auto">
              <a:xfrm flipV="1">
                <a:off x="3787" y="3176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8" name="Line 2950"/>
              <p:cNvSpPr>
                <a:spLocks noChangeShapeType="1"/>
              </p:cNvSpPr>
              <p:nvPr/>
            </p:nvSpPr>
            <p:spPr bwMode="auto">
              <a:xfrm flipV="1">
                <a:off x="3787" y="3190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79" name="Line 2951"/>
              <p:cNvSpPr>
                <a:spLocks noChangeShapeType="1"/>
              </p:cNvSpPr>
              <p:nvPr/>
            </p:nvSpPr>
            <p:spPr bwMode="auto">
              <a:xfrm flipV="1">
                <a:off x="3787" y="320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0" name="Freeform 2952"/>
              <p:cNvSpPr>
                <a:spLocks/>
              </p:cNvSpPr>
              <p:nvPr/>
            </p:nvSpPr>
            <p:spPr bwMode="auto">
              <a:xfrm>
                <a:off x="3703" y="3035"/>
                <a:ext cx="100" cy="42"/>
              </a:xfrm>
              <a:custGeom>
                <a:avLst/>
                <a:gdLst>
                  <a:gd name="T0" fmla="*/ 0 w 576"/>
                  <a:gd name="T1" fmla="*/ 40 h 240"/>
                  <a:gd name="T2" fmla="*/ 40 w 576"/>
                  <a:gd name="T3" fmla="*/ 0 h 240"/>
                  <a:gd name="T4" fmla="*/ 536 w 576"/>
                  <a:gd name="T5" fmla="*/ 0 h 240"/>
                  <a:gd name="T6" fmla="*/ 576 w 576"/>
                  <a:gd name="T7" fmla="*/ 40 h 240"/>
                  <a:gd name="T8" fmla="*/ 576 w 576"/>
                  <a:gd name="T9" fmla="*/ 200 h 240"/>
                  <a:gd name="T10" fmla="*/ 536 w 576"/>
                  <a:gd name="T11" fmla="*/ 240 h 240"/>
                  <a:gd name="T12" fmla="*/ 40 w 576"/>
                  <a:gd name="T13" fmla="*/ 240 h 240"/>
                  <a:gd name="T14" fmla="*/ 0 w 576"/>
                  <a:gd name="T15" fmla="*/ 200 h 240"/>
                  <a:gd name="T16" fmla="*/ 0 w 576"/>
                  <a:gd name="T17" fmla="*/ 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" h="240">
                    <a:moveTo>
                      <a:pt x="0" y="40"/>
                    </a:moveTo>
                    <a:cubicBezTo>
                      <a:pt x="0" y="18"/>
                      <a:pt x="18" y="0"/>
                      <a:pt x="40" y="0"/>
                    </a:cubicBezTo>
                    <a:lnTo>
                      <a:pt x="536" y="0"/>
                    </a:lnTo>
                    <a:cubicBezTo>
                      <a:pt x="559" y="0"/>
                      <a:pt x="576" y="18"/>
                      <a:pt x="576" y="40"/>
                    </a:cubicBezTo>
                    <a:lnTo>
                      <a:pt x="576" y="200"/>
                    </a:lnTo>
                    <a:cubicBezTo>
                      <a:pt x="576" y="223"/>
                      <a:pt x="559" y="240"/>
                      <a:pt x="536" y="240"/>
                    </a:cubicBezTo>
                    <a:lnTo>
                      <a:pt x="40" y="240"/>
                    </a:lnTo>
                    <a:cubicBezTo>
                      <a:pt x="18" y="240"/>
                      <a:pt x="0" y="223"/>
                      <a:pt x="0" y="200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4BD9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1" name="Rectangle 2953"/>
              <p:cNvSpPr>
                <a:spLocks noChangeArrowheads="1"/>
              </p:cNvSpPr>
              <p:nvPr/>
            </p:nvSpPr>
            <p:spPr bwMode="auto">
              <a:xfrm>
                <a:off x="3724" y="3038"/>
                <a:ext cx="50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4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</a:rPr>
                  <a:t>住宅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2" name="Line 2954"/>
              <p:cNvSpPr>
                <a:spLocks noChangeShapeType="1"/>
              </p:cNvSpPr>
              <p:nvPr/>
            </p:nvSpPr>
            <p:spPr bwMode="auto">
              <a:xfrm>
                <a:off x="3753" y="3077"/>
                <a:ext cx="0" cy="30"/>
              </a:xfrm>
              <a:prstGeom prst="line">
                <a:avLst/>
              </a:prstGeom>
              <a:noFill/>
              <a:ln w="17463" cap="flat">
                <a:solidFill>
                  <a:srgbClr val="EEECE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3" name="Freeform 2955"/>
              <p:cNvSpPr>
                <a:spLocks/>
              </p:cNvSpPr>
              <p:nvPr/>
            </p:nvSpPr>
            <p:spPr bwMode="auto">
              <a:xfrm>
                <a:off x="5052" y="3162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11 w 11"/>
                  <a:gd name="T3" fmla="*/ 0 h 11"/>
                  <a:gd name="T4" fmla="*/ 11 w 11"/>
                  <a:gd name="T5" fmla="*/ 0 h 11"/>
                  <a:gd name="T6" fmla="*/ 0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5A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4" name="Freeform 2956"/>
              <p:cNvSpPr>
                <a:spLocks/>
              </p:cNvSpPr>
              <p:nvPr/>
            </p:nvSpPr>
            <p:spPr bwMode="auto">
              <a:xfrm>
                <a:off x="4786" y="3162"/>
                <a:ext cx="277" cy="11"/>
              </a:xfrm>
              <a:custGeom>
                <a:avLst/>
                <a:gdLst>
                  <a:gd name="T0" fmla="*/ 0 w 277"/>
                  <a:gd name="T1" fmla="*/ 11 h 11"/>
                  <a:gd name="T2" fmla="*/ 11 w 277"/>
                  <a:gd name="T3" fmla="*/ 0 h 11"/>
                  <a:gd name="T4" fmla="*/ 277 w 277"/>
                  <a:gd name="T5" fmla="*/ 0 h 11"/>
                  <a:gd name="T6" fmla="*/ 266 w 277"/>
                  <a:gd name="T7" fmla="*/ 11 h 11"/>
                  <a:gd name="T8" fmla="*/ 0 w 277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11">
                    <a:moveTo>
                      <a:pt x="0" y="11"/>
                    </a:moveTo>
                    <a:lnTo>
                      <a:pt x="11" y="0"/>
                    </a:lnTo>
                    <a:lnTo>
                      <a:pt x="277" y="0"/>
                    </a:lnTo>
                    <a:lnTo>
                      <a:pt x="26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7D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5" name="Freeform 2957"/>
              <p:cNvSpPr>
                <a:spLocks/>
              </p:cNvSpPr>
              <p:nvPr/>
            </p:nvSpPr>
            <p:spPr bwMode="auto">
              <a:xfrm>
                <a:off x="4786" y="3162"/>
                <a:ext cx="277" cy="11"/>
              </a:xfrm>
              <a:custGeom>
                <a:avLst/>
                <a:gdLst>
                  <a:gd name="T0" fmla="*/ 0 w 277"/>
                  <a:gd name="T1" fmla="*/ 11 h 11"/>
                  <a:gd name="T2" fmla="*/ 11 w 277"/>
                  <a:gd name="T3" fmla="*/ 0 h 11"/>
                  <a:gd name="T4" fmla="*/ 277 w 277"/>
                  <a:gd name="T5" fmla="*/ 0 h 11"/>
                  <a:gd name="T6" fmla="*/ 277 w 277"/>
                  <a:gd name="T7" fmla="*/ 0 h 11"/>
                  <a:gd name="T8" fmla="*/ 266 w 277"/>
                  <a:gd name="T9" fmla="*/ 11 h 11"/>
                  <a:gd name="T10" fmla="*/ 0 w 27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7" h="11">
                    <a:moveTo>
                      <a:pt x="0" y="11"/>
                    </a:moveTo>
                    <a:lnTo>
                      <a:pt x="11" y="0"/>
                    </a:lnTo>
                    <a:lnTo>
                      <a:pt x="277" y="0"/>
                    </a:lnTo>
                    <a:lnTo>
                      <a:pt x="277" y="0"/>
                    </a:lnTo>
                    <a:lnTo>
                      <a:pt x="266" y="11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6" name="Freeform 2958"/>
              <p:cNvSpPr>
                <a:spLocks/>
              </p:cNvSpPr>
              <p:nvPr/>
            </p:nvSpPr>
            <p:spPr bwMode="auto">
              <a:xfrm>
                <a:off x="4786" y="3162"/>
                <a:ext cx="277" cy="11"/>
              </a:xfrm>
              <a:custGeom>
                <a:avLst/>
                <a:gdLst>
                  <a:gd name="T0" fmla="*/ 0 w 277"/>
                  <a:gd name="T1" fmla="*/ 11 h 11"/>
                  <a:gd name="T2" fmla="*/ 266 w 277"/>
                  <a:gd name="T3" fmla="*/ 11 h 11"/>
                  <a:gd name="T4" fmla="*/ 277 w 277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7" h="11">
                    <a:moveTo>
                      <a:pt x="0" y="11"/>
                    </a:moveTo>
                    <a:lnTo>
                      <a:pt x="266" y="11"/>
                    </a:lnTo>
                    <a:lnTo>
                      <a:pt x="277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7" name="Line 2959"/>
              <p:cNvSpPr>
                <a:spLocks noChangeShapeType="1"/>
              </p:cNvSpPr>
              <p:nvPr/>
            </p:nvSpPr>
            <p:spPr bwMode="auto">
              <a:xfrm>
                <a:off x="5052" y="3173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8" name="Freeform 2960"/>
              <p:cNvSpPr>
                <a:spLocks/>
              </p:cNvSpPr>
              <p:nvPr/>
            </p:nvSpPr>
            <p:spPr bwMode="auto">
              <a:xfrm>
                <a:off x="4797" y="3037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44 w 44"/>
                  <a:gd name="T3" fmla="*/ 0 h 44"/>
                  <a:gd name="T4" fmla="*/ 44 w 44"/>
                  <a:gd name="T5" fmla="*/ 0 h 44"/>
                  <a:gd name="T6" fmla="*/ 0 w 44"/>
                  <a:gd name="T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44" y="0"/>
                    </a:lnTo>
                    <a:lnTo>
                      <a:pt x="44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75A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89" name="Freeform 2961"/>
              <p:cNvSpPr>
                <a:spLocks/>
              </p:cNvSpPr>
              <p:nvPr/>
            </p:nvSpPr>
            <p:spPr bwMode="auto">
              <a:xfrm>
                <a:off x="4755" y="3037"/>
                <a:ext cx="86" cy="44"/>
              </a:xfrm>
              <a:custGeom>
                <a:avLst/>
                <a:gdLst>
                  <a:gd name="T0" fmla="*/ 0 w 86"/>
                  <a:gd name="T1" fmla="*/ 44 h 44"/>
                  <a:gd name="T2" fmla="*/ 45 w 86"/>
                  <a:gd name="T3" fmla="*/ 0 h 44"/>
                  <a:gd name="T4" fmla="*/ 86 w 86"/>
                  <a:gd name="T5" fmla="*/ 0 h 44"/>
                  <a:gd name="T6" fmla="*/ 42 w 86"/>
                  <a:gd name="T7" fmla="*/ 44 h 44"/>
                  <a:gd name="T8" fmla="*/ 0 w 86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44">
                    <a:moveTo>
                      <a:pt x="0" y="44"/>
                    </a:moveTo>
                    <a:lnTo>
                      <a:pt x="45" y="0"/>
                    </a:lnTo>
                    <a:lnTo>
                      <a:pt x="86" y="0"/>
                    </a:lnTo>
                    <a:lnTo>
                      <a:pt x="4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7D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0" name="Freeform 2962"/>
              <p:cNvSpPr>
                <a:spLocks/>
              </p:cNvSpPr>
              <p:nvPr/>
            </p:nvSpPr>
            <p:spPr bwMode="auto">
              <a:xfrm>
                <a:off x="4755" y="3037"/>
                <a:ext cx="86" cy="44"/>
              </a:xfrm>
              <a:custGeom>
                <a:avLst/>
                <a:gdLst>
                  <a:gd name="T0" fmla="*/ 0 w 86"/>
                  <a:gd name="T1" fmla="*/ 44 h 44"/>
                  <a:gd name="T2" fmla="*/ 45 w 86"/>
                  <a:gd name="T3" fmla="*/ 0 h 44"/>
                  <a:gd name="T4" fmla="*/ 86 w 86"/>
                  <a:gd name="T5" fmla="*/ 0 h 44"/>
                  <a:gd name="T6" fmla="*/ 86 w 86"/>
                  <a:gd name="T7" fmla="*/ 0 h 44"/>
                  <a:gd name="T8" fmla="*/ 42 w 86"/>
                  <a:gd name="T9" fmla="*/ 44 h 44"/>
                  <a:gd name="T10" fmla="*/ 0 w 86"/>
                  <a:gd name="T1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44">
                    <a:moveTo>
                      <a:pt x="0" y="44"/>
                    </a:moveTo>
                    <a:lnTo>
                      <a:pt x="45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42" y="44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1" name="Freeform 2963"/>
              <p:cNvSpPr>
                <a:spLocks/>
              </p:cNvSpPr>
              <p:nvPr/>
            </p:nvSpPr>
            <p:spPr bwMode="auto">
              <a:xfrm>
                <a:off x="4755" y="3037"/>
                <a:ext cx="86" cy="44"/>
              </a:xfrm>
              <a:custGeom>
                <a:avLst/>
                <a:gdLst>
                  <a:gd name="T0" fmla="*/ 0 w 86"/>
                  <a:gd name="T1" fmla="*/ 44 h 44"/>
                  <a:gd name="T2" fmla="*/ 42 w 86"/>
                  <a:gd name="T3" fmla="*/ 44 h 44"/>
                  <a:gd name="T4" fmla="*/ 86 w 86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44">
                    <a:moveTo>
                      <a:pt x="0" y="44"/>
                    </a:moveTo>
                    <a:lnTo>
                      <a:pt x="42" y="44"/>
                    </a:lnTo>
                    <a:lnTo>
                      <a:pt x="8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2" name="Line 2964"/>
              <p:cNvSpPr>
                <a:spLocks noChangeShapeType="1"/>
              </p:cNvSpPr>
              <p:nvPr/>
            </p:nvSpPr>
            <p:spPr bwMode="auto">
              <a:xfrm>
                <a:off x="4797" y="3081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3" name="Freeform 2965"/>
              <p:cNvSpPr>
                <a:spLocks/>
              </p:cNvSpPr>
              <p:nvPr/>
            </p:nvSpPr>
            <p:spPr bwMode="auto">
              <a:xfrm>
                <a:off x="5182" y="3037"/>
                <a:ext cx="45" cy="44"/>
              </a:xfrm>
              <a:custGeom>
                <a:avLst/>
                <a:gdLst>
                  <a:gd name="T0" fmla="*/ 0 w 45"/>
                  <a:gd name="T1" fmla="*/ 44 h 44"/>
                  <a:gd name="T2" fmla="*/ 45 w 45"/>
                  <a:gd name="T3" fmla="*/ 0 h 44"/>
                  <a:gd name="T4" fmla="*/ 45 w 45"/>
                  <a:gd name="T5" fmla="*/ 0 h 44"/>
                  <a:gd name="T6" fmla="*/ 0 w 45"/>
                  <a:gd name="T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44"/>
                    </a:moveTo>
                    <a:lnTo>
                      <a:pt x="45" y="0"/>
                    </a:lnTo>
                    <a:lnTo>
                      <a:pt x="4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75A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4" name="Freeform 2966"/>
              <p:cNvSpPr>
                <a:spLocks/>
              </p:cNvSpPr>
              <p:nvPr/>
            </p:nvSpPr>
            <p:spPr bwMode="auto">
              <a:xfrm>
                <a:off x="5144" y="3037"/>
                <a:ext cx="83" cy="44"/>
              </a:xfrm>
              <a:custGeom>
                <a:avLst/>
                <a:gdLst>
                  <a:gd name="T0" fmla="*/ 0 w 83"/>
                  <a:gd name="T1" fmla="*/ 44 h 44"/>
                  <a:gd name="T2" fmla="*/ 44 w 83"/>
                  <a:gd name="T3" fmla="*/ 0 h 44"/>
                  <a:gd name="T4" fmla="*/ 83 w 83"/>
                  <a:gd name="T5" fmla="*/ 0 h 44"/>
                  <a:gd name="T6" fmla="*/ 38 w 83"/>
                  <a:gd name="T7" fmla="*/ 44 h 44"/>
                  <a:gd name="T8" fmla="*/ 0 w 83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4">
                    <a:moveTo>
                      <a:pt x="0" y="44"/>
                    </a:moveTo>
                    <a:lnTo>
                      <a:pt x="44" y="0"/>
                    </a:lnTo>
                    <a:lnTo>
                      <a:pt x="83" y="0"/>
                    </a:lnTo>
                    <a:lnTo>
                      <a:pt x="38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7D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5" name="Freeform 2967"/>
              <p:cNvSpPr>
                <a:spLocks/>
              </p:cNvSpPr>
              <p:nvPr/>
            </p:nvSpPr>
            <p:spPr bwMode="auto">
              <a:xfrm>
                <a:off x="5144" y="3037"/>
                <a:ext cx="83" cy="44"/>
              </a:xfrm>
              <a:custGeom>
                <a:avLst/>
                <a:gdLst>
                  <a:gd name="T0" fmla="*/ 0 w 83"/>
                  <a:gd name="T1" fmla="*/ 44 h 44"/>
                  <a:gd name="T2" fmla="*/ 44 w 83"/>
                  <a:gd name="T3" fmla="*/ 0 h 44"/>
                  <a:gd name="T4" fmla="*/ 83 w 83"/>
                  <a:gd name="T5" fmla="*/ 0 h 44"/>
                  <a:gd name="T6" fmla="*/ 83 w 83"/>
                  <a:gd name="T7" fmla="*/ 0 h 44"/>
                  <a:gd name="T8" fmla="*/ 38 w 83"/>
                  <a:gd name="T9" fmla="*/ 44 h 44"/>
                  <a:gd name="T10" fmla="*/ 0 w 83"/>
                  <a:gd name="T1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44">
                    <a:moveTo>
                      <a:pt x="0" y="44"/>
                    </a:moveTo>
                    <a:lnTo>
                      <a:pt x="44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38" y="44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6" name="Freeform 2968"/>
              <p:cNvSpPr>
                <a:spLocks/>
              </p:cNvSpPr>
              <p:nvPr/>
            </p:nvSpPr>
            <p:spPr bwMode="auto">
              <a:xfrm>
                <a:off x="5144" y="3037"/>
                <a:ext cx="83" cy="44"/>
              </a:xfrm>
              <a:custGeom>
                <a:avLst/>
                <a:gdLst>
                  <a:gd name="T0" fmla="*/ 0 w 83"/>
                  <a:gd name="T1" fmla="*/ 44 h 44"/>
                  <a:gd name="T2" fmla="*/ 38 w 83"/>
                  <a:gd name="T3" fmla="*/ 44 h 44"/>
                  <a:gd name="T4" fmla="*/ 83 w 83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44">
                    <a:moveTo>
                      <a:pt x="0" y="44"/>
                    </a:moveTo>
                    <a:lnTo>
                      <a:pt x="38" y="44"/>
                    </a:lnTo>
                    <a:lnTo>
                      <a:pt x="8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7" name="Line 2969"/>
              <p:cNvSpPr>
                <a:spLocks noChangeShapeType="1"/>
              </p:cNvSpPr>
              <p:nvPr/>
            </p:nvSpPr>
            <p:spPr bwMode="auto">
              <a:xfrm>
                <a:off x="5182" y="3081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8" name="Freeform 2970"/>
              <p:cNvSpPr>
                <a:spLocks/>
              </p:cNvSpPr>
              <p:nvPr/>
            </p:nvSpPr>
            <p:spPr bwMode="auto">
              <a:xfrm>
                <a:off x="4972" y="3181"/>
                <a:ext cx="80" cy="81"/>
              </a:xfrm>
              <a:custGeom>
                <a:avLst/>
                <a:gdLst>
                  <a:gd name="T0" fmla="*/ 0 w 80"/>
                  <a:gd name="T1" fmla="*/ 81 h 81"/>
                  <a:gd name="T2" fmla="*/ 80 w 80"/>
                  <a:gd name="T3" fmla="*/ 0 h 81"/>
                  <a:gd name="T4" fmla="*/ 80 w 80"/>
                  <a:gd name="T5" fmla="*/ 0 h 81"/>
                  <a:gd name="T6" fmla="*/ 0 w 80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1">
                    <a:moveTo>
                      <a:pt x="0" y="81"/>
                    </a:moveTo>
                    <a:lnTo>
                      <a:pt x="80" y="0"/>
                    </a:lnTo>
                    <a:lnTo>
                      <a:pt x="8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99" name="Freeform 2971"/>
              <p:cNvSpPr>
                <a:spLocks/>
              </p:cNvSpPr>
              <p:nvPr/>
            </p:nvSpPr>
            <p:spPr bwMode="auto">
              <a:xfrm>
                <a:off x="4692" y="3181"/>
                <a:ext cx="360" cy="81"/>
              </a:xfrm>
              <a:custGeom>
                <a:avLst/>
                <a:gdLst>
                  <a:gd name="T0" fmla="*/ 0 w 360"/>
                  <a:gd name="T1" fmla="*/ 81 h 81"/>
                  <a:gd name="T2" fmla="*/ 80 w 360"/>
                  <a:gd name="T3" fmla="*/ 0 h 81"/>
                  <a:gd name="T4" fmla="*/ 360 w 360"/>
                  <a:gd name="T5" fmla="*/ 0 h 81"/>
                  <a:gd name="T6" fmla="*/ 280 w 360"/>
                  <a:gd name="T7" fmla="*/ 81 h 81"/>
                  <a:gd name="T8" fmla="*/ 0 w 360"/>
                  <a:gd name="T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81">
                    <a:moveTo>
                      <a:pt x="0" y="81"/>
                    </a:moveTo>
                    <a:lnTo>
                      <a:pt x="80" y="0"/>
                    </a:lnTo>
                    <a:lnTo>
                      <a:pt x="360" y="0"/>
                    </a:lnTo>
                    <a:lnTo>
                      <a:pt x="280" y="8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0" name="Freeform 2972"/>
              <p:cNvSpPr>
                <a:spLocks/>
              </p:cNvSpPr>
              <p:nvPr/>
            </p:nvSpPr>
            <p:spPr bwMode="auto">
              <a:xfrm>
                <a:off x="4692" y="3181"/>
                <a:ext cx="360" cy="81"/>
              </a:xfrm>
              <a:custGeom>
                <a:avLst/>
                <a:gdLst>
                  <a:gd name="T0" fmla="*/ 0 w 360"/>
                  <a:gd name="T1" fmla="*/ 81 h 81"/>
                  <a:gd name="T2" fmla="*/ 80 w 360"/>
                  <a:gd name="T3" fmla="*/ 0 h 81"/>
                  <a:gd name="T4" fmla="*/ 360 w 360"/>
                  <a:gd name="T5" fmla="*/ 0 h 81"/>
                  <a:gd name="T6" fmla="*/ 360 w 360"/>
                  <a:gd name="T7" fmla="*/ 0 h 81"/>
                  <a:gd name="T8" fmla="*/ 280 w 360"/>
                  <a:gd name="T9" fmla="*/ 81 h 81"/>
                  <a:gd name="T10" fmla="*/ 0 w 360"/>
                  <a:gd name="T1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0" h="81">
                    <a:moveTo>
                      <a:pt x="0" y="81"/>
                    </a:moveTo>
                    <a:lnTo>
                      <a:pt x="8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280" y="81"/>
                    </a:lnTo>
                    <a:lnTo>
                      <a:pt x="0" y="81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1" name="Freeform 2973"/>
              <p:cNvSpPr>
                <a:spLocks/>
              </p:cNvSpPr>
              <p:nvPr/>
            </p:nvSpPr>
            <p:spPr bwMode="auto">
              <a:xfrm>
                <a:off x="4692" y="3181"/>
                <a:ext cx="360" cy="81"/>
              </a:xfrm>
              <a:custGeom>
                <a:avLst/>
                <a:gdLst>
                  <a:gd name="T0" fmla="*/ 0 w 360"/>
                  <a:gd name="T1" fmla="*/ 81 h 81"/>
                  <a:gd name="T2" fmla="*/ 280 w 360"/>
                  <a:gd name="T3" fmla="*/ 81 h 81"/>
                  <a:gd name="T4" fmla="*/ 360 w 360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0" h="81">
                    <a:moveTo>
                      <a:pt x="0" y="81"/>
                    </a:moveTo>
                    <a:lnTo>
                      <a:pt x="280" y="81"/>
                    </a:lnTo>
                    <a:lnTo>
                      <a:pt x="360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2" name="Line 2974"/>
              <p:cNvSpPr>
                <a:spLocks noChangeShapeType="1"/>
              </p:cNvSpPr>
              <p:nvPr/>
            </p:nvSpPr>
            <p:spPr bwMode="auto">
              <a:xfrm>
                <a:off x="4972" y="3262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3" name="Freeform 2975"/>
              <p:cNvSpPr>
                <a:spLocks/>
              </p:cNvSpPr>
              <p:nvPr/>
            </p:nvSpPr>
            <p:spPr bwMode="auto">
              <a:xfrm>
                <a:off x="4844" y="3187"/>
                <a:ext cx="19" cy="19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  <a:gd name="T4" fmla="*/ 19 w 19"/>
                  <a:gd name="T5" fmla="*/ 0 h 19"/>
                  <a:gd name="T6" fmla="*/ 0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4" name="Freeform 2976"/>
              <p:cNvSpPr>
                <a:spLocks/>
              </p:cNvSpPr>
              <p:nvPr/>
            </p:nvSpPr>
            <p:spPr bwMode="auto">
              <a:xfrm>
                <a:off x="4802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20 w 61"/>
                  <a:gd name="T3" fmla="*/ 0 h 19"/>
                  <a:gd name="T4" fmla="*/ 61 w 61"/>
                  <a:gd name="T5" fmla="*/ 0 h 19"/>
                  <a:gd name="T6" fmla="*/ 42 w 61"/>
                  <a:gd name="T7" fmla="*/ 19 h 19"/>
                  <a:gd name="T8" fmla="*/ 0 w 6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20" y="0"/>
                    </a:lnTo>
                    <a:lnTo>
                      <a:pt x="61" y="0"/>
                    </a:lnTo>
                    <a:lnTo>
                      <a:pt x="42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5" name="Freeform 2977"/>
              <p:cNvSpPr>
                <a:spLocks/>
              </p:cNvSpPr>
              <p:nvPr/>
            </p:nvSpPr>
            <p:spPr bwMode="auto">
              <a:xfrm>
                <a:off x="4802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20 w 61"/>
                  <a:gd name="T3" fmla="*/ 0 h 19"/>
                  <a:gd name="T4" fmla="*/ 61 w 61"/>
                  <a:gd name="T5" fmla="*/ 0 h 19"/>
                  <a:gd name="T6" fmla="*/ 61 w 61"/>
                  <a:gd name="T7" fmla="*/ 0 h 19"/>
                  <a:gd name="T8" fmla="*/ 42 w 61"/>
                  <a:gd name="T9" fmla="*/ 19 h 19"/>
                  <a:gd name="T10" fmla="*/ 0 w 61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20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42" y="1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6" name="Freeform 2978"/>
              <p:cNvSpPr>
                <a:spLocks/>
              </p:cNvSpPr>
              <p:nvPr/>
            </p:nvSpPr>
            <p:spPr bwMode="auto">
              <a:xfrm>
                <a:off x="4802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42 w 61"/>
                  <a:gd name="T3" fmla="*/ 19 h 19"/>
                  <a:gd name="T4" fmla="*/ 61 w 6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42" y="19"/>
                    </a:lnTo>
                    <a:lnTo>
                      <a:pt x="61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7" name="Line 2979"/>
              <p:cNvSpPr>
                <a:spLocks noChangeShapeType="1"/>
              </p:cNvSpPr>
              <p:nvPr/>
            </p:nvSpPr>
            <p:spPr bwMode="auto">
              <a:xfrm>
                <a:off x="4844" y="3206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8" name="Freeform 2980"/>
              <p:cNvSpPr>
                <a:spLocks/>
              </p:cNvSpPr>
              <p:nvPr/>
            </p:nvSpPr>
            <p:spPr bwMode="auto">
              <a:xfrm>
                <a:off x="4877" y="3187"/>
                <a:ext cx="20" cy="19"/>
              </a:xfrm>
              <a:custGeom>
                <a:avLst/>
                <a:gdLst>
                  <a:gd name="T0" fmla="*/ 0 w 20"/>
                  <a:gd name="T1" fmla="*/ 19 h 19"/>
                  <a:gd name="T2" fmla="*/ 20 w 20"/>
                  <a:gd name="T3" fmla="*/ 0 h 19"/>
                  <a:gd name="T4" fmla="*/ 20 w 20"/>
                  <a:gd name="T5" fmla="*/ 0 h 19"/>
                  <a:gd name="T6" fmla="*/ 0 w 20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9">
                    <a:moveTo>
                      <a:pt x="0" y="19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09" name="Freeform 2981"/>
              <p:cNvSpPr>
                <a:spLocks/>
              </p:cNvSpPr>
              <p:nvPr/>
            </p:nvSpPr>
            <p:spPr bwMode="auto">
              <a:xfrm>
                <a:off x="4836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19 w 61"/>
                  <a:gd name="T3" fmla="*/ 0 h 19"/>
                  <a:gd name="T4" fmla="*/ 61 w 61"/>
                  <a:gd name="T5" fmla="*/ 0 h 19"/>
                  <a:gd name="T6" fmla="*/ 41 w 61"/>
                  <a:gd name="T7" fmla="*/ 19 h 19"/>
                  <a:gd name="T8" fmla="*/ 0 w 6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19" y="0"/>
                    </a:lnTo>
                    <a:lnTo>
                      <a:pt x="61" y="0"/>
                    </a:lnTo>
                    <a:lnTo>
                      <a:pt x="41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0" name="Freeform 2982"/>
              <p:cNvSpPr>
                <a:spLocks/>
              </p:cNvSpPr>
              <p:nvPr/>
            </p:nvSpPr>
            <p:spPr bwMode="auto">
              <a:xfrm>
                <a:off x="4836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19 w 61"/>
                  <a:gd name="T3" fmla="*/ 0 h 19"/>
                  <a:gd name="T4" fmla="*/ 61 w 61"/>
                  <a:gd name="T5" fmla="*/ 0 h 19"/>
                  <a:gd name="T6" fmla="*/ 61 w 61"/>
                  <a:gd name="T7" fmla="*/ 0 h 19"/>
                  <a:gd name="T8" fmla="*/ 41 w 61"/>
                  <a:gd name="T9" fmla="*/ 19 h 19"/>
                  <a:gd name="T10" fmla="*/ 0 w 61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1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41" y="1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1" name="Freeform 2983"/>
              <p:cNvSpPr>
                <a:spLocks/>
              </p:cNvSpPr>
              <p:nvPr/>
            </p:nvSpPr>
            <p:spPr bwMode="auto">
              <a:xfrm>
                <a:off x="4836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41 w 61"/>
                  <a:gd name="T3" fmla="*/ 19 h 19"/>
                  <a:gd name="T4" fmla="*/ 61 w 6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41" y="19"/>
                    </a:lnTo>
                    <a:lnTo>
                      <a:pt x="61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2" name="Line 2984"/>
              <p:cNvSpPr>
                <a:spLocks noChangeShapeType="1"/>
              </p:cNvSpPr>
              <p:nvPr/>
            </p:nvSpPr>
            <p:spPr bwMode="auto">
              <a:xfrm>
                <a:off x="4877" y="3206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3" name="Freeform 2985"/>
              <p:cNvSpPr>
                <a:spLocks/>
              </p:cNvSpPr>
              <p:nvPr/>
            </p:nvSpPr>
            <p:spPr bwMode="auto">
              <a:xfrm>
                <a:off x="4911" y="3187"/>
                <a:ext cx="19" cy="19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  <a:gd name="T4" fmla="*/ 19 w 19"/>
                  <a:gd name="T5" fmla="*/ 0 h 19"/>
                  <a:gd name="T6" fmla="*/ 0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4" name="Freeform 2986"/>
              <p:cNvSpPr>
                <a:spLocks/>
              </p:cNvSpPr>
              <p:nvPr/>
            </p:nvSpPr>
            <p:spPr bwMode="auto">
              <a:xfrm>
                <a:off x="4869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19 w 61"/>
                  <a:gd name="T3" fmla="*/ 0 h 19"/>
                  <a:gd name="T4" fmla="*/ 61 w 61"/>
                  <a:gd name="T5" fmla="*/ 0 h 19"/>
                  <a:gd name="T6" fmla="*/ 42 w 61"/>
                  <a:gd name="T7" fmla="*/ 19 h 19"/>
                  <a:gd name="T8" fmla="*/ 0 w 6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19" y="0"/>
                    </a:lnTo>
                    <a:lnTo>
                      <a:pt x="61" y="0"/>
                    </a:lnTo>
                    <a:lnTo>
                      <a:pt x="42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5" name="Freeform 2987"/>
              <p:cNvSpPr>
                <a:spLocks/>
              </p:cNvSpPr>
              <p:nvPr/>
            </p:nvSpPr>
            <p:spPr bwMode="auto">
              <a:xfrm>
                <a:off x="4869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19 w 61"/>
                  <a:gd name="T3" fmla="*/ 0 h 19"/>
                  <a:gd name="T4" fmla="*/ 61 w 61"/>
                  <a:gd name="T5" fmla="*/ 0 h 19"/>
                  <a:gd name="T6" fmla="*/ 61 w 61"/>
                  <a:gd name="T7" fmla="*/ 0 h 19"/>
                  <a:gd name="T8" fmla="*/ 42 w 61"/>
                  <a:gd name="T9" fmla="*/ 19 h 19"/>
                  <a:gd name="T10" fmla="*/ 0 w 61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1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42" y="1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6" name="Freeform 2988"/>
              <p:cNvSpPr>
                <a:spLocks/>
              </p:cNvSpPr>
              <p:nvPr/>
            </p:nvSpPr>
            <p:spPr bwMode="auto">
              <a:xfrm>
                <a:off x="4869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42 w 61"/>
                  <a:gd name="T3" fmla="*/ 19 h 19"/>
                  <a:gd name="T4" fmla="*/ 61 w 6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42" y="19"/>
                    </a:lnTo>
                    <a:lnTo>
                      <a:pt x="61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7" name="Line 2989"/>
              <p:cNvSpPr>
                <a:spLocks noChangeShapeType="1"/>
              </p:cNvSpPr>
              <p:nvPr/>
            </p:nvSpPr>
            <p:spPr bwMode="auto">
              <a:xfrm>
                <a:off x="4911" y="3206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8" name="Freeform 2990"/>
              <p:cNvSpPr>
                <a:spLocks/>
              </p:cNvSpPr>
              <p:nvPr/>
            </p:nvSpPr>
            <p:spPr bwMode="auto">
              <a:xfrm>
                <a:off x="4944" y="3187"/>
                <a:ext cx="19" cy="19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  <a:gd name="T4" fmla="*/ 19 w 19"/>
                  <a:gd name="T5" fmla="*/ 0 h 19"/>
                  <a:gd name="T6" fmla="*/ 0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19" name="Freeform 2991"/>
              <p:cNvSpPr>
                <a:spLocks/>
              </p:cNvSpPr>
              <p:nvPr/>
            </p:nvSpPr>
            <p:spPr bwMode="auto">
              <a:xfrm>
                <a:off x="4902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20 w 61"/>
                  <a:gd name="T3" fmla="*/ 0 h 19"/>
                  <a:gd name="T4" fmla="*/ 61 w 61"/>
                  <a:gd name="T5" fmla="*/ 0 h 19"/>
                  <a:gd name="T6" fmla="*/ 42 w 61"/>
                  <a:gd name="T7" fmla="*/ 19 h 19"/>
                  <a:gd name="T8" fmla="*/ 0 w 6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20" y="0"/>
                    </a:lnTo>
                    <a:lnTo>
                      <a:pt x="61" y="0"/>
                    </a:lnTo>
                    <a:lnTo>
                      <a:pt x="42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0" name="Freeform 2992"/>
              <p:cNvSpPr>
                <a:spLocks/>
              </p:cNvSpPr>
              <p:nvPr/>
            </p:nvSpPr>
            <p:spPr bwMode="auto">
              <a:xfrm>
                <a:off x="4902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20 w 61"/>
                  <a:gd name="T3" fmla="*/ 0 h 19"/>
                  <a:gd name="T4" fmla="*/ 61 w 61"/>
                  <a:gd name="T5" fmla="*/ 0 h 19"/>
                  <a:gd name="T6" fmla="*/ 61 w 61"/>
                  <a:gd name="T7" fmla="*/ 0 h 19"/>
                  <a:gd name="T8" fmla="*/ 42 w 61"/>
                  <a:gd name="T9" fmla="*/ 19 h 19"/>
                  <a:gd name="T10" fmla="*/ 0 w 61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20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42" y="1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1" name="Freeform 2993"/>
              <p:cNvSpPr>
                <a:spLocks/>
              </p:cNvSpPr>
              <p:nvPr/>
            </p:nvSpPr>
            <p:spPr bwMode="auto">
              <a:xfrm>
                <a:off x="4902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42 w 61"/>
                  <a:gd name="T3" fmla="*/ 19 h 19"/>
                  <a:gd name="T4" fmla="*/ 61 w 6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42" y="19"/>
                    </a:lnTo>
                    <a:lnTo>
                      <a:pt x="61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2" name="Line 2994"/>
              <p:cNvSpPr>
                <a:spLocks noChangeShapeType="1"/>
              </p:cNvSpPr>
              <p:nvPr/>
            </p:nvSpPr>
            <p:spPr bwMode="auto">
              <a:xfrm>
                <a:off x="4944" y="3206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3" name="Freeform 2995"/>
              <p:cNvSpPr>
                <a:spLocks/>
              </p:cNvSpPr>
              <p:nvPr/>
            </p:nvSpPr>
            <p:spPr bwMode="auto">
              <a:xfrm>
                <a:off x="4977" y="3187"/>
                <a:ext cx="20" cy="19"/>
              </a:xfrm>
              <a:custGeom>
                <a:avLst/>
                <a:gdLst>
                  <a:gd name="T0" fmla="*/ 0 w 20"/>
                  <a:gd name="T1" fmla="*/ 19 h 19"/>
                  <a:gd name="T2" fmla="*/ 20 w 20"/>
                  <a:gd name="T3" fmla="*/ 0 h 19"/>
                  <a:gd name="T4" fmla="*/ 20 w 20"/>
                  <a:gd name="T5" fmla="*/ 0 h 19"/>
                  <a:gd name="T6" fmla="*/ 0 w 20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9">
                    <a:moveTo>
                      <a:pt x="0" y="19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4" name="Freeform 2996"/>
              <p:cNvSpPr>
                <a:spLocks/>
              </p:cNvSpPr>
              <p:nvPr/>
            </p:nvSpPr>
            <p:spPr bwMode="auto">
              <a:xfrm>
                <a:off x="4936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19 w 61"/>
                  <a:gd name="T3" fmla="*/ 0 h 19"/>
                  <a:gd name="T4" fmla="*/ 61 w 61"/>
                  <a:gd name="T5" fmla="*/ 0 h 19"/>
                  <a:gd name="T6" fmla="*/ 41 w 61"/>
                  <a:gd name="T7" fmla="*/ 19 h 19"/>
                  <a:gd name="T8" fmla="*/ 0 w 6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19" y="0"/>
                    </a:lnTo>
                    <a:lnTo>
                      <a:pt x="61" y="0"/>
                    </a:lnTo>
                    <a:lnTo>
                      <a:pt x="41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5" name="Freeform 2997"/>
              <p:cNvSpPr>
                <a:spLocks/>
              </p:cNvSpPr>
              <p:nvPr/>
            </p:nvSpPr>
            <p:spPr bwMode="auto">
              <a:xfrm>
                <a:off x="4936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19 w 61"/>
                  <a:gd name="T3" fmla="*/ 0 h 19"/>
                  <a:gd name="T4" fmla="*/ 61 w 61"/>
                  <a:gd name="T5" fmla="*/ 0 h 19"/>
                  <a:gd name="T6" fmla="*/ 61 w 61"/>
                  <a:gd name="T7" fmla="*/ 0 h 19"/>
                  <a:gd name="T8" fmla="*/ 41 w 61"/>
                  <a:gd name="T9" fmla="*/ 19 h 19"/>
                  <a:gd name="T10" fmla="*/ 0 w 61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19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41" y="19"/>
                    </a:lnTo>
                    <a:lnTo>
                      <a:pt x="0" y="19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6" name="Freeform 2998"/>
              <p:cNvSpPr>
                <a:spLocks/>
              </p:cNvSpPr>
              <p:nvPr/>
            </p:nvSpPr>
            <p:spPr bwMode="auto">
              <a:xfrm>
                <a:off x="4936" y="3187"/>
                <a:ext cx="61" cy="19"/>
              </a:xfrm>
              <a:custGeom>
                <a:avLst/>
                <a:gdLst>
                  <a:gd name="T0" fmla="*/ 0 w 61"/>
                  <a:gd name="T1" fmla="*/ 19 h 19"/>
                  <a:gd name="T2" fmla="*/ 41 w 61"/>
                  <a:gd name="T3" fmla="*/ 19 h 19"/>
                  <a:gd name="T4" fmla="*/ 61 w 61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19">
                    <a:moveTo>
                      <a:pt x="0" y="19"/>
                    </a:moveTo>
                    <a:lnTo>
                      <a:pt x="41" y="19"/>
                    </a:lnTo>
                    <a:lnTo>
                      <a:pt x="61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7" name="Line 2999"/>
              <p:cNvSpPr>
                <a:spLocks noChangeShapeType="1"/>
              </p:cNvSpPr>
              <p:nvPr/>
            </p:nvSpPr>
            <p:spPr bwMode="auto">
              <a:xfrm>
                <a:off x="4977" y="3206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8" name="Freeform 3000"/>
              <p:cNvSpPr>
                <a:spLocks/>
              </p:cNvSpPr>
              <p:nvPr/>
            </p:nvSpPr>
            <p:spPr bwMode="auto">
              <a:xfrm>
                <a:off x="4802" y="3220"/>
                <a:ext cx="23" cy="22"/>
              </a:xfrm>
              <a:custGeom>
                <a:avLst/>
                <a:gdLst>
                  <a:gd name="T0" fmla="*/ 0 w 23"/>
                  <a:gd name="T1" fmla="*/ 22 h 22"/>
                  <a:gd name="T2" fmla="*/ 23 w 23"/>
                  <a:gd name="T3" fmla="*/ 0 h 22"/>
                  <a:gd name="T4" fmla="*/ 23 w 23"/>
                  <a:gd name="T5" fmla="*/ 0 h 22"/>
                  <a:gd name="T6" fmla="*/ 0 w 23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2">
                    <a:moveTo>
                      <a:pt x="0" y="22"/>
                    </a:moveTo>
                    <a:lnTo>
                      <a:pt x="23" y="0"/>
                    </a:lnTo>
                    <a:lnTo>
                      <a:pt x="2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29" name="Freeform 3001"/>
              <p:cNvSpPr>
                <a:spLocks/>
              </p:cNvSpPr>
              <p:nvPr/>
            </p:nvSpPr>
            <p:spPr bwMode="auto">
              <a:xfrm>
                <a:off x="4766" y="3220"/>
                <a:ext cx="59" cy="22"/>
              </a:xfrm>
              <a:custGeom>
                <a:avLst/>
                <a:gdLst>
                  <a:gd name="T0" fmla="*/ 0 w 59"/>
                  <a:gd name="T1" fmla="*/ 22 h 22"/>
                  <a:gd name="T2" fmla="*/ 23 w 59"/>
                  <a:gd name="T3" fmla="*/ 0 h 22"/>
                  <a:gd name="T4" fmla="*/ 59 w 59"/>
                  <a:gd name="T5" fmla="*/ 0 h 22"/>
                  <a:gd name="T6" fmla="*/ 36 w 59"/>
                  <a:gd name="T7" fmla="*/ 22 h 22"/>
                  <a:gd name="T8" fmla="*/ 0 w 59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2">
                    <a:moveTo>
                      <a:pt x="0" y="22"/>
                    </a:moveTo>
                    <a:lnTo>
                      <a:pt x="23" y="0"/>
                    </a:lnTo>
                    <a:lnTo>
                      <a:pt x="59" y="0"/>
                    </a:lnTo>
                    <a:lnTo>
                      <a:pt x="36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0" name="Freeform 3002"/>
              <p:cNvSpPr>
                <a:spLocks/>
              </p:cNvSpPr>
              <p:nvPr/>
            </p:nvSpPr>
            <p:spPr bwMode="auto">
              <a:xfrm>
                <a:off x="4766" y="3220"/>
                <a:ext cx="59" cy="22"/>
              </a:xfrm>
              <a:custGeom>
                <a:avLst/>
                <a:gdLst>
                  <a:gd name="T0" fmla="*/ 0 w 59"/>
                  <a:gd name="T1" fmla="*/ 22 h 22"/>
                  <a:gd name="T2" fmla="*/ 23 w 59"/>
                  <a:gd name="T3" fmla="*/ 0 h 22"/>
                  <a:gd name="T4" fmla="*/ 59 w 59"/>
                  <a:gd name="T5" fmla="*/ 0 h 22"/>
                  <a:gd name="T6" fmla="*/ 59 w 59"/>
                  <a:gd name="T7" fmla="*/ 0 h 22"/>
                  <a:gd name="T8" fmla="*/ 36 w 59"/>
                  <a:gd name="T9" fmla="*/ 22 h 22"/>
                  <a:gd name="T10" fmla="*/ 0 w 59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22">
                    <a:moveTo>
                      <a:pt x="0" y="22"/>
                    </a:moveTo>
                    <a:lnTo>
                      <a:pt x="2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36" y="22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1" name="Freeform 3003"/>
              <p:cNvSpPr>
                <a:spLocks/>
              </p:cNvSpPr>
              <p:nvPr/>
            </p:nvSpPr>
            <p:spPr bwMode="auto">
              <a:xfrm>
                <a:off x="4766" y="3220"/>
                <a:ext cx="59" cy="22"/>
              </a:xfrm>
              <a:custGeom>
                <a:avLst/>
                <a:gdLst>
                  <a:gd name="T0" fmla="*/ 0 w 59"/>
                  <a:gd name="T1" fmla="*/ 22 h 22"/>
                  <a:gd name="T2" fmla="*/ 36 w 59"/>
                  <a:gd name="T3" fmla="*/ 22 h 22"/>
                  <a:gd name="T4" fmla="*/ 59 w 59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2">
                    <a:moveTo>
                      <a:pt x="0" y="22"/>
                    </a:moveTo>
                    <a:lnTo>
                      <a:pt x="36" y="22"/>
                    </a:lnTo>
                    <a:lnTo>
                      <a:pt x="59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2" name="Line 3004"/>
              <p:cNvSpPr>
                <a:spLocks noChangeShapeType="1"/>
              </p:cNvSpPr>
              <p:nvPr/>
            </p:nvSpPr>
            <p:spPr bwMode="auto">
              <a:xfrm>
                <a:off x="4802" y="3242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3" name="Freeform 3005"/>
              <p:cNvSpPr>
                <a:spLocks/>
              </p:cNvSpPr>
              <p:nvPr/>
            </p:nvSpPr>
            <p:spPr bwMode="auto">
              <a:xfrm>
                <a:off x="4836" y="3220"/>
                <a:ext cx="22" cy="22"/>
              </a:xfrm>
              <a:custGeom>
                <a:avLst/>
                <a:gdLst>
                  <a:gd name="T0" fmla="*/ 0 w 22"/>
                  <a:gd name="T1" fmla="*/ 22 h 22"/>
                  <a:gd name="T2" fmla="*/ 22 w 22"/>
                  <a:gd name="T3" fmla="*/ 0 h 22"/>
                  <a:gd name="T4" fmla="*/ 22 w 22"/>
                  <a:gd name="T5" fmla="*/ 0 h 22"/>
                  <a:gd name="T6" fmla="*/ 0 w 22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2">
                    <a:moveTo>
                      <a:pt x="0" y="22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4" name="Freeform 3006"/>
              <p:cNvSpPr>
                <a:spLocks/>
              </p:cNvSpPr>
              <p:nvPr/>
            </p:nvSpPr>
            <p:spPr bwMode="auto">
              <a:xfrm>
                <a:off x="4800" y="3220"/>
                <a:ext cx="58" cy="22"/>
              </a:xfrm>
              <a:custGeom>
                <a:avLst/>
                <a:gdLst>
                  <a:gd name="T0" fmla="*/ 0 w 58"/>
                  <a:gd name="T1" fmla="*/ 22 h 22"/>
                  <a:gd name="T2" fmla="*/ 22 w 58"/>
                  <a:gd name="T3" fmla="*/ 0 h 22"/>
                  <a:gd name="T4" fmla="*/ 58 w 58"/>
                  <a:gd name="T5" fmla="*/ 0 h 22"/>
                  <a:gd name="T6" fmla="*/ 36 w 58"/>
                  <a:gd name="T7" fmla="*/ 22 h 22"/>
                  <a:gd name="T8" fmla="*/ 0 w 58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">
                    <a:moveTo>
                      <a:pt x="0" y="22"/>
                    </a:moveTo>
                    <a:lnTo>
                      <a:pt x="22" y="0"/>
                    </a:lnTo>
                    <a:lnTo>
                      <a:pt x="58" y="0"/>
                    </a:lnTo>
                    <a:lnTo>
                      <a:pt x="36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5" name="Freeform 3007"/>
              <p:cNvSpPr>
                <a:spLocks/>
              </p:cNvSpPr>
              <p:nvPr/>
            </p:nvSpPr>
            <p:spPr bwMode="auto">
              <a:xfrm>
                <a:off x="4800" y="3220"/>
                <a:ext cx="58" cy="22"/>
              </a:xfrm>
              <a:custGeom>
                <a:avLst/>
                <a:gdLst>
                  <a:gd name="T0" fmla="*/ 0 w 58"/>
                  <a:gd name="T1" fmla="*/ 22 h 22"/>
                  <a:gd name="T2" fmla="*/ 22 w 58"/>
                  <a:gd name="T3" fmla="*/ 0 h 22"/>
                  <a:gd name="T4" fmla="*/ 58 w 58"/>
                  <a:gd name="T5" fmla="*/ 0 h 22"/>
                  <a:gd name="T6" fmla="*/ 58 w 58"/>
                  <a:gd name="T7" fmla="*/ 0 h 22"/>
                  <a:gd name="T8" fmla="*/ 36 w 58"/>
                  <a:gd name="T9" fmla="*/ 22 h 22"/>
                  <a:gd name="T10" fmla="*/ 0 w 58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22">
                    <a:moveTo>
                      <a:pt x="0" y="22"/>
                    </a:moveTo>
                    <a:lnTo>
                      <a:pt x="22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36" y="22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6" name="Freeform 3008"/>
              <p:cNvSpPr>
                <a:spLocks/>
              </p:cNvSpPr>
              <p:nvPr/>
            </p:nvSpPr>
            <p:spPr bwMode="auto">
              <a:xfrm>
                <a:off x="4800" y="3220"/>
                <a:ext cx="58" cy="22"/>
              </a:xfrm>
              <a:custGeom>
                <a:avLst/>
                <a:gdLst>
                  <a:gd name="T0" fmla="*/ 0 w 58"/>
                  <a:gd name="T1" fmla="*/ 22 h 22"/>
                  <a:gd name="T2" fmla="*/ 36 w 58"/>
                  <a:gd name="T3" fmla="*/ 22 h 22"/>
                  <a:gd name="T4" fmla="*/ 58 w 58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22">
                    <a:moveTo>
                      <a:pt x="0" y="22"/>
                    </a:moveTo>
                    <a:lnTo>
                      <a:pt x="36" y="22"/>
                    </a:lnTo>
                    <a:lnTo>
                      <a:pt x="58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7" name="Line 3009"/>
              <p:cNvSpPr>
                <a:spLocks noChangeShapeType="1"/>
              </p:cNvSpPr>
              <p:nvPr/>
            </p:nvSpPr>
            <p:spPr bwMode="auto">
              <a:xfrm>
                <a:off x="4836" y="3242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8" name="Freeform 3010"/>
              <p:cNvSpPr>
                <a:spLocks/>
              </p:cNvSpPr>
              <p:nvPr/>
            </p:nvSpPr>
            <p:spPr bwMode="auto">
              <a:xfrm>
                <a:off x="4869" y="3220"/>
                <a:ext cx="22" cy="22"/>
              </a:xfrm>
              <a:custGeom>
                <a:avLst/>
                <a:gdLst>
                  <a:gd name="T0" fmla="*/ 0 w 22"/>
                  <a:gd name="T1" fmla="*/ 22 h 22"/>
                  <a:gd name="T2" fmla="*/ 22 w 22"/>
                  <a:gd name="T3" fmla="*/ 0 h 22"/>
                  <a:gd name="T4" fmla="*/ 22 w 22"/>
                  <a:gd name="T5" fmla="*/ 0 h 22"/>
                  <a:gd name="T6" fmla="*/ 0 w 22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2">
                    <a:moveTo>
                      <a:pt x="0" y="22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9" name="Freeform 3011"/>
              <p:cNvSpPr>
                <a:spLocks/>
              </p:cNvSpPr>
              <p:nvPr/>
            </p:nvSpPr>
            <p:spPr bwMode="auto">
              <a:xfrm>
                <a:off x="4830" y="3220"/>
                <a:ext cx="61" cy="22"/>
              </a:xfrm>
              <a:custGeom>
                <a:avLst/>
                <a:gdLst>
                  <a:gd name="T0" fmla="*/ 0 w 61"/>
                  <a:gd name="T1" fmla="*/ 22 h 22"/>
                  <a:gd name="T2" fmla="*/ 22 w 61"/>
                  <a:gd name="T3" fmla="*/ 0 h 22"/>
                  <a:gd name="T4" fmla="*/ 61 w 61"/>
                  <a:gd name="T5" fmla="*/ 0 h 22"/>
                  <a:gd name="T6" fmla="*/ 39 w 61"/>
                  <a:gd name="T7" fmla="*/ 22 h 22"/>
                  <a:gd name="T8" fmla="*/ 0 w 6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2">
                    <a:moveTo>
                      <a:pt x="0" y="22"/>
                    </a:moveTo>
                    <a:lnTo>
                      <a:pt x="22" y="0"/>
                    </a:lnTo>
                    <a:lnTo>
                      <a:pt x="61" y="0"/>
                    </a:lnTo>
                    <a:lnTo>
                      <a:pt x="39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0" name="Freeform 3012"/>
              <p:cNvSpPr>
                <a:spLocks/>
              </p:cNvSpPr>
              <p:nvPr/>
            </p:nvSpPr>
            <p:spPr bwMode="auto">
              <a:xfrm>
                <a:off x="4830" y="3220"/>
                <a:ext cx="61" cy="22"/>
              </a:xfrm>
              <a:custGeom>
                <a:avLst/>
                <a:gdLst>
                  <a:gd name="T0" fmla="*/ 0 w 61"/>
                  <a:gd name="T1" fmla="*/ 22 h 22"/>
                  <a:gd name="T2" fmla="*/ 22 w 61"/>
                  <a:gd name="T3" fmla="*/ 0 h 22"/>
                  <a:gd name="T4" fmla="*/ 61 w 61"/>
                  <a:gd name="T5" fmla="*/ 0 h 22"/>
                  <a:gd name="T6" fmla="*/ 61 w 61"/>
                  <a:gd name="T7" fmla="*/ 0 h 22"/>
                  <a:gd name="T8" fmla="*/ 39 w 61"/>
                  <a:gd name="T9" fmla="*/ 22 h 22"/>
                  <a:gd name="T10" fmla="*/ 0 w 6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22">
                    <a:moveTo>
                      <a:pt x="0" y="22"/>
                    </a:moveTo>
                    <a:lnTo>
                      <a:pt x="22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39" y="22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1" name="Freeform 3013"/>
              <p:cNvSpPr>
                <a:spLocks/>
              </p:cNvSpPr>
              <p:nvPr/>
            </p:nvSpPr>
            <p:spPr bwMode="auto">
              <a:xfrm>
                <a:off x="4830" y="3220"/>
                <a:ext cx="61" cy="22"/>
              </a:xfrm>
              <a:custGeom>
                <a:avLst/>
                <a:gdLst>
                  <a:gd name="T0" fmla="*/ 0 w 61"/>
                  <a:gd name="T1" fmla="*/ 22 h 22"/>
                  <a:gd name="T2" fmla="*/ 39 w 61"/>
                  <a:gd name="T3" fmla="*/ 22 h 22"/>
                  <a:gd name="T4" fmla="*/ 61 w 61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22">
                    <a:moveTo>
                      <a:pt x="0" y="22"/>
                    </a:moveTo>
                    <a:lnTo>
                      <a:pt x="39" y="22"/>
                    </a:lnTo>
                    <a:lnTo>
                      <a:pt x="61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2" name="Line 3014"/>
              <p:cNvSpPr>
                <a:spLocks noChangeShapeType="1"/>
              </p:cNvSpPr>
              <p:nvPr/>
            </p:nvSpPr>
            <p:spPr bwMode="auto">
              <a:xfrm>
                <a:off x="4869" y="3242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3" name="Freeform 3015"/>
              <p:cNvSpPr>
                <a:spLocks/>
              </p:cNvSpPr>
              <p:nvPr/>
            </p:nvSpPr>
            <p:spPr bwMode="auto">
              <a:xfrm>
                <a:off x="4902" y="3220"/>
                <a:ext cx="23" cy="22"/>
              </a:xfrm>
              <a:custGeom>
                <a:avLst/>
                <a:gdLst>
                  <a:gd name="T0" fmla="*/ 0 w 23"/>
                  <a:gd name="T1" fmla="*/ 22 h 22"/>
                  <a:gd name="T2" fmla="*/ 23 w 23"/>
                  <a:gd name="T3" fmla="*/ 0 h 22"/>
                  <a:gd name="T4" fmla="*/ 23 w 23"/>
                  <a:gd name="T5" fmla="*/ 0 h 22"/>
                  <a:gd name="T6" fmla="*/ 0 w 23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2">
                    <a:moveTo>
                      <a:pt x="0" y="22"/>
                    </a:moveTo>
                    <a:lnTo>
                      <a:pt x="23" y="0"/>
                    </a:lnTo>
                    <a:lnTo>
                      <a:pt x="23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4" name="Freeform 3016"/>
              <p:cNvSpPr>
                <a:spLocks/>
              </p:cNvSpPr>
              <p:nvPr/>
            </p:nvSpPr>
            <p:spPr bwMode="auto">
              <a:xfrm>
                <a:off x="4863" y="3220"/>
                <a:ext cx="62" cy="22"/>
              </a:xfrm>
              <a:custGeom>
                <a:avLst/>
                <a:gdLst>
                  <a:gd name="T0" fmla="*/ 0 w 62"/>
                  <a:gd name="T1" fmla="*/ 22 h 22"/>
                  <a:gd name="T2" fmla="*/ 23 w 62"/>
                  <a:gd name="T3" fmla="*/ 0 h 22"/>
                  <a:gd name="T4" fmla="*/ 62 w 62"/>
                  <a:gd name="T5" fmla="*/ 0 h 22"/>
                  <a:gd name="T6" fmla="*/ 39 w 62"/>
                  <a:gd name="T7" fmla="*/ 22 h 22"/>
                  <a:gd name="T8" fmla="*/ 0 w 6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22">
                    <a:moveTo>
                      <a:pt x="0" y="22"/>
                    </a:moveTo>
                    <a:lnTo>
                      <a:pt x="23" y="0"/>
                    </a:lnTo>
                    <a:lnTo>
                      <a:pt x="62" y="0"/>
                    </a:lnTo>
                    <a:lnTo>
                      <a:pt x="39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5" name="Freeform 3017"/>
              <p:cNvSpPr>
                <a:spLocks/>
              </p:cNvSpPr>
              <p:nvPr/>
            </p:nvSpPr>
            <p:spPr bwMode="auto">
              <a:xfrm>
                <a:off x="4863" y="3220"/>
                <a:ext cx="62" cy="22"/>
              </a:xfrm>
              <a:custGeom>
                <a:avLst/>
                <a:gdLst>
                  <a:gd name="T0" fmla="*/ 0 w 62"/>
                  <a:gd name="T1" fmla="*/ 22 h 22"/>
                  <a:gd name="T2" fmla="*/ 23 w 62"/>
                  <a:gd name="T3" fmla="*/ 0 h 22"/>
                  <a:gd name="T4" fmla="*/ 62 w 62"/>
                  <a:gd name="T5" fmla="*/ 0 h 22"/>
                  <a:gd name="T6" fmla="*/ 62 w 62"/>
                  <a:gd name="T7" fmla="*/ 0 h 22"/>
                  <a:gd name="T8" fmla="*/ 39 w 62"/>
                  <a:gd name="T9" fmla="*/ 22 h 22"/>
                  <a:gd name="T10" fmla="*/ 0 w 62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22">
                    <a:moveTo>
                      <a:pt x="0" y="22"/>
                    </a:moveTo>
                    <a:lnTo>
                      <a:pt x="23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9" y="22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6" name="Freeform 3018"/>
              <p:cNvSpPr>
                <a:spLocks/>
              </p:cNvSpPr>
              <p:nvPr/>
            </p:nvSpPr>
            <p:spPr bwMode="auto">
              <a:xfrm>
                <a:off x="4863" y="3220"/>
                <a:ext cx="62" cy="22"/>
              </a:xfrm>
              <a:custGeom>
                <a:avLst/>
                <a:gdLst>
                  <a:gd name="T0" fmla="*/ 0 w 62"/>
                  <a:gd name="T1" fmla="*/ 22 h 22"/>
                  <a:gd name="T2" fmla="*/ 39 w 62"/>
                  <a:gd name="T3" fmla="*/ 22 h 22"/>
                  <a:gd name="T4" fmla="*/ 62 w 62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22">
                    <a:moveTo>
                      <a:pt x="0" y="22"/>
                    </a:moveTo>
                    <a:lnTo>
                      <a:pt x="39" y="22"/>
                    </a:lnTo>
                    <a:lnTo>
                      <a:pt x="62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0" name="Freeform 3021"/>
            <p:cNvSpPr>
              <a:spLocks/>
            </p:cNvSpPr>
            <p:nvPr/>
          </p:nvSpPr>
          <p:spPr bwMode="auto">
            <a:xfrm>
              <a:off x="3738367" y="6626239"/>
              <a:ext cx="38993" cy="38993"/>
            </a:xfrm>
            <a:custGeom>
              <a:avLst/>
              <a:gdLst>
                <a:gd name="T0" fmla="*/ 0 w 22"/>
                <a:gd name="T1" fmla="*/ 22 h 22"/>
                <a:gd name="T2" fmla="*/ 22 w 22"/>
                <a:gd name="T3" fmla="*/ 0 h 22"/>
                <a:gd name="T4" fmla="*/ 22 w 22"/>
                <a:gd name="T5" fmla="*/ 0 h 22"/>
                <a:gd name="T6" fmla="*/ 0 w 22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2">
                  <a:moveTo>
                    <a:pt x="0" y="22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3022"/>
            <p:cNvSpPr>
              <a:spLocks/>
            </p:cNvSpPr>
            <p:nvPr/>
          </p:nvSpPr>
          <p:spPr bwMode="auto">
            <a:xfrm>
              <a:off x="3669242" y="6626239"/>
              <a:ext cx="108118" cy="38993"/>
            </a:xfrm>
            <a:custGeom>
              <a:avLst/>
              <a:gdLst>
                <a:gd name="T0" fmla="*/ 0 w 61"/>
                <a:gd name="T1" fmla="*/ 22 h 22"/>
                <a:gd name="T2" fmla="*/ 22 w 61"/>
                <a:gd name="T3" fmla="*/ 0 h 22"/>
                <a:gd name="T4" fmla="*/ 61 w 61"/>
                <a:gd name="T5" fmla="*/ 0 h 22"/>
                <a:gd name="T6" fmla="*/ 39 w 61"/>
                <a:gd name="T7" fmla="*/ 22 h 22"/>
                <a:gd name="T8" fmla="*/ 0 w 6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2">
                  <a:moveTo>
                    <a:pt x="0" y="22"/>
                  </a:moveTo>
                  <a:lnTo>
                    <a:pt x="22" y="0"/>
                  </a:lnTo>
                  <a:lnTo>
                    <a:pt x="61" y="0"/>
                  </a:lnTo>
                  <a:lnTo>
                    <a:pt x="39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3023"/>
            <p:cNvSpPr>
              <a:spLocks/>
            </p:cNvSpPr>
            <p:nvPr/>
          </p:nvSpPr>
          <p:spPr bwMode="auto">
            <a:xfrm>
              <a:off x="3669242" y="6626239"/>
              <a:ext cx="108118" cy="38993"/>
            </a:xfrm>
            <a:custGeom>
              <a:avLst/>
              <a:gdLst>
                <a:gd name="T0" fmla="*/ 0 w 61"/>
                <a:gd name="T1" fmla="*/ 22 h 22"/>
                <a:gd name="T2" fmla="*/ 22 w 61"/>
                <a:gd name="T3" fmla="*/ 0 h 22"/>
                <a:gd name="T4" fmla="*/ 61 w 61"/>
                <a:gd name="T5" fmla="*/ 0 h 22"/>
                <a:gd name="T6" fmla="*/ 61 w 61"/>
                <a:gd name="T7" fmla="*/ 0 h 22"/>
                <a:gd name="T8" fmla="*/ 39 w 61"/>
                <a:gd name="T9" fmla="*/ 22 h 22"/>
                <a:gd name="T10" fmla="*/ 0 w 61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22">
                  <a:moveTo>
                    <a:pt x="0" y="22"/>
                  </a:moveTo>
                  <a:lnTo>
                    <a:pt x="2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39" y="22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3024"/>
            <p:cNvSpPr>
              <a:spLocks/>
            </p:cNvSpPr>
            <p:nvPr/>
          </p:nvSpPr>
          <p:spPr bwMode="auto">
            <a:xfrm>
              <a:off x="3669242" y="6626239"/>
              <a:ext cx="108118" cy="38993"/>
            </a:xfrm>
            <a:custGeom>
              <a:avLst/>
              <a:gdLst>
                <a:gd name="T0" fmla="*/ 0 w 61"/>
                <a:gd name="T1" fmla="*/ 22 h 22"/>
                <a:gd name="T2" fmla="*/ 39 w 61"/>
                <a:gd name="T3" fmla="*/ 22 h 22"/>
                <a:gd name="T4" fmla="*/ 61 w 61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22">
                  <a:moveTo>
                    <a:pt x="0" y="22"/>
                  </a:moveTo>
                  <a:lnTo>
                    <a:pt x="39" y="22"/>
                  </a:lnTo>
                  <a:lnTo>
                    <a:pt x="61" y="0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4" name="Picture 30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986" y="6557115"/>
              <a:ext cx="132932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0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986" y="6557115"/>
              <a:ext cx="132932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0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86" y="6523439"/>
              <a:ext cx="166608" cy="14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0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86" y="6523439"/>
              <a:ext cx="166608" cy="14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03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290" y="6523439"/>
              <a:ext cx="168380" cy="14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0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290" y="6523439"/>
              <a:ext cx="168380" cy="14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0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236" y="6523439"/>
              <a:ext cx="166608" cy="14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236" y="6523439"/>
              <a:ext cx="166608" cy="14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034"/>
            <p:cNvSpPr>
              <a:spLocks noChangeArrowheads="1"/>
            </p:cNvSpPr>
            <p:nvPr/>
          </p:nvSpPr>
          <p:spPr bwMode="auto">
            <a:xfrm>
              <a:off x="2487033" y="5841055"/>
              <a:ext cx="19496" cy="478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Line 3035"/>
            <p:cNvSpPr>
              <a:spLocks noChangeShapeType="1"/>
            </p:cNvSpPr>
            <p:nvPr/>
          </p:nvSpPr>
          <p:spPr bwMode="auto">
            <a:xfrm flipV="1">
              <a:off x="2495895" y="5761295"/>
              <a:ext cx="1772" cy="7798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Line 3036"/>
            <p:cNvSpPr>
              <a:spLocks noChangeShapeType="1"/>
            </p:cNvSpPr>
            <p:nvPr/>
          </p:nvSpPr>
          <p:spPr bwMode="auto">
            <a:xfrm flipH="1">
              <a:off x="2439178" y="5773703"/>
              <a:ext cx="116980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Rectangle 3037"/>
            <p:cNvSpPr>
              <a:spLocks noChangeArrowheads="1"/>
            </p:cNvSpPr>
            <p:nvPr/>
          </p:nvSpPr>
          <p:spPr bwMode="auto">
            <a:xfrm>
              <a:off x="2432088" y="5761295"/>
              <a:ext cx="35449" cy="194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3038"/>
            <p:cNvSpPr>
              <a:spLocks noChangeArrowheads="1"/>
            </p:cNvSpPr>
            <p:nvPr/>
          </p:nvSpPr>
          <p:spPr bwMode="auto">
            <a:xfrm>
              <a:off x="2531344" y="5761295"/>
              <a:ext cx="33676" cy="194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7" name="Picture 303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494" y="5610639"/>
              <a:ext cx="113435" cy="118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04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494" y="5610639"/>
              <a:ext cx="113435" cy="118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041"/>
            <p:cNvSpPr>
              <a:spLocks noChangeArrowheads="1"/>
            </p:cNvSpPr>
            <p:nvPr/>
          </p:nvSpPr>
          <p:spPr bwMode="auto">
            <a:xfrm>
              <a:off x="2035064" y="6259348"/>
              <a:ext cx="23041" cy="496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Line 3042"/>
            <p:cNvSpPr>
              <a:spLocks noChangeShapeType="1"/>
            </p:cNvSpPr>
            <p:nvPr/>
          </p:nvSpPr>
          <p:spPr bwMode="auto">
            <a:xfrm flipV="1">
              <a:off x="2043926" y="6179588"/>
              <a:ext cx="1772" cy="7798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Line 3043"/>
            <p:cNvSpPr>
              <a:spLocks noChangeShapeType="1"/>
            </p:cNvSpPr>
            <p:nvPr/>
          </p:nvSpPr>
          <p:spPr bwMode="auto">
            <a:xfrm flipH="1">
              <a:off x="1987208" y="6191995"/>
              <a:ext cx="116980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Rectangle 3044"/>
            <p:cNvSpPr>
              <a:spLocks noChangeArrowheads="1"/>
            </p:cNvSpPr>
            <p:nvPr/>
          </p:nvSpPr>
          <p:spPr bwMode="auto">
            <a:xfrm>
              <a:off x="1980118" y="6179588"/>
              <a:ext cx="35449" cy="212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Rectangle 3045"/>
            <p:cNvSpPr>
              <a:spLocks noChangeArrowheads="1"/>
            </p:cNvSpPr>
            <p:nvPr/>
          </p:nvSpPr>
          <p:spPr bwMode="auto">
            <a:xfrm>
              <a:off x="2079374" y="6179588"/>
              <a:ext cx="33676" cy="212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44" name="Picture 30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526" y="6030704"/>
              <a:ext cx="113435" cy="11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304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526" y="6030704"/>
              <a:ext cx="113435" cy="116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3048"/>
            <p:cNvSpPr>
              <a:spLocks noChangeArrowheads="1"/>
            </p:cNvSpPr>
            <p:nvPr/>
          </p:nvSpPr>
          <p:spPr bwMode="auto">
            <a:xfrm>
              <a:off x="3385654" y="5860551"/>
              <a:ext cx="19496" cy="53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Line 3049"/>
            <p:cNvSpPr>
              <a:spLocks noChangeShapeType="1"/>
            </p:cNvSpPr>
            <p:nvPr/>
          </p:nvSpPr>
          <p:spPr bwMode="auto">
            <a:xfrm flipV="1">
              <a:off x="3396289" y="5786109"/>
              <a:ext cx="0" cy="7621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Line 3050"/>
            <p:cNvSpPr>
              <a:spLocks noChangeShapeType="1"/>
            </p:cNvSpPr>
            <p:nvPr/>
          </p:nvSpPr>
          <p:spPr bwMode="auto">
            <a:xfrm flipH="1">
              <a:off x="3339571" y="5793199"/>
              <a:ext cx="116980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Rectangle 3051"/>
            <p:cNvSpPr>
              <a:spLocks noChangeArrowheads="1"/>
            </p:cNvSpPr>
            <p:nvPr/>
          </p:nvSpPr>
          <p:spPr bwMode="auto">
            <a:xfrm>
              <a:off x="3332481" y="5780792"/>
              <a:ext cx="33676" cy="248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3052"/>
            <p:cNvSpPr>
              <a:spLocks noChangeArrowheads="1"/>
            </p:cNvSpPr>
            <p:nvPr/>
          </p:nvSpPr>
          <p:spPr bwMode="auto">
            <a:xfrm>
              <a:off x="3429964" y="5780792"/>
              <a:ext cx="35449" cy="248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51" name="Picture 305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88" y="5635453"/>
              <a:ext cx="113435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05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88" y="5635453"/>
              <a:ext cx="113435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tangle 3055"/>
            <p:cNvSpPr>
              <a:spLocks noChangeArrowheads="1"/>
            </p:cNvSpPr>
            <p:nvPr/>
          </p:nvSpPr>
          <p:spPr bwMode="auto">
            <a:xfrm>
              <a:off x="4103487" y="6378100"/>
              <a:ext cx="24814" cy="53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Line 3056"/>
            <p:cNvSpPr>
              <a:spLocks noChangeShapeType="1"/>
            </p:cNvSpPr>
            <p:nvPr/>
          </p:nvSpPr>
          <p:spPr bwMode="auto">
            <a:xfrm flipV="1">
              <a:off x="4119439" y="6303658"/>
              <a:ext cx="0" cy="7621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Line 3057"/>
            <p:cNvSpPr>
              <a:spLocks noChangeShapeType="1"/>
            </p:cNvSpPr>
            <p:nvPr/>
          </p:nvSpPr>
          <p:spPr bwMode="auto">
            <a:xfrm flipH="1">
              <a:off x="4062721" y="6310747"/>
              <a:ext cx="115207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Rectangle 3058"/>
            <p:cNvSpPr>
              <a:spLocks noChangeArrowheads="1"/>
            </p:cNvSpPr>
            <p:nvPr/>
          </p:nvSpPr>
          <p:spPr bwMode="auto">
            <a:xfrm>
              <a:off x="4050314" y="6298341"/>
              <a:ext cx="33676" cy="248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Rectangle 3059"/>
            <p:cNvSpPr>
              <a:spLocks noChangeArrowheads="1"/>
            </p:cNvSpPr>
            <p:nvPr/>
          </p:nvSpPr>
          <p:spPr bwMode="auto">
            <a:xfrm>
              <a:off x="4147798" y="6298341"/>
              <a:ext cx="35449" cy="248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58" name="Picture 306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721" y="6153002"/>
              <a:ext cx="111662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306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721" y="6153002"/>
              <a:ext cx="111662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3062"/>
            <p:cNvSpPr>
              <a:spLocks noChangeArrowheads="1"/>
            </p:cNvSpPr>
            <p:nvPr/>
          </p:nvSpPr>
          <p:spPr bwMode="auto">
            <a:xfrm>
              <a:off x="4596221" y="5982849"/>
              <a:ext cx="23041" cy="549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Line 3063"/>
            <p:cNvSpPr>
              <a:spLocks noChangeShapeType="1"/>
            </p:cNvSpPr>
            <p:nvPr/>
          </p:nvSpPr>
          <p:spPr bwMode="auto">
            <a:xfrm flipV="1">
              <a:off x="4610401" y="5904862"/>
              <a:ext cx="0" cy="7621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Line 3064"/>
            <p:cNvSpPr>
              <a:spLocks noChangeShapeType="1"/>
            </p:cNvSpPr>
            <p:nvPr/>
          </p:nvSpPr>
          <p:spPr bwMode="auto">
            <a:xfrm flipH="1">
              <a:off x="4553683" y="5917269"/>
              <a:ext cx="116980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3065"/>
            <p:cNvSpPr>
              <a:spLocks noChangeArrowheads="1"/>
            </p:cNvSpPr>
            <p:nvPr/>
          </p:nvSpPr>
          <p:spPr bwMode="auto">
            <a:xfrm>
              <a:off x="4541277" y="5904862"/>
              <a:ext cx="33676" cy="194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3066"/>
            <p:cNvSpPr>
              <a:spLocks noChangeArrowheads="1"/>
            </p:cNvSpPr>
            <p:nvPr/>
          </p:nvSpPr>
          <p:spPr bwMode="auto">
            <a:xfrm>
              <a:off x="4640533" y="5904862"/>
              <a:ext cx="33676" cy="194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65" name="Picture 306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683" y="5759523"/>
              <a:ext cx="118752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306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683" y="5759523"/>
              <a:ext cx="118752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306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614" y="6410003"/>
              <a:ext cx="118752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070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614" y="6410003"/>
              <a:ext cx="118752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071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646" y="6296568"/>
              <a:ext cx="83304" cy="8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307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646" y="6296568"/>
              <a:ext cx="83304" cy="8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Oval 3073"/>
            <p:cNvSpPr>
              <a:spLocks noChangeArrowheads="1"/>
            </p:cNvSpPr>
            <p:nvPr/>
          </p:nvSpPr>
          <p:spPr bwMode="auto">
            <a:xfrm>
              <a:off x="4128301" y="6461404"/>
              <a:ext cx="241050" cy="49628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72" name="Picture 3074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522" y="6371010"/>
              <a:ext cx="191422" cy="14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075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522" y="6371010"/>
              <a:ext cx="191422" cy="14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Oval 3076"/>
            <p:cNvSpPr>
              <a:spLocks noChangeArrowheads="1"/>
            </p:cNvSpPr>
            <p:nvPr/>
          </p:nvSpPr>
          <p:spPr bwMode="auto">
            <a:xfrm>
              <a:off x="3405150" y="6323155"/>
              <a:ext cx="187877" cy="58490"/>
            </a:xfrm>
            <a:prstGeom prst="ellipse">
              <a:avLst/>
            </a:prstGeom>
            <a:solidFill>
              <a:srgbClr val="93C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3077"/>
            <p:cNvSpPr>
              <a:spLocks/>
            </p:cNvSpPr>
            <p:nvPr/>
          </p:nvSpPr>
          <p:spPr bwMode="auto">
            <a:xfrm>
              <a:off x="3486682" y="6261119"/>
              <a:ext cx="54945" cy="65579"/>
            </a:xfrm>
            <a:custGeom>
              <a:avLst/>
              <a:gdLst>
                <a:gd name="T0" fmla="*/ 0 w 176"/>
                <a:gd name="T1" fmla="*/ 30 h 208"/>
                <a:gd name="T2" fmla="*/ 30 w 176"/>
                <a:gd name="T3" fmla="*/ 0 h 208"/>
                <a:gd name="T4" fmla="*/ 147 w 176"/>
                <a:gd name="T5" fmla="*/ 0 h 208"/>
                <a:gd name="T6" fmla="*/ 176 w 176"/>
                <a:gd name="T7" fmla="*/ 30 h 208"/>
                <a:gd name="T8" fmla="*/ 176 w 176"/>
                <a:gd name="T9" fmla="*/ 179 h 208"/>
                <a:gd name="T10" fmla="*/ 147 w 176"/>
                <a:gd name="T11" fmla="*/ 208 h 208"/>
                <a:gd name="T12" fmla="*/ 30 w 176"/>
                <a:gd name="T13" fmla="*/ 208 h 208"/>
                <a:gd name="T14" fmla="*/ 0 w 176"/>
                <a:gd name="T15" fmla="*/ 179 h 208"/>
                <a:gd name="T16" fmla="*/ 0 w 176"/>
                <a:gd name="T17" fmla="*/ 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208">
                  <a:moveTo>
                    <a:pt x="0" y="30"/>
                  </a:moveTo>
                  <a:cubicBezTo>
                    <a:pt x="0" y="14"/>
                    <a:pt x="14" y="0"/>
                    <a:pt x="30" y="0"/>
                  </a:cubicBezTo>
                  <a:lnTo>
                    <a:pt x="147" y="0"/>
                  </a:lnTo>
                  <a:cubicBezTo>
                    <a:pt x="163" y="0"/>
                    <a:pt x="176" y="14"/>
                    <a:pt x="176" y="30"/>
                  </a:cubicBezTo>
                  <a:lnTo>
                    <a:pt x="176" y="179"/>
                  </a:lnTo>
                  <a:cubicBezTo>
                    <a:pt x="176" y="195"/>
                    <a:pt x="163" y="208"/>
                    <a:pt x="147" y="208"/>
                  </a:cubicBezTo>
                  <a:lnTo>
                    <a:pt x="30" y="208"/>
                  </a:lnTo>
                  <a:cubicBezTo>
                    <a:pt x="14" y="208"/>
                    <a:pt x="0" y="195"/>
                    <a:pt x="0" y="179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93C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3078"/>
            <p:cNvSpPr>
              <a:spLocks/>
            </p:cNvSpPr>
            <p:nvPr/>
          </p:nvSpPr>
          <p:spPr bwMode="auto">
            <a:xfrm>
              <a:off x="3486682" y="6261119"/>
              <a:ext cx="54945" cy="63807"/>
            </a:xfrm>
            <a:custGeom>
              <a:avLst/>
              <a:gdLst>
                <a:gd name="T0" fmla="*/ 0 w 176"/>
                <a:gd name="T1" fmla="*/ 30 h 208"/>
                <a:gd name="T2" fmla="*/ 30 w 176"/>
                <a:gd name="T3" fmla="*/ 0 h 208"/>
                <a:gd name="T4" fmla="*/ 147 w 176"/>
                <a:gd name="T5" fmla="*/ 0 h 208"/>
                <a:gd name="T6" fmla="*/ 176 w 176"/>
                <a:gd name="T7" fmla="*/ 30 h 208"/>
                <a:gd name="T8" fmla="*/ 176 w 176"/>
                <a:gd name="T9" fmla="*/ 179 h 208"/>
                <a:gd name="T10" fmla="*/ 147 w 176"/>
                <a:gd name="T11" fmla="*/ 208 h 208"/>
                <a:gd name="T12" fmla="*/ 30 w 176"/>
                <a:gd name="T13" fmla="*/ 208 h 208"/>
                <a:gd name="T14" fmla="*/ 0 w 176"/>
                <a:gd name="T15" fmla="*/ 179 h 208"/>
                <a:gd name="T16" fmla="*/ 0 w 176"/>
                <a:gd name="T17" fmla="*/ 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208">
                  <a:moveTo>
                    <a:pt x="0" y="30"/>
                  </a:moveTo>
                  <a:cubicBezTo>
                    <a:pt x="0" y="14"/>
                    <a:pt x="14" y="0"/>
                    <a:pt x="30" y="0"/>
                  </a:cubicBezTo>
                  <a:lnTo>
                    <a:pt x="147" y="0"/>
                  </a:lnTo>
                  <a:cubicBezTo>
                    <a:pt x="163" y="0"/>
                    <a:pt x="176" y="14"/>
                    <a:pt x="176" y="30"/>
                  </a:cubicBezTo>
                  <a:lnTo>
                    <a:pt x="176" y="179"/>
                  </a:lnTo>
                  <a:cubicBezTo>
                    <a:pt x="176" y="195"/>
                    <a:pt x="163" y="208"/>
                    <a:pt x="147" y="208"/>
                  </a:cubicBezTo>
                  <a:lnTo>
                    <a:pt x="30" y="208"/>
                  </a:lnTo>
                  <a:cubicBezTo>
                    <a:pt x="14" y="208"/>
                    <a:pt x="0" y="195"/>
                    <a:pt x="0" y="179"/>
                  </a:cubicBezTo>
                  <a:lnTo>
                    <a:pt x="0" y="30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77" name="Picture 3079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874" y="6252258"/>
              <a:ext cx="147111" cy="118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3080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874" y="6252258"/>
              <a:ext cx="147111" cy="118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3081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86" y="6153002"/>
              <a:ext cx="108118" cy="104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3082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86" y="6153002"/>
              <a:ext cx="108118" cy="104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Oval 3083"/>
            <p:cNvSpPr>
              <a:spLocks noChangeArrowheads="1"/>
            </p:cNvSpPr>
            <p:nvPr/>
          </p:nvSpPr>
          <p:spPr bwMode="auto">
            <a:xfrm>
              <a:off x="1802876" y="6362148"/>
              <a:ext cx="196739" cy="60262"/>
            </a:xfrm>
            <a:prstGeom prst="ellipse">
              <a:avLst/>
            </a:prstGeom>
            <a:solidFill>
              <a:srgbClr val="93C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82" name="Picture 3084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097" y="6153002"/>
              <a:ext cx="113435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3085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097" y="6153002"/>
              <a:ext cx="113435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Rectangle 3086"/>
            <p:cNvSpPr>
              <a:spLocks noChangeArrowheads="1"/>
            </p:cNvSpPr>
            <p:nvPr/>
          </p:nvSpPr>
          <p:spPr bwMode="auto">
            <a:xfrm>
              <a:off x="1896815" y="6358603"/>
              <a:ext cx="19496" cy="478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Line 3087"/>
            <p:cNvSpPr>
              <a:spLocks noChangeShapeType="1"/>
            </p:cNvSpPr>
            <p:nvPr/>
          </p:nvSpPr>
          <p:spPr bwMode="auto">
            <a:xfrm flipV="1">
              <a:off x="1905676" y="6289478"/>
              <a:ext cx="1772" cy="7089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Line 3088"/>
            <p:cNvSpPr>
              <a:spLocks noChangeShapeType="1"/>
            </p:cNvSpPr>
            <p:nvPr/>
          </p:nvSpPr>
          <p:spPr bwMode="auto">
            <a:xfrm flipH="1">
              <a:off x="1809965" y="6296568"/>
              <a:ext cx="122297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Rectangle 3089"/>
            <p:cNvSpPr>
              <a:spLocks noChangeArrowheads="1"/>
            </p:cNvSpPr>
            <p:nvPr/>
          </p:nvSpPr>
          <p:spPr bwMode="auto">
            <a:xfrm>
              <a:off x="1797559" y="6284162"/>
              <a:ext cx="85077" cy="1949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Oval 3090"/>
            <p:cNvSpPr>
              <a:spLocks noChangeArrowheads="1"/>
            </p:cNvSpPr>
            <p:nvPr/>
          </p:nvSpPr>
          <p:spPr bwMode="auto">
            <a:xfrm>
              <a:off x="1790469" y="6291251"/>
              <a:ext cx="24814" cy="19496"/>
            </a:xfrm>
            <a:prstGeom prst="ellipse">
              <a:avLst/>
            </a:prstGeom>
            <a:solidFill>
              <a:srgbClr val="EEECE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Oval 3091"/>
            <p:cNvSpPr>
              <a:spLocks noChangeArrowheads="1"/>
            </p:cNvSpPr>
            <p:nvPr/>
          </p:nvSpPr>
          <p:spPr bwMode="auto">
            <a:xfrm>
              <a:off x="1790469" y="6291251"/>
              <a:ext cx="24814" cy="19496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Oval 3092"/>
            <p:cNvSpPr>
              <a:spLocks noChangeArrowheads="1"/>
            </p:cNvSpPr>
            <p:nvPr/>
          </p:nvSpPr>
          <p:spPr bwMode="auto">
            <a:xfrm>
              <a:off x="1815283" y="6291251"/>
              <a:ext cx="30131" cy="19496"/>
            </a:xfrm>
            <a:prstGeom prst="ellipse">
              <a:avLst/>
            </a:prstGeom>
            <a:solidFill>
              <a:srgbClr val="EEECE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Oval 3093"/>
            <p:cNvSpPr>
              <a:spLocks noChangeArrowheads="1"/>
            </p:cNvSpPr>
            <p:nvPr/>
          </p:nvSpPr>
          <p:spPr bwMode="auto">
            <a:xfrm>
              <a:off x="1815283" y="6291251"/>
              <a:ext cx="30131" cy="19496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Oval 3094"/>
            <p:cNvSpPr>
              <a:spLocks noChangeArrowheads="1"/>
            </p:cNvSpPr>
            <p:nvPr/>
          </p:nvSpPr>
          <p:spPr bwMode="auto">
            <a:xfrm>
              <a:off x="1845414" y="6291251"/>
              <a:ext cx="24814" cy="19496"/>
            </a:xfrm>
            <a:prstGeom prst="ellipse">
              <a:avLst/>
            </a:prstGeom>
            <a:solidFill>
              <a:srgbClr val="EEECE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Oval 3095"/>
            <p:cNvSpPr>
              <a:spLocks noChangeArrowheads="1"/>
            </p:cNvSpPr>
            <p:nvPr/>
          </p:nvSpPr>
          <p:spPr bwMode="auto">
            <a:xfrm>
              <a:off x="1845414" y="6291251"/>
              <a:ext cx="24814" cy="19496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Oval 3096"/>
            <p:cNvSpPr>
              <a:spLocks noChangeArrowheads="1"/>
            </p:cNvSpPr>
            <p:nvPr/>
          </p:nvSpPr>
          <p:spPr bwMode="auto">
            <a:xfrm>
              <a:off x="2820249" y="6505714"/>
              <a:ext cx="193194" cy="58490"/>
            </a:xfrm>
            <a:prstGeom prst="ellipse">
              <a:avLst/>
            </a:pr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95" name="Picture 3097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153" y="6301886"/>
              <a:ext cx="113435" cy="10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3098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153" y="6301886"/>
              <a:ext cx="113435" cy="10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Rectangle 3099"/>
            <p:cNvSpPr>
              <a:spLocks noChangeArrowheads="1"/>
            </p:cNvSpPr>
            <p:nvPr/>
          </p:nvSpPr>
          <p:spPr bwMode="auto">
            <a:xfrm>
              <a:off x="2908870" y="6500398"/>
              <a:ext cx="24814" cy="443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Line 3100"/>
            <p:cNvSpPr>
              <a:spLocks noChangeShapeType="1"/>
            </p:cNvSpPr>
            <p:nvPr/>
          </p:nvSpPr>
          <p:spPr bwMode="auto">
            <a:xfrm flipV="1">
              <a:off x="2919505" y="6425956"/>
              <a:ext cx="0" cy="7089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Line 3101"/>
            <p:cNvSpPr>
              <a:spLocks noChangeShapeType="1"/>
            </p:cNvSpPr>
            <p:nvPr/>
          </p:nvSpPr>
          <p:spPr bwMode="auto">
            <a:xfrm flipH="1">
              <a:off x="2823794" y="6438362"/>
              <a:ext cx="11875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Rectangle 3102"/>
            <p:cNvSpPr>
              <a:spLocks noChangeArrowheads="1"/>
            </p:cNvSpPr>
            <p:nvPr/>
          </p:nvSpPr>
          <p:spPr bwMode="auto">
            <a:xfrm>
              <a:off x="2816704" y="6425956"/>
              <a:ext cx="77987" cy="212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Oval 3103"/>
            <p:cNvSpPr>
              <a:spLocks noChangeArrowheads="1"/>
            </p:cNvSpPr>
            <p:nvPr/>
          </p:nvSpPr>
          <p:spPr bwMode="auto">
            <a:xfrm>
              <a:off x="2807843" y="6434817"/>
              <a:ext cx="24814" cy="14179"/>
            </a:xfrm>
            <a:prstGeom prst="ellipse">
              <a:avLst/>
            </a:prstGeom>
            <a:solidFill>
              <a:srgbClr val="EEECE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Oval 3104"/>
            <p:cNvSpPr>
              <a:spLocks noChangeArrowheads="1"/>
            </p:cNvSpPr>
            <p:nvPr/>
          </p:nvSpPr>
          <p:spPr bwMode="auto">
            <a:xfrm>
              <a:off x="2807843" y="6434817"/>
              <a:ext cx="24814" cy="14179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Oval 3105"/>
            <p:cNvSpPr>
              <a:spLocks noChangeArrowheads="1"/>
            </p:cNvSpPr>
            <p:nvPr/>
          </p:nvSpPr>
          <p:spPr bwMode="auto">
            <a:xfrm>
              <a:off x="2832657" y="6434817"/>
              <a:ext cx="24814" cy="14179"/>
            </a:xfrm>
            <a:prstGeom prst="ellipse">
              <a:avLst/>
            </a:prstGeom>
            <a:solidFill>
              <a:srgbClr val="EEECE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Oval 3106"/>
            <p:cNvSpPr>
              <a:spLocks noChangeArrowheads="1"/>
            </p:cNvSpPr>
            <p:nvPr/>
          </p:nvSpPr>
          <p:spPr bwMode="auto">
            <a:xfrm>
              <a:off x="2832657" y="6434817"/>
              <a:ext cx="24814" cy="14179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Oval 3107"/>
            <p:cNvSpPr>
              <a:spLocks noChangeArrowheads="1"/>
            </p:cNvSpPr>
            <p:nvPr/>
          </p:nvSpPr>
          <p:spPr bwMode="auto">
            <a:xfrm>
              <a:off x="2862787" y="6434817"/>
              <a:ext cx="24814" cy="14179"/>
            </a:xfrm>
            <a:prstGeom prst="ellipse">
              <a:avLst/>
            </a:prstGeom>
            <a:solidFill>
              <a:srgbClr val="EEECE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Oval 3108"/>
            <p:cNvSpPr>
              <a:spLocks noChangeArrowheads="1"/>
            </p:cNvSpPr>
            <p:nvPr/>
          </p:nvSpPr>
          <p:spPr bwMode="auto">
            <a:xfrm>
              <a:off x="2862787" y="6434817"/>
              <a:ext cx="24814" cy="14179"/>
            </a:xfrm>
            <a:prstGeom prst="ellips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Oval 3111"/>
            <p:cNvSpPr>
              <a:spLocks noChangeArrowheads="1"/>
            </p:cNvSpPr>
            <p:nvPr/>
          </p:nvSpPr>
          <p:spPr bwMode="auto">
            <a:xfrm>
              <a:off x="3371475" y="6649281"/>
              <a:ext cx="88621" cy="6912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Rectangle 3112"/>
            <p:cNvSpPr>
              <a:spLocks noChangeArrowheads="1"/>
            </p:cNvSpPr>
            <p:nvPr/>
          </p:nvSpPr>
          <p:spPr bwMode="auto">
            <a:xfrm>
              <a:off x="3385654" y="6640419"/>
              <a:ext cx="74442" cy="104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5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Ｐ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9" name="Picture 3113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385" y="6523439"/>
              <a:ext cx="108118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3114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385" y="6523439"/>
              <a:ext cx="108118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Oval 3115"/>
            <p:cNvSpPr>
              <a:spLocks noChangeArrowheads="1"/>
            </p:cNvSpPr>
            <p:nvPr/>
          </p:nvSpPr>
          <p:spPr bwMode="auto">
            <a:xfrm>
              <a:off x="2524254" y="6581929"/>
              <a:ext cx="152429" cy="63807"/>
            </a:xfrm>
            <a:prstGeom prst="ellipse">
              <a:avLst/>
            </a:prstGeom>
            <a:solidFill>
              <a:srgbClr val="FAC09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Oval 3116"/>
            <p:cNvSpPr>
              <a:spLocks noChangeArrowheads="1"/>
            </p:cNvSpPr>
            <p:nvPr/>
          </p:nvSpPr>
          <p:spPr bwMode="auto">
            <a:xfrm>
              <a:off x="2524254" y="6581929"/>
              <a:ext cx="152429" cy="63807"/>
            </a:xfrm>
            <a:prstGeom prst="ellipse">
              <a:avLst/>
            </a:prstGeom>
            <a:noFill/>
            <a:ln w="4763" cap="flat">
              <a:solidFill>
                <a:srgbClr val="FAC0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13" name="Picture 3117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116" y="6523439"/>
              <a:ext cx="163063" cy="127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3118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116" y="6523439"/>
              <a:ext cx="163063" cy="127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3119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564" y="6410003"/>
              <a:ext cx="108118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3120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564" y="6410003"/>
              <a:ext cx="108118" cy="11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Rectangle 3126"/>
            <p:cNvSpPr>
              <a:spLocks noChangeArrowheads="1"/>
            </p:cNvSpPr>
            <p:nvPr/>
          </p:nvSpPr>
          <p:spPr bwMode="auto">
            <a:xfrm>
              <a:off x="2951409" y="6316065"/>
              <a:ext cx="412975" cy="113435"/>
            </a:xfrm>
            <a:prstGeom prst="rect">
              <a:avLst/>
            </a:prstGeom>
            <a:solidFill>
              <a:srgbClr val="93C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18" name="Picture 3127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182" y="6316065"/>
              <a:ext cx="411203" cy="10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Rectangle 3128"/>
            <p:cNvSpPr>
              <a:spLocks noChangeArrowheads="1"/>
            </p:cNvSpPr>
            <p:nvPr/>
          </p:nvSpPr>
          <p:spPr bwMode="auto">
            <a:xfrm>
              <a:off x="2951409" y="6316065"/>
              <a:ext cx="412975" cy="113435"/>
            </a:xfrm>
            <a:prstGeom prst="rect">
              <a:avLst/>
            </a:prstGeom>
            <a:solidFill>
              <a:srgbClr val="93C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Rectangle 3129"/>
            <p:cNvSpPr>
              <a:spLocks noChangeArrowheads="1"/>
            </p:cNvSpPr>
            <p:nvPr/>
          </p:nvSpPr>
          <p:spPr bwMode="auto">
            <a:xfrm>
              <a:off x="3359067" y="6261119"/>
              <a:ext cx="58490" cy="168380"/>
            </a:xfrm>
            <a:prstGeom prst="rect">
              <a:avLst/>
            </a:prstGeom>
            <a:solidFill>
              <a:srgbClr val="76A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3130"/>
            <p:cNvSpPr>
              <a:spLocks/>
            </p:cNvSpPr>
            <p:nvPr/>
          </p:nvSpPr>
          <p:spPr bwMode="auto">
            <a:xfrm>
              <a:off x="3364385" y="6264664"/>
              <a:ext cx="51400" cy="161290"/>
            </a:xfrm>
            <a:custGeom>
              <a:avLst/>
              <a:gdLst>
                <a:gd name="T0" fmla="*/ 0 w 29"/>
                <a:gd name="T1" fmla="*/ 29 h 91"/>
                <a:gd name="T2" fmla="*/ 29 w 29"/>
                <a:gd name="T3" fmla="*/ 0 h 91"/>
                <a:gd name="T4" fmla="*/ 29 w 29"/>
                <a:gd name="T5" fmla="*/ 62 h 91"/>
                <a:gd name="T6" fmla="*/ 0 w 29"/>
                <a:gd name="T7" fmla="*/ 91 h 91"/>
                <a:gd name="T8" fmla="*/ 0 w 29"/>
                <a:gd name="T9" fmla="*/ 2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1">
                  <a:moveTo>
                    <a:pt x="0" y="29"/>
                  </a:moveTo>
                  <a:lnTo>
                    <a:pt x="29" y="0"/>
                  </a:lnTo>
                  <a:lnTo>
                    <a:pt x="29" y="62"/>
                  </a:lnTo>
                  <a:lnTo>
                    <a:pt x="0" y="9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Rectangle 3131"/>
            <p:cNvSpPr>
              <a:spLocks noChangeArrowheads="1"/>
            </p:cNvSpPr>
            <p:nvPr/>
          </p:nvSpPr>
          <p:spPr bwMode="auto">
            <a:xfrm>
              <a:off x="3359067" y="6261119"/>
              <a:ext cx="58490" cy="168380"/>
            </a:xfrm>
            <a:prstGeom prst="rect">
              <a:avLst/>
            </a:prstGeom>
            <a:solidFill>
              <a:srgbClr val="76A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Rectangle 3132"/>
            <p:cNvSpPr>
              <a:spLocks noChangeArrowheads="1"/>
            </p:cNvSpPr>
            <p:nvPr/>
          </p:nvSpPr>
          <p:spPr bwMode="auto">
            <a:xfrm>
              <a:off x="2951409" y="6261119"/>
              <a:ext cx="466148" cy="60262"/>
            </a:xfrm>
            <a:prstGeom prst="rect">
              <a:avLst/>
            </a:prstGeom>
            <a:solidFill>
              <a:srgbClr val="A8D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3133"/>
            <p:cNvSpPr>
              <a:spLocks/>
            </p:cNvSpPr>
            <p:nvPr/>
          </p:nvSpPr>
          <p:spPr bwMode="auto">
            <a:xfrm>
              <a:off x="2953182" y="6264664"/>
              <a:ext cx="462603" cy="51400"/>
            </a:xfrm>
            <a:custGeom>
              <a:avLst/>
              <a:gdLst>
                <a:gd name="T0" fmla="*/ 0 w 261"/>
                <a:gd name="T1" fmla="*/ 29 h 29"/>
                <a:gd name="T2" fmla="*/ 30 w 261"/>
                <a:gd name="T3" fmla="*/ 0 h 29"/>
                <a:gd name="T4" fmla="*/ 261 w 261"/>
                <a:gd name="T5" fmla="*/ 0 h 29"/>
                <a:gd name="T6" fmla="*/ 232 w 261"/>
                <a:gd name="T7" fmla="*/ 29 h 29"/>
                <a:gd name="T8" fmla="*/ 0 w 26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29">
                  <a:moveTo>
                    <a:pt x="0" y="29"/>
                  </a:moveTo>
                  <a:lnTo>
                    <a:pt x="30" y="0"/>
                  </a:lnTo>
                  <a:lnTo>
                    <a:pt x="261" y="0"/>
                  </a:lnTo>
                  <a:lnTo>
                    <a:pt x="232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Rectangle 3134"/>
            <p:cNvSpPr>
              <a:spLocks noChangeArrowheads="1"/>
            </p:cNvSpPr>
            <p:nvPr/>
          </p:nvSpPr>
          <p:spPr bwMode="auto">
            <a:xfrm>
              <a:off x="2951409" y="6261119"/>
              <a:ext cx="466148" cy="60262"/>
            </a:xfrm>
            <a:prstGeom prst="rect">
              <a:avLst/>
            </a:prstGeom>
            <a:solidFill>
              <a:srgbClr val="A8D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26" name="Picture 3135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085" y="6147684"/>
              <a:ext cx="418293" cy="425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3136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085" y="6147684"/>
              <a:ext cx="418293" cy="425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3137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161" y="5823331"/>
              <a:ext cx="235732" cy="19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3138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161" y="5823331"/>
              <a:ext cx="235732" cy="19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Oval 3139"/>
            <p:cNvSpPr>
              <a:spLocks noChangeArrowheads="1"/>
            </p:cNvSpPr>
            <p:nvPr/>
          </p:nvSpPr>
          <p:spPr bwMode="auto">
            <a:xfrm>
              <a:off x="3265129" y="5566328"/>
              <a:ext cx="260546" cy="74442"/>
            </a:xfrm>
            <a:prstGeom prst="ellipse">
              <a:avLst/>
            </a:prstGeom>
            <a:solidFill>
              <a:srgbClr val="FAC09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Oval 3140"/>
            <p:cNvSpPr>
              <a:spLocks noChangeArrowheads="1"/>
            </p:cNvSpPr>
            <p:nvPr/>
          </p:nvSpPr>
          <p:spPr bwMode="auto">
            <a:xfrm>
              <a:off x="3265129" y="5566328"/>
              <a:ext cx="260546" cy="74442"/>
            </a:xfrm>
            <a:prstGeom prst="ellipse">
              <a:avLst/>
            </a:prstGeom>
            <a:noFill/>
            <a:ln w="4763" cap="flat">
              <a:solidFill>
                <a:srgbClr val="FAC0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32" name="Picture 3141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625" y="5428079"/>
              <a:ext cx="226871" cy="22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3142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625" y="5428079"/>
              <a:ext cx="226871" cy="22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3152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24" y="6631557"/>
              <a:ext cx="118752" cy="9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3153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24" y="6631557"/>
              <a:ext cx="118752" cy="9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3154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683" y="6645737"/>
              <a:ext cx="116980" cy="9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155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683" y="6645737"/>
              <a:ext cx="116980" cy="9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" name="Picture 3158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359" y="6532301"/>
              <a:ext cx="108118" cy="10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3159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359" y="6532301"/>
              <a:ext cx="108118" cy="108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Oval 3178"/>
            <p:cNvSpPr>
              <a:spLocks noChangeArrowheads="1"/>
            </p:cNvSpPr>
            <p:nvPr/>
          </p:nvSpPr>
          <p:spPr bwMode="auto">
            <a:xfrm>
              <a:off x="4259460" y="6025387"/>
              <a:ext cx="280044" cy="83303"/>
            </a:xfrm>
            <a:prstGeom prst="ellipse">
              <a:avLst/>
            </a:prstGeom>
            <a:solidFill>
              <a:srgbClr val="FAC09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Oval 3179"/>
            <p:cNvSpPr>
              <a:spLocks noChangeArrowheads="1"/>
            </p:cNvSpPr>
            <p:nvPr/>
          </p:nvSpPr>
          <p:spPr bwMode="auto">
            <a:xfrm>
              <a:off x="4259460" y="6025387"/>
              <a:ext cx="280044" cy="83303"/>
            </a:xfrm>
            <a:prstGeom prst="ellipse">
              <a:avLst/>
            </a:prstGeom>
            <a:noFill/>
            <a:ln w="4763" cap="flat">
              <a:solidFill>
                <a:srgbClr val="FAC0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3180"/>
            <p:cNvSpPr>
              <a:spLocks noEditPoints="1"/>
            </p:cNvSpPr>
            <p:nvPr/>
          </p:nvSpPr>
          <p:spPr bwMode="auto">
            <a:xfrm>
              <a:off x="4291364" y="5998800"/>
              <a:ext cx="225098" cy="83303"/>
            </a:xfrm>
            <a:custGeom>
              <a:avLst/>
              <a:gdLst>
                <a:gd name="T0" fmla="*/ 278 w 736"/>
                <a:gd name="T1" fmla="*/ 223 h 272"/>
                <a:gd name="T2" fmla="*/ 278 w 736"/>
                <a:gd name="T3" fmla="*/ 245 h 272"/>
                <a:gd name="T4" fmla="*/ 273 w 736"/>
                <a:gd name="T5" fmla="*/ 250 h 272"/>
                <a:gd name="T6" fmla="*/ 119 w 736"/>
                <a:gd name="T7" fmla="*/ 250 h 272"/>
                <a:gd name="T8" fmla="*/ 109 w 736"/>
                <a:gd name="T9" fmla="*/ 247 h 272"/>
                <a:gd name="T10" fmla="*/ 97 w 736"/>
                <a:gd name="T11" fmla="*/ 231 h 272"/>
                <a:gd name="T12" fmla="*/ 90 w 736"/>
                <a:gd name="T13" fmla="*/ 228 h 272"/>
                <a:gd name="T14" fmla="*/ 87 w 736"/>
                <a:gd name="T15" fmla="*/ 228 h 272"/>
                <a:gd name="T16" fmla="*/ 87 w 736"/>
                <a:gd name="T17" fmla="*/ 234 h 272"/>
                <a:gd name="T18" fmla="*/ 56 w 736"/>
                <a:gd name="T19" fmla="*/ 272 h 272"/>
                <a:gd name="T20" fmla="*/ 22 w 736"/>
                <a:gd name="T21" fmla="*/ 234 h 272"/>
                <a:gd name="T22" fmla="*/ 25 w 736"/>
                <a:gd name="T23" fmla="*/ 228 h 272"/>
                <a:gd name="T24" fmla="*/ 5 w 736"/>
                <a:gd name="T25" fmla="*/ 228 h 272"/>
                <a:gd name="T26" fmla="*/ 0 w 736"/>
                <a:gd name="T27" fmla="*/ 223 h 272"/>
                <a:gd name="T28" fmla="*/ 0 w 736"/>
                <a:gd name="T29" fmla="*/ 123 h 272"/>
                <a:gd name="T30" fmla="*/ 0 w 736"/>
                <a:gd name="T31" fmla="*/ 111 h 272"/>
                <a:gd name="T32" fmla="*/ 32 w 736"/>
                <a:gd name="T33" fmla="*/ 34 h 272"/>
                <a:gd name="T34" fmla="*/ 39 w 736"/>
                <a:gd name="T35" fmla="*/ 28 h 272"/>
                <a:gd name="T36" fmla="*/ 179 w 736"/>
                <a:gd name="T37" fmla="*/ 28 h 272"/>
                <a:gd name="T38" fmla="*/ 184 w 736"/>
                <a:gd name="T39" fmla="*/ 34 h 272"/>
                <a:gd name="T40" fmla="*/ 184 w 736"/>
                <a:gd name="T41" fmla="*/ 211 h 272"/>
                <a:gd name="T42" fmla="*/ 189 w 736"/>
                <a:gd name="T43" fmla="*/ 217 h 272"/>
                <a:gd name="T44" fmla="*/ 273 w 736"/>
                <a:gd name="T45" fmla="*/ 217 h 272"/>
                <a:gd name="T46" fmla="*/ 278 w 736"/>
                <a:gd name="T47" fmla="*/ 223 h 272"/>
                <a:gd name="T48" fmla="*/ 75 w 736"/>
                <a:gd name="T49" fmla="*/ 50 h 272"/>
                <a:gd name="T50" fmla="*/ 70 w 736"/>
                <a:gd name="T51" fmla="*/ 45 h 272"/>
                <a:gd name="T52" fmla="*/ 51 w 736"/>
                <a:gd name="T53" fmla="*/ 45 h 272"/>
                <a:gd name="T54" fmla="*/ 44 w 736"/>
                <a:gd name="T55" fmla="*/ 50 h 272"/>
                <a:gd name="T56" fmla="*/ 22 w 736"/>
                <a:gd name="T57" fmla="*/ 103 h 272"/>
                <a:gd name="T58" fmla="*/ 27 w 736"/>
                <a:gd name="T59" fmla="*/ 109 h 272"/>
                <a:gd name="T60" fmla="*/ 70 w 736"/>
                <a:gd name="T61" fmla="*/ 109 h 272"/>
                <a:gd name="T62" fmla="*/ 75 w 736"/>
                <a:gd name="T63" fmla="*/ 103 h 272"/>
                <a:gd name="T64" fmla="*/ 75 w 736"/>
                <a:gd name="T65" fmla="*/ 50 h 272"/>
                <a:gd name="T66" fmla="*/ 736 w 736"/>
                <a:gd name="T67" fmla="*/ 6 h 272"/>
                <a:gd name="T68" fmla="*/ 736 w 736"/>
                <a:gd name="T69" fmla="*/ 225 h 272"/>
                <a:gd name="T70" fmla="*/ 732 w 736"/>
                <a:gd name="T71" fmla="*/ 234 h 272"/>
                <a:gd name="T72" fmla="*/ 630 w 736"/>
                <a:gd name="T73" fmla="*/ 234 h 272"/>
                <a:gd name="T74" fmla="*/ 630 w 736"/>
                <a:gd name="T75" fmla="*/ 234 h 272"/>
                <a:gd name="T76" fmla="*/ 597 w 736"/>
                <a:gd name="T77" fmla="*/ 272 h 272"/>
                <a:gd name="T78" fmla="*/ 565 w 736"/>
                <a:gd name="T79" fmla="*/ 234 h 272"/>
                <a:gd name="T80" fmla="*/ 565 w 736"/>
                <a:gd name="T81" fmla="*/ 234 h 272"/>
                <a:gd name="T82" fmla="*/ 541 w 736"/>
                <a:gd name="T83" fmla="*/ 234 h 272"/>
                <a:gd name="T84" fmla="*/ 541 w 736"/>
                <a:gd name="T85" fmla="*/ 234 h 272"/>
                <a:gd name="T86" fmla="*/ 510 w 736"/>
                <a:gd name="T87" fmla="*/ 272 h 272"/>
                <a:gd name="T88" fmla="*/ 478 w 736"/>
                <a:gd name="T89" fmla="*/ 234 h 272"/>
                <a:gd name="T90" fmla="*/ 478 w 736"/>
                <a:gd name="T91" fmla="*/ 234 h 272"/>
                <a:gd name="T92" fmla="*/ 331 w 736"/>
                <a:gd name="T93" fmla="*/ 234 h 272"/>
                <a:gd name="T94" fmla="*/ 321 w 736"/>
                <a:gd name="T95" fmla="*/ 228 h 272"/>
                <a:gd name="T96" fmla="*/ 297 w 736"/>
                <a:gd name="T97" fmla="*/ 200 h 272"/>
                <a:gd name="T98" fmla="*/ 288 w 736"/>
                <a:gd name="T99" fmla="*/ 195 h 272"/>
                <a:gd name="T100" fmla="*/ 203 w 736"/>
                <a:gd name="T101" fmla="*/ 195 h 272"/>
                <a:gd name="T102" fmla="*/ 198 w 736"/>
                <a:gd name="T103" fmla="*/ 189 h 272"/>
                <a:gd name="T104" fmla="*/ 198 w 736"/>
                <a:gd name="T105" fmla="*/ 6 h 272"/>
                <a:gd name="T106" fmla="*/ 203 w 736"/>
                <a:gd name="T107" fmla="*/ 0 h 272"/>
                <a:gd name="T108" fmla="*/ 732 w 736"/>
                <a:gd name="T109" fmla="*/ 0 h 272"/>
                <a:gd name="T110" fmla="*/ 736 w 736"/>
                <a:gd name="T111" fmla="*/ 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272">
                  <a:moveTo>
                    <a:pt x="278" y="223"/>
                  </a:moveTo>
                  <a:cubicBezTo>
                    <a:pt x="278" y="245"/>
                    <a:pt x="278" y="245"/>
                    <a:pt x="278" y="245"/>
                  </a:cubicBezTo>
                  <a:cubicBezTo>
                    <a:pt x="278" y="247"/>
                    <a:pt x="276" y="250"/>
                    <a:pt x="273" y="250"/>
                  </a:cubicBezTo>
                  <a:cubicBezTo>
                    <a:pt x="119" y="250"/>
                    <a:pt x="119" y="250"/>
                    <a:pt x="119" y="250"/>
                  </a:cubicBezTo>
                  <a:cubicBezTo>
                    <a:pt x="116" y="250"/>
                    <a:pt x="111" y="247"/>
                    <a:pt x="109" y="247"/>
                  </a:cubicBezTo>
                  <a:cubicBezTo>
                    <a:pt x="97" y="231"/>
                    <a:pt x="97" y="231"/>
                    <a:pt x="97" y="231"/>
                  </a:cubicBezTo>
                  <a:cubicBezTo>
                    <a:pt x="95" y="231"/>
                    <a:pt x="92" y="228"/>
                    <a:pt x="90" y="228"/>
                  </a:cubicBezTo>
                  <a:cubicBezTo>
                    <a:pt x="87" y="228"/>
                    <a:pt x="87" y="228"/>
                    <a:pt x="87" y="228"/>
                  </a:cubicBezTo>
                  <a:cubicBezTo>
                    <a:pt x="87" y="231"/>
                    <a:pt x="87" y="234"/>
                    <a:pt x="87" y="234"/>
                  </a:cubicBezTo>
                  <a:cubicBezTo>
                    <a:pt x="87" y="256"/>
                    <a:pt x="73" y="272"/>
                    <a:pt x="56" y="272"/>
                  </a:cubicBezTo>
                  <a:cubicBezTo>
                    <a:pt x="37" y="272"/>
                    <a:pt x="22" y="256"/>
                    <a:pt x="22" y="234"/>
                  </a:cubicBezTo>
                  <a:cubicBezTo>
                    <a:pt x="22" y="234"/>
                    <a:pt x="25" y="231"/>
                    <a:pt x="25" y="228"/>
                  </a:cubicBezTo>
                  <a:cubicBezTo>
                    <a:pt x="5" y="228"/>
                    <a:pt x="5" y="228"/>
                    <a:pt x="5" y="228"/>
                  </a:cubicBezTo>
                  <a:cubicBezTo>
                    <a:pt x="3" y="228"/>
                    <a:pt x="0" y="225"/>
                    <a:pt x="0" y="2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0"/>
                    <a:pt x="0" y="114"/>
                    <a:pt x="0" y="111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4" y="31"/>
                    <a:pt x="37" y="28"/>
                    <a:pt x="3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81" y="28"/>
                    <a:pt x="184" y="31"/>
                    <a:pt x="184" y="34"/>
                  </a:cubicBezTo>
                  <a:cubicBezTo>
                    <a:pt x="184" y="211"/>
                    <a:pt x="184" y="211"/>
                    <a:pt x="184" y="211"/>
                  </a:cubicBezTo>
                  <a:cubicBezTo>
                    <a:pt x="184" y="214"/>
                    <a:pt x="186" y="217"/>
                    <a:pt x="189" y="217"/>
                  </a:cubicBezTo>
                  <a:cubicBezTo>
                    <a:pt x="273" y="217"/>
                    <a:pt x="273" y="217"/>
                    <a:pt x="273" y="217"/>
                  </a:cubicBezTo>
                  <a:cubicBezTo>
                    <a:pt x="276" y="217"/>
                    <a:pt x="278" y="220"/>
                    <a:pt x="278" y="223"/>
                  </a:cubicBezTo>
                  <a:close/>
                  <a:moveTo>
                    <a:pt x="75" y="50"/>
                  </a:moveTo>
                  <a:cubicBezTo>
                    <a:pt x="75" y="48"/>
                    <a:pt x="75" y="45"/>
                    <a:pt x="70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6" y="45"/>
                    <a:pt x="44" y="48"/>
                    <a:pt x="44" y="50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6"/>
                    <a:pt x="22" y="109"/>
                    <a:pt x="27" y="109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5" y="109"/>
                    <a:pt x="75" y="106"/>
                    <a:pt x="75" y="103"/>
                  </a:cubicBezTo>
                  <a:lnTo>
                    <a:pt x="75" y="50"/>
                  </a:lnTo>
                  <a:close/>
                  <a:moveTo>
                    <a:pt x="736" y="6"/>
                  </a:moveTo>
                  <a:cubicBezTo>
                    <a:pt x="736" y="225"/>
                    <a:pt x="736" y="225"/>
                    <a:pt x="736" y="225"/>
                  </a:cubicBezTo>
                  <a:cubicBezTo>
                    <a:pt x="736" y="231"/>
                    <a:pt x="734" y="234"/>
                    <a:pt x="732" y="234"/>
                  </a:cubicBezTo>
                  <a:cubicBezTo>
                    <a:pt x="630" y="234"/>
                    <a:pt x="630" y="234"/>
                    <a:pt x="630" y="234"/>
                  </a:cubicBezTo>
                  <a:cubicBezTo>
                    <a:pt x="630" y="234"/>
                    <a:pt x="630" y="234"/>
                    <a:pt x="630" y="234"/>
                  </a:cubicBezTo>
                  <a:cubicBezTo>
                    <a:pt x="630" y="256"/>
                    <a:pt x="616" y="272"/>
                    <a:pt x="597" y="272"/>
                  </a:cubicBezTo>
                  <a:cubicBezTo>
                    <a:pt x="580" y="272"/>
                    <a:pt x="565" y="256"/>
                    <a:pt x="565" y="234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41" y="234"/>
                    <a:pt x="541" y="234"/>
                    <a:pt x="541" y="234"/>
                  </a:cubicBezTo>
                  <a:cubicBezTo>
                    <a:pt x="541" y="234"/>
                    <a:pt x="541" y="234"/>
                    <a:pt x="541" y="234"/>
                  </a:cubicBezTo>
                  <a:cubicBezTo>
                    <a:pt x="541" y="256"/>
                    <a:pt x="527" y="272"/>
                    <a:pt x="510" y="272"/>
                  </a:cubicBezTo>
                  <a:cubicBezTo>
                    <a:pt x="493" y="272"/>
                    <a:pt x="478" y="256"/>
                    <a:pt x="478" y="234"/>
                  </a:cubicBezTo>
                  <a:cubicBezTo>
                    <a:pt x="478" y="234"/>
                    <a:pt x="478" y="234"/>
                    <a:pt x="478" y="234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26" y="234"/>
                    <a:pt x="324" y="231"/>
                    <a:pt x="321" y="228"/>
                  </a:cubicBezTo>
                  <a:cubicBezTo>
                    <a:pt x="297" y="200"/>
                    <a:pt x="297" y="200"/>
                    <a:pt x="297" y="200"/>
                  </a:cubicBezTo>
                  <a:cubicBezTo>
                    <a:pt x="295" y="198"/>
                    <a:pt x="290" y="195"/>
                    <a:pt x="288" y="195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1" y="195"/>
                    <a:pt x="198" y="192"/>
                    <a:pt x="198" y="189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3"/>
                    <a:pt x="201" y="0"/>
                    <a:pt x="203" y="0"/>
                  </a:cubicBezTo>
                  <a:cubicBezTo>
                    <a:pt x="732" y="0"/>
                    <a:pt x="732" y="0"/>
                    <a:pt x="732" y="0"/>
                  </a:cubicBezTo>
                  <a:cubicBezTo>
                    <a:pt x="734" y="0"/>
                    <a:pt x="736" y="3"/>
                    <a:pt x="736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43" name="Picture 3181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261" y="5842827"/>
              <a:ext cx="127615" cy="127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" name="Picture 3182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261" y="5842827"/>
              <a:ext cx="127615" cy="127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5" name="Group 3610"/>
            <p:cNvGrpSpPr>
              <a:grpSpLocks/>
            </p:cNvGrpSpPr>
            <p:nvPr/>
          </p:nvGrpSpPr>
          <p:grpSpPr bwMode="auto">
            <a:xfrm>
              <a:off x="1840097" y="6335561"/>
              <a:ext cx="462603" cy="373981"/>
              <a:chOff x="3865" y="3056"/>
              <a:chExt cx="261" cy="211"/>
            </a:xfrm>
          </p:grpSpPr>
          <p:sp>
            <p:nvSpPr>
              <p:cNvPr id="347" name="Line 3410"/>
              <p:cNvSpPr>
                <a:spLocks noChangeShapeType="1"/>
              </p:cNvSpPr>
              <p:nvPr/>
            </p:nvSpPr>
            <p:spPr bwMode="auto">
              <a:xfrm flipV="1">
                <a:off x="3995" y="3176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" name="Line 3411"/>
              <p:cNvSpPr>
                <a:spLocks noChangeShapeType="1"/>
              </p:cNvSpPr>
              <p:nvPr/>
            </p:nvSpPr>
            <p:spPr bwMode="auto">
              <a:xfrm flipV="1">
                <a:off x="3995" y="319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" name="Line 3412"/>
              <p:cNvSpPr>
                <a:spLocks noChangeShapeType="1"/>
              </p:cNvSpPr>
              <p:nvPr/>
            </p:nvSpPr>
            <p:spPr bwMode="auto">
              <a:xfrm flipV="1">
                <a:off x="3995" y="320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" name="Rectangle 3413"/>
              <p:cNvSpPr>
                <a:spLocks noChangeArrowheads="1"/>
              </p:cNvSpPr>
              <p:nvPr/>
            </p:nvSpPr>
            <p:spPr bwMode="auto">
              <a:xfrm>
                <a:off x="3879" y="3154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" name="Freeform 3414"/>
              <p:cNvSpPr>
                <a:spLocks/>
              </p:cNvSpPr>
              <p:nvPr/>
            </p:nvSpPr>
            <p:spPr bwMode="auto">
              <a:xfrm>
                <a:off x="3921" y="3139"/>
                <a:ext cx="13" cy="120"/>
              </a:xfrm>
              <a:custGeom>
                <a:avLst/>
                <a:gdLst>
                  <a:gd name="T0" fmla="*/ 0 w 13"/>
                  <a:gd name="T1" fmla="*/ 15 h 120"/>
                  <a:gd name="T2" fmla="*/ 13 w 13"/>
                  <a:gd name="T3" fmla="*/ 0 h 120"/>
                  <a:gd name="T4" fmla="*/ 13 w 13"/>
                  <a:gd name="T5" fmla="*/ 106 h 120"/>
                  <a:gd name="T6" fmla="*/ 0 w 13"/>
                  <a:gd name="T7" fmla="*/ 120 h 120"/>
                  <a:gd name="T8" fmla="*/ 0 w 13"/>
                  <a:gd name="T9" fmla="*/ 1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0">
                    <a:moveTo>
                      <a:pt x="0" y="15"/>
                    </a:moveTo>
                    <a:lnTo>
                      <a:pt x="13" y="0"/>
                    </a:lnTo>
                    <a:lnTo>
                      <a:pt x="13" y="106"/>
                    </a:lnTo>
                    <a:lnTo>
                      <a:pt x="0" y="12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Freeform 3415"/>
              <p:cNvSpPr>
                <a:spLocks/>
              </p:cNvSpPr>
              <p:nvPr/>
            </p:nvSpPr>
            <p:spPr bwMode="auto">
              <a:xfrm>
                <a:off x="3879" y="3139"/>
                <a:ext cx="55" cy="15"/>
              </a:xfrm>
              <a:custGeom>
                <a:avLst/>
                <a:gdLst>
                  <a:gd name="T0" fmla="*/ 0 w 55"/>
                  <a:gd name="T1" fmla="*/ 15 h 15"/>
                  <a:gd name="T2" fmla="*/ 14 w 55"/>
                  <a:gd name="T3" fmla="*/ 0 h 15"/>
                  <a:gd name="T4" fmla="*/ 55 w 55"/>
                  <a:gd name="T5" fmla="*/ 0 h 15"/>
                  <a:gd name="T6" fmla="*/ 42 w 55"/>
                  <a:gd name="T7" fmla="*/ 15 h 15"/>
                  <a:gd name="T8" fmla="*/ 0 w 5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5">
                    <a:moveTo>
                      <a:pt x="0" y="15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Freeform 3416"/>
              <p:cNvSpPr>
                <a:spLocks/>
              </p:cNvSpPr>
              <p:nvPr/>
            </p:nvSpPr>
            <p:spPr bwMode="auto">
              <a:xfrm>
                <a:off x="3879" y="3139"/>
                <a:ext cx="55" cy="120"/>
              </a:xfrm>
              <a:custGeom>
                <a:avLst/>
                <a:gdLst>
                  <a:gd name="T0" fmla="*/ 0 w 55"/>
                  <a:gd name="T1" fmla="*/ 15 h 120"/>
                  <a:gd name="T2" fmla="*/ 14 w 55"/>
                  <a:gd name="T3" fmla="*/ 0 h 120"/>
                  <a:gd name="T4" fmla="*/ 55 w 55"/>
                  <a:gd name="T5" fmla="*/ 0 h 120"/>
                  <a:gd name="T6" fmla="*/ 55 w 55"/>
                  <a:gd name="T7" fmla="*/ 106 h 120"/>
                  <a:gd name="T8" fmla="*/ 42 w 55"/>
                  <a:gd name="T9" fmla="*/ 120 h 120"/>
                  <a:gd name="T10" fmla="*/ 0 w 55"/>
                  <a:gd name="T11" fmla="*/ 120 h 120"/>
                  <a:gd name="T12" fmla="*/ 0 w 55"/>
                  <a:gd name="T13" fmla="*/ 1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20">
                    <a:moveTo>
                      <a:pt x="0" y="15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Freeform 3417"/>
              <p:cNvSpPr>
                <a:spLocks/>
              </p:cNvSpPr>
              <p:nvPr/>
            </p:nvSpPr>
            <p:spPr bwMode="auto">
              <a:xfrm>
                <a:off x="3879" y="3139"/>
                <a:ext cx="55" cy="15"/>
              </a:xfrm>
              <a:custGeom>
                <a:avLst/>
                <a:gdLst>
                  <a:gd name="T0" fmla="*/ 0 w 55"/>
                  <a:gd name="T1" fmla="*/ 15 h 15"/>
                  <a:gd name="T2" fmla="*/ 42 w 55"/>
                  <a:gd name="T3" fmla="*/ 15 h 15"/>
                  <a:gd name="T4" fmla="*/ 55 w 55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5">
                    <a:moveTo>
                      <a:pt x="0" y="15"/>
                    </a:moveTo>
                    <a:lnTo>
                      <a:pt x="42" y="15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Line 3418"/>
              <p:cNvSpPr>
                <a:spLocks noChangeShapeType="1"/>
              </p:cNvSpPr>
              <p:nvPr/>
            </p:nvSpPr>
            <p:spPr bwMode="auto">
              <a:xfrm>
                <a:off x="3921" y="3154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" name="Line 3419"/>
              <p:cNvSpPr>
                <a:spLocks noChangeShapeType="1"/>
              </p:cNvSpPr>
              <p:nvPr/>
            </p:nvSpPr>
            <p:spPr bwMode="auto">
              <a:xfrm>
                <a:off x="3879" y="32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Line 3420"/>
              <p:cNvSpPr>
                <a:spLocks noChangeShapeType="1"/>
              </p:cNvSpPr>
              <p:nvPr/>
            </p:nvSpPr>
            <p:spPr bwMode="auto">
              <a:xfrm>
                <a:off x="3879" y="323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" name="Line 3421"/>
              <p:cNvSpPr>
                <a:spLocks noChangeShapeType="1"/>
              </p:cNvSpPr>
              <p:nvPr/>
            </p:nvSpPr>
            <p:spPr bwMode="auto">
              <a:xfrm>
                <a:off x="3879" y="321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" name="Line 3422"/>
              <p:cNvSpPr>
                <a:spLocks noChangeShapeType="1"/>
              </p:cNvSpPr>
              <p:nvPr/>
            </p:nvSpPr>
            <p:spPr bwMode="auto">
              <a:xfrm>
                <a:off x="3879" y="320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" name="Line 3423"/>
              <p:cNvSpPr>
                <a:spLocks noChangeShapeType="1"/>
              </p:cNvSpPr>
              <p:nvPr/>
            </p:nvSpPr>
            <p:spPr bwMode="auto">
              <a:xfrm>
                <a:off x="3879" y="318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" name="Line 3424"/>
              <p:cNvSpPr>
                <a:spLocks noChangeShapeType="1"/>
              </p:cNvSpPr>
              <p:nvPr/>
            </p:nvSpPr>
            <p:spPr bwMode="auto">
              <a:xfrm>
                <a:off x="3879" y="317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" name="Line 3425"/>
              <p:cNvSpPr>
                <a:spLocks noChangeShapeType="1"/>
              </p:cNvSpPr>
              <p:nvPr/>
            </p:nvSpPr>
            <p:spPr bwMode="auto">
              <a:xfrm flipV="1">
                <a:off x="3921" y="3153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" name="Line 3426"/>
              <p:cNvSpPr>
                <a:spLocks noChangeShapeType="1"/>
              </p:cNvSpPr>
              <p:nvPr/>
            </p:nvSpPr>
            <p:spPr bwMode="auto">
              <a:xfrm flipV="1">
                <a:off x="3921" y="3167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4" name="Line 3427"/>
              <p:cNvSpPr>
                <a:spLocks noChangeShapeType="1"/>
              </p:cNvSpPr>
              <p:nvPr/>
            </p:nvSpPr>
            <p:spPr bwMode="auto">
              <a:xfrm flipV="1">
                <a:off x="3921" y="3181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" name="Line 3428"/>
              <p:cNvSpPr>
                <a:spLocks noChangeShapeType="1"/>
              </p:cNvSpPr>
              <p:nvPr/>
            </p:nvSpPr>
            <p:spPr bwMode="auto">
              <a:xfrm flipV="1">
                <a:off x="3921" y="3198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6" name="Line 3429"/>
              <p:cNvSpPr>
                <a:spLocks noChangeShapeType="1"/>
              </p:cNvSpPr>
              <p:nvPr/>
            </p:nvSpPr>
            <p:spPr bwMode="auto">
              <a:xfrm flipV="1">
                <a:off x="3921" y="3212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7" name="Line 3430"/>
              <p:cNvSpPr>
                <a:spLocks noChangeShapeType="1"/>
              </p:cNvSpPr>
              <p:nvPr/>
            </p:nvSpPr>
            <p:spPr bwMode="auto">
              <a:xfrm flipV="1">
                <a:off x="3921" y="3226"/>
                <a:ext cx="13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8" name="Rectangle 3431"/>
              <p:cNvSpPr>
                <a:spLocks noChangeArrowheads="1"/>
              </p:cNvSpPr>
              <p:nvPr/>
            </p:nvSpPr>
            <p:spPr bwMode="auto">
              <a:xfrm>
                <a:off x="3918" y="3154"/>
                <a:ext cx="41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9" name="Freeform 3432"/>
              <p:cNvSpPr>
                <a:spLocks/>
              </p:cNvSpPr>
              <p:nvPr/>
            </p:nvSpPr>
            <p:spPr bwMode="auto">
              <a:xfrm>
                <a:off x="3959" y="3139"/>
                <a:ext cx="14" cy="120"/>
              </a:xfrm>
              <a:custGeom>
                <a:avLst/>
                <a:gdLst>
                  <a:gd name="T0" fmla="*/ 0 w 14"/>
                  <a:gd name="T1" fmla="*/ 15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5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" name="Freeform 3433"/>
              <p:cNvSpPr>
                <a:spLocks/>
              </p:cNvSpPr>
              <p:nvPr/>
            </p:nvSpPr>
            <p:spPr bwMode="auto">
              <a:xfrm>
                <a:off x="3918" y="3139"/>
                <a:ext cx="55" cy="15"/>
              </a:xfrm>
              <a:custGeom>
                <a:avLst/>
                <a:gdLst>
                  <a:gd name="T0" fmla="*/ 0 w 55"/>
                  <a:gd name="T1" fmla="*/ 15 h 15"/>
                  <a:gd name="T2" fmla="*/ 14 w 55"/>
                  <a:gd name="T3" fmla="*/ 0 h 15"/>
                  <a:gd name="T4" fmla="*/ 55 w 55"/>
                  <a:gd name="T5" fmla="*/ 0 h 15"/>
                  <a:gd name="T6" fmla="*/ 41 w 55"/>
                  <a:gd name="T7" fmla="*/ 15 h 15"/>
                  <a:gd name="T8" fmla="*/ 0 w 5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5">
                    <a:moveTo>
                      <a:pt x="0" y="15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4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1" name="Freeform 3434"/>
              <p:cNvSpPr>
                <a:spLocks/>
              </p:cNvSpPr>
              <p:nvPr/>
            </p:nvSpPr>
            <p:spPr bwMode="auto">
              <a:xfrm>
                <a:off x="3918" y="3139"/>
                <a:ext cx="55" cy="120"/>
              </a:xfrm>
              <a:custGeom>
                <a:avLst/>
                <a:gdLst>
                  <a:gd name="T0" fmla="*/ 0 w 55"/>
                  <a:gd name="T1" fmla="*/ 15 h 120"/>
                  <a:gd name="T2" fmla="*/ 14 w 55"/>
                  <a:gd name="T3" fmla="*/ 0 h 120"/>
                  <a:gd name="T4" fmla="*/ 55 w 55"/>
                  <a:gd name="T5" fmla="*/ 0 h 120"/>
                  <a:gd name="T6" fmla="*/ 55 w 55"/>
                  <a:gd name="T7" fmla="*/ 106 h 120"/>
                  <a:gd name="T8" fmla="*/ 41 w 55"/>
                  <a:gd name="T9" fmla="*/ 120 h 120"/>
                  <a:gd name="T10" fmla="*/ 0 w 55"/>
                  <a:gd name="T11" fmla="*/ 120 h 120"/>
                  <a:gd name="T12" fmla="*/ 0 w 55"/>
                  <a:gd name="T13" fmla="*/ 1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20">
                    <a:moveTo>
                      <a:pt x="0" y="15"/>
                    </a:moveTo>
                    <a:lnTo>
                      <a:pt x="14" y="0"/>
                    </a:lnTo>
                    <a:lnTo>
                      <a:pt x="55" y="0"/>
                    </a:lnTo>
                    <a:lnTo>
                      <a:pt x="55" y="106"/>
                    </a:lnTo>
                    <a:lnTo>
                      <a:pt x="41" y="120"/>
                    </a:lnTo>
                    <a:lnTo>
                      <a:pt x="0" y="12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2" name="Freeform 3435"/>
              <p:cNvSpPr>
                <a:spLocks/>
              </p:cNvSpPr>
              <p:nvPr/>
            </p:nvSpPr>
            <p:spPr bwMode="auto">
              <a:xfrm>
                <a:off x="3918" y="3139"/>
                <a:ext cx="55" cy="15"/>
              </a:xfrm>
              <a:custGeom>
                <a:avLst/>
                <a:gdLst>
                  <a:gd name="T0" fmla="*/ 0 w 55"/>
                  <a:gd name="T1" fmla="*/ 15 h 15"/>
                  <a:gd name="T2" fmla="*/ 41 w 55"/>
                  <a:gd name="T3" fmla="*/ 15 h 15"/>
                  <a:gd name="T4" fmla="*/ 55 w 55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5">
                    <a:moveTo>
                      <a:pt x="0" y="15"/>
                    </a:moveTo>
                    <a:lnTo>
                      <a:pt x="41" y="15"/>
                    </a:lnTo>
                    <a:lnTo>
                      <a:pt x="55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3" name="Line 3436"/>
              <p:cNvSpPr>
                <a:spLocks noChangeShapeType="1"/>
              </p:cNvSpPr>
              <p:nvPr/>
            </p:nvSpPr>
            <p:spPr bwMode="auto">
              <a:xfrm>
                <a:off x="3959" y="3154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4" name="Line 3437"/>
              <p:cNvSpPr>
                <a:spLocks noChangeShapeType="1"/>
              </p:cNvSpPr>
              <p:nvPr/>
            </p:nvSpPr>
            <p:spPr bwMode="auto">
              <a:xfrm>
                <a:off x="3918" y="324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5" name="Line 3438"/>
              <p:cNvSpPr>
                <a:spLocks noChangeShapeType="1"/>
              </p:cNvSpPr>
              <p:nvPr/>
            </p:nvSpPr>
            <p:spPr bwMode="auto">
              <a:xfrm>
                <a:off x="3918" y="323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6" name="Line 3439"/>
              <p:cNvSpPr>
                <a:spLocks noChangeShapeType="1"/>
              </p:cNvSpPr>
              <p:nvPr/>
            </p:nvSpPr>
            <p:spPr bwMode="auto">
              <a:xfrm>
                <a:off x="3918" y="3215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7" name="Line 3440"/>
              <p:cNvSpPr>
                <a:spLocks noChangeShapeType="1"/>
              </p:cNvSpPr>
              <p:nvPr/>
            </p:nvSpPr>
            <p:spPr bwMode="auto">
              <a:xfrm>
                <a:off x="3918" y="3201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8" name="Line 3441"/>
              <p:cNvSpPr>
                <a:spLocks noChangeShapeType="1"/>
              </p:cNvSpPr>
              <p:nvPr/>
            </p:nvSpPr>
            <p:spPr bwMode="auto">
              <a:xfrm>
                <a:off x="3918" y="3187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9" name="Line 3442"/>
              <p:cNvSpPr>
                <a:spLocks noChangeShapeType="1"/>
              </p:cNvSpPr>
              <p:nvPr/>
            </p:nvSpPr>
            <p:spPr bwMode="auto">
              <a:xfrm>
                <a:off x="3918" y="317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0" name="Line 3443"/>
              <p:cNvSpPr>
                <a:spLocks noChangeShapeType="1"/>
              </p:cNvSpPr>
              <p:nvPr/>
            </p:nvSpPr>
            <p:spPr bwMode="auto">
              <a:xfrm flipV="1">
                <a:off x="3959" y="316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" name="Line 3444"/>
              <p:cNvSpPr>
                <a:spLocks noChangeShapeType="1"/>
              </p:cNvSpPr>
              <p:nvPr/>
            </p:nvSpPr>
            <p:spPr bwMode="auto">
              <a:xfrm flipV="1">
                <a:off x="3959" y="317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" name="Line 3445"/>
              <p:cNvSpPr>
                <a:spLocks noChangeShapeType="1"/>
              </p:cNvSpPr>
              <p:nvPr/>
            </p:nvSpPr>
            <p:spPr bwMode="auto">
              <a:xfrm flipV="1">
                <a:off x="3959" y="3192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" name="Line 3446"/>
              <p:cNvSpPr>
                <a:spLocks noChangeShapeType="1"/>
              </p:cNvSpPr>
              <p:nvPr/>
            </p:nvSpPr>
            <p:spPr bwMode="auto">
              <a:xfrm flipV="1">
                <a:off x="3959" y="3206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" name="Line 3447"/>
              <p:cNvSpPr>
                <a:spLocks noChangeShapeType="1"/>
              </p:cNvSpPr>
              <p:nvPr/>
            </p:nvSpPr>
            <p:spPr bwMode="auto">
              <a:xfrm flipV="1">
                <a:off x="3959" y="3220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" name="Line 3448"/>
              <p:cNvSpPr>
                <a:spLocks noChangeShapeType="1"/>
              </p:cNvSpPr>
              <p:nvPr/>
            </p:nvSpPr>
            <p:spPr bwMode="auto">
              <a:xfrm flipV="1">
                <a:off x="3959" y="3234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" name="Rectangle 3449"/>
              <p:cNvSpPr>
                <a:spLocks noChangeArrowheads="1"/>
              </p:cNvSpPr>
              <p:nvPr/>
            </p:nvSpPr>
            <p:spPr bwMode="auto">
              <a:xfrm>
                <a:off x="3865" y="3162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" name="Freeform 3450"/>
              <p:cNvSpPr>
                <a:spLocks/>
              </p:cNvSpPr>
              <p:nvPr/>
            </p:nvSpPr>
            <p:spPr bwMode="auto">
              <a:xfrm>
                <a:off x="3907" y="3148"/>
                <a:ext cx="14" cy="119"/>
              </a:xfrm>
              <a:custGeom>
                <a:avLst/>
                <a:gdLst>
                  <a:gd name="T0" fmla="*/ 0 w 14"/>
                  <a:gd name="T1" fmla="*/ 14 h 119"/>
                  <a:gd name="T2" fmla="*/ 14 w 14"/>
                  <a:gd name="T3" fmla="*/ 0 h 119"/>
                  <a:gd name="T4" fmla="*/ 14 w 14"/>
                  <a:gd name="T5" fmla="*/ 105 h 119"/>
                  <a:gd name="T6" fmla="*/ 0 w 14"/>
                  <a:gd name="T7" fmla="*/ 119 h 119"/>
                  <a:gd name="T8" fmla="*/ 0 w 14"/>
                  <a:gd name="T9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9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5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" name="Freeform 3451"/>
              <p:cNvSpPr>
                <a:spLocks/>
              </p:cNvSpPr>
              <p:nvPr/>
            </p:nvSpPr>
            <p:spPr bwMode="auto">
              <a:xfrm>
                <a:off x="3865" y="314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" name="Freeform 3452"/>
              <p:cNvSpPr>
                <a:spLocks/>
              </p:cNvSpPr>
              <p:nvPr/>
            </p:nvSpPr>
            <p:spPr bwMode="auto">
              <a:xfrm>
                <a:off x="3865" y="3148"/>
                <a:ext cx="56" cy="119"/>
              </a:xfrm>
              <a:custGeom>
                <a:avLst/>
                <a:gdLst>
                  <a:gd name="T0" fmla="*/ 0 w 56"/>
                  <a:gd name="T1" fmla="*/ 14 h 119"/>
                  <a:gd name="T2" fmla="*/ 14 w 56"/>
                  <a:gd name="T3" fmla="*/ 0 h 119"/>
                  <a:gd name="T4" fmla="*/ 56 w 56"/>
                  <a:gd name="T5" fmla="*/ 0 h 119"/>
                  <a:gd name="T6" fmla="*/ 56 w 56"/>
                  <a:gd name="T7" fmla="*/ 105 h 119"/>
                  <a:gd name="T8" fmla="*/ 42 w 56"/>
                  <a:gd name="T9" fmla="*/ 119 h 119"/>
                  <a:gd name="T10" fmla="*/ 0 w 56"/>
                  <a:gd name="T11" fmla="*/ 119 h 119"/>
                  <a:gd name="T12" fmla="*/ 0 w 56"/>
                  <a:gd name="T13" fmla="*/ 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9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5"/>
                    </a:lnTo>
                    <a:lnTo>
                      <a:pt x="42" y="119"/>
                    </a:lnTo>
                    <a:lnTo>
                      <a:pt x="0" y="11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" name="Freeform 3453"/>
              <p:cNvSpPr>
                <a:spLocks/>
              </p:cNvSpPr>
              <p:nvPr/>
            </p:nvSpPr>
            <p:spPr bwMode="auto">
              <a:xfrm>
                <a:off x="3865" y="3148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" name="Line 3454"/>
              <p:cNvSpPr>
                <a:spLocks noChangeShapeType="1"/>
              </p:cNvSpPr>
              <p:nvPr/>
            </p:nvSpPr>
            <p:spPr bwMode="auto">
              <a:xfrm>
                <a:off x="3907" y="3162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" name="Line 3455"/>
              <p:cNvSpPr>
                <a:spLocks noChangeShapeType="1"/>
              </p:cNvSpPr>
              <p:nvPr/>
            </p:nvSpPr>
            <p:spPr bwMode="auto">
              <a:xfrm>
                <a:off x="3865" y="325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" name="Line 3456"/>
              <p:cNvSpPr>
                <a:spLocks noChangeShapeType="1"/>
              </p:cNvSpPr>
              <p:nvPr/>
            </p:nvSpPr>
            <p:spPr bwMode="auto">
              <a:xfrm>
                <a:off x="3865" y="324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" name="Line 3457"/>
              <p:cNvSpPr>
                <a:spLocks noChangeShapeType="1"/>
              </p:cNvSpPr>
              <p:nvPr/>
            </p:nvSpPr>
            <p:spPr bwMode="auto">
              <a:xfrm>
                <a:off x="3865" y="322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" name="Line 3458"/>
              <p:cNvSpPr>
                <a:spLocks noChangeShapeType="1"/>
              </p:cNvSpPr>
              <p:nvPr/>
            </p:nvSpPr>
            <p:spPr bwMode="auto">
              <a:xfrm>
                <a:off x="3865" y="321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" name="Line 3459"/>
              <p:cNvSpPr>
                <a:spLocks noChangeShapeType="1"/>
              </p:cNvSpPr>
              <p:nvPr/>
            </p:nvSpPr>
            <p:spPr bwMode="auto">
              <a:xfrm>
                <a:off x="3865" y="319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7" name="Line 3460"/>
              <p:cNvSpPr>
                <a:spLocks noChangeShapeType="1"/>
              </p:cNvSpPr>
              <p:nvPr/>
            </p:nvSpPr>
            <p:spPr bwMode="auto">
              <a:xfrm>
                <a:off x="3865" y="318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8" name="Line 3461"/>
              <p:cNvSpPr>
                <a:spLocks noChangeShapeType="1"/>
              </p:cNvSpPr>
              <p:nvPr/>
            </p:nvSpPr>
            <p:spPr bwMode="auto">
              <a:xfrm flipV="1">
                <a:off x="3907" y="3164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9" name="Line 3462"/>
              <p:cNvSpPr>
                <a:spLocks noChangeShapeType="1"/>
              </p:cNvSpPr>
              <p:nvPr/>
            </p:nvSpPr>
            <p:spPr bwMode="auto">
              <a:xfrm flipV="1">
                <a:off x="3907" y="3178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0" name="Line 3463"/>
              <p:cNvSpPr>
                <a:spLocks noChangeShapeType="1"/>
              </p:cNvSpPr>
              <p:nvPr/>
            </p:nvSpPr>
            <p:spPr bwMode="auto">
              <a:xfrm flipV="1">
                <a:off x="3907" y="3192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1" name="Line 3464"/>
              <p:cNvSpPr>
                <a:spLocks noChangeShapeType="1"/>
              </p:cNvSpPr>
              <p:nvPr/>
            </p:nvSpPr>
            <p:spPr bwMode="auto">
              <a:xfrm flipV="1">
                <a:off x="3907" y="3206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2" name="Line 3465"/>
              <p:cNvSpPr>
                <a:spLocks noChangeShapeType="1"/>
              </p:cNvSpPr>
              <p:nvPr/>
            </p:nvSpPr>
            <p:spPr bwMode="auto">
              <a:xfrm flipV="1">
                <a:off x="3907" y="3220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3" name="Line 3466"/>
              <p:cNvSpPr>
                <a:spLocks noChangeShapeType="1"/>
              </p:cNvSpPr>
              <p:nvPr/>
            </p:nvSpPr>
            <p:spPr bwMode="auto">
              <a:xfrm flipV="1">
                <a:off x="3907" y="3234"/>
                <a:ext cx="13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4" name="Rectangle 3467"/>
              <p:cNvSpPr>
                <a:spLocks noChangeArrowheads="1"/>
              </p:cNvSpPr>
              <p:nvPr/>
            </p:nvSpPr>
            <p:spPr bwMode="auto">
              <a:xfrm>
                <a:off x="3907" y="3161"/>
                <a:ext cx="39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5" name="Freeform 3468"/>
              <p:cNvSpPr>
                <a:spLocks/>
              </p:cNvSpPr>
              <p:nvPr/>
            </p:nvSpPr>
            <p:spPr bwMode="auto">
              <a:xfrm>
                <a:off x="3946" y="3148"/>
                <a:ext cx="13" cy="119"/>
              </a:xfrm>
              <a:custGeom>
                <a:avLst/>
                <a:gdLst>
                  <a:gd name="T0" fmla="*/ 0 w 13"/>
                  <a:gd name="T1" fmla="*/ 13 h 119"/>
                  <a:gd name="T2" fmla="*/ 13 w 13"/>
                  <a:gd name="T3" fmla="*/ 0 h 119"/>
                  <a:gd name="T4" fmla="*/ 13 w 13"/>
                  <a:gd name="T5" fmla="*/ 106 h 119"/>
                  <a:gd name="T6" fmla="*/ 0 w 13"/>
                  <a:gd name="T7" fmla="*/ 119 h 119"/>
                  <a:gd name="T8" fmla="*/ 0 w 13"/>
                  <a:gd name="T9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9">
                    <a:moveTo>
                      <a:pt x="0" y="13"/>
                    </a:moveTo>
                    <a:lnTo>
                      <a:pt x="13" y="0"/>
                    </a:lnTo>
                    <a:lnTo>
                      <a:pt x="13" y="106"/>
                    </a:lnTo>
                    <a:lnTo>
                      <a:pt x="0" y="1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6" name="Freeform 3469"/>
              <p:cNvSpPr>
                <a:spLocks/>
              </p:cNvSpPr>
              <p:nvPr/>
            </p:nvSpPr>
            <p:spPr bwMode="auto">
              <a:xfrm>
                <a:off x="3907" y="3148"/>
                <a:ext cx="52" cy="13"/>
              </a:xfrm>
              <a:custGeom>
                <a:avLst/>
                <a:gdLst>
                  <a:gd name="T0" fmla="*/ 0 w 52"/>
                  <a:gd name="T1" fmla="*/ 13 h 13"/>
                  <a:gd name="T2" fmla="*/ 13 w 52"/>
                  <a:gd name="T3" fmla="*/ 0 h 13"/>
                  <a:gd name="T4" fmla="*/ 52 w 52"/>
                  <a:gd name="T5" fmla="*/ 0 h 13"/>
                  <a:gd name="T6" fmla="*/ 39 w 52"/>
                  <a:gd name="T7" fmla="*/ 13 h 13"/>
                  <a:gd name="T8" fmla="*/ 0 w 5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3">
                    <a:moveTo>
                      <a:pt x="0" y="13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39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7" name="Freeform 3470"/>
              <p:cNvSpPr>
                <a:spLocks/>
              </p:cNvSpPr>
              <p:nvPr/>
            </p:nvSpPr>
            <p:spPr bwMode="auto">
              <a:xfrm>
                <a:off x="3907" y="3148"/>
                <a:ext cx="52" cy="119"/>
              </a:xfrm>
              <a:custGeom>
                <a:avLst/>
                <a:gdLst>
                  <a:gd name="T0" fmla="*/ 0 w 52"/>
                  <a:gd name="T1" fmla="*/ 13 h 119"/>
                  <a:gd name="T2" fmla="*/ 13 w 52"/>
                  <a:gd name="T3" fmla="*/ 0 h 119"/>
                  <a:gd name="T4" fmla="*/ 52 w 52"/>
                  <a:gd name="T5" fmla="*/ 0 h 119"/>
                  <a:gd name="T6" fmla="*/ 52 w 52"/>
                  <a:gd name="T7" fmla="*/ 106 h 119"/>
                  <a:gd name="T8" fmla="*/ 39 w 52"/>
                  <a:gd name="T9" fmla="*/ 119 h 119"/>
                  <a:gd name="T10" fmla="*/ 0 w 52"/>
                  <a:gd name="T11" fmla="*/ 119 h 119"/>
                  <a:gd name="T12" fmla="*/ 0 w 52"/>
                  <a:gd name="T13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19">
                    <a:moveTo>
                      <a:pt x="0" y="13"/>
                    </a:moveTo>
                    <a:lnTo>
                      <a:pt x="13" y="0"/>
                    </a:lnTo>
                    <a:lnTo>
                      <a:pt x="52" y="0"/>
                    </a:lnTo>
                    <a:lnTo>
                      <a:pt x="52" y="106"/>
                    </a:lnTo>
                    <a:lnTo>
                      <a:pt x="39" y="119"/>
                    </a:lnTo>
                    <a:lnTo>
                      <a:pt x="0" y="119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8" name="Freeform 3471"/>
              <p:cNvSpPr>
                <a:spLocks/>
              </p:cNvSpPr>
              <p:nvPr/>
            </p:nvSpPr>
            <p:spPr bwMode="auto">
              <a:xfrm>
                <a:off x="3907" y="3148"/>
                <a:ext cx="52" cy="13"/>
              </a:xfrm>
              <a:custGeom>
                <a:avLst/>
                <a:gdLst>
                  <a:gd name="T0" fmla="*/ 0 w 52"/>
                  <a:gd name="T1" fmla="*/ 13 h 13"/>
                  <a:gd name="T2" fmla="*/ 39 w 52"/>
                  <a:gd name="T3" fmla="*/ 13 h 13"/>
                  <a:gd name="T4" fmla="*/ 52 w 5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13"/>
                    </a:moveTo>
                    <a:lnTo>
                      <a:pt x="39" y="13"/>
                    </a:lnTo>
                    <a:lnTo>
                      <a:pt x="52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9" name="Line 3472"/>
              <p:cNvSpPr>
                <a:spLocks noChangeShapeType="1"/>
              </p:cNvSpPr>
              <p:nvPr/>
            </p:nvSpPr>
            <p:spPr bwMode="auto">
              <a:xfrm>
                <a:off x="3946" y="3161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" name="Line 3473"/>
              <p:cNvSpPr>
                <a:spLocks noChangeShapeType="1"/>
              </p:cNvSpPr>
              <p:nvPr/>
            </p:nvSpPr>
            <p:spPr bwMode="auto">
              <a:xfrm>
                <a:off x="3907" y="3253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" name="Line 3474"/>
              <p:cNvSpPr>
                <a:spLocks noChangeShapeType="1"/>
              </p:cNvSpPr>
              <p:nvPr/>
            </p:nvSpPr>
            <p:spPr bwMode="auto">
              <a:xfrm>
                <a:off x="3907" y="3240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" name="Line 3475"/>
              <p:cNvSpPr>
                <a:spLocks noChangeShapeType="1"/>
              </p:cNvSpPr>
              <p:nvPr/>
            </p:nvSpPr>
            <p:spPr bwMode="auto">
              <a:xfrm>
                <a:off x="3907" y="3226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" name="Line 3476"/>
              <p:cNvSpPr>
                <a:spLocks noChangeShapeType="1"/>
              </p:cNvSpPr>
              <p:nvPr/>
            </p:nvSpPr>
            <p:spPr bwMode="auto">
              <a:xfrm>
                <a:off x="3907" y="3212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" name="Line 3477"/>
              <p:cNvSpPr>
                <a:spLocks noChangeShapeType="1"/>
              </p:cNvSpPr>
              <p:nvPr/>
            </p:nvSpPr>
            <p:spPr bwMode="auto">
              <a:xfrm>
                <a:off x="3907" y="3198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5" name="Line 3478"/>
              <p:cNvSpPr>
                <a:spLocks noChangeShapeType="1"/>
              </p:cNvSpPr>
              <p:nvPr/>
            </p:nvSpPr>
            <p:spPr bwMode="auto">
              <a:xfrm>
                <a:off x="3907" y="3184"/>
                <a:ext cx="41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6" name="Line 3479"/>
              <p:cNvSpPr>
                <a:spLocks noChangeShapeType="1"/>
              </p:cNvSpPr>
              <p:nvPr/>
            </p:nvSpPr>
            <p:spPr bwMode="auto">
              <a:xfrm flipV="1">
                <a:off x="3948" y="317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7" name="Line 3480"/>
              <p:cNvSpPr>
                <a:spLocks noChangeShapeType="1"/>
              </p:cNvSpPr>
              <p:nvPr/>
            </p:nvSpPr>
            <p:spPr bwMode="auto">
              <a:xfrm flipV="1">
                <a:off x="3948" y="3187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8" name="Line 3481"/>
              <p:cNvSpPr>
                <a:spLocks noChangeShapeType="1"/>
              </p:cNvSpPr>
              <p:nvPr/>
            </p:nvSpPr>
            <p:spPr bwMode="auto">
              <a:xfrm flipV="1">
                <a:off x="3948" y="3201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9" name="Line 3482"/>
              <p:cNvSpPr>
                <a:spLocks noChangeShapeType="1"/>
              </p:cNvSpPr>
              <p:nvPr/>
            </p:nvSpPr>
            <p:spPr bwMode="auto">
              <a:xfrm flipV="1">
                <a:off x="3948" y="3215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0" name="Line 3483"/>
              <p:cNvSpPr>
                <a:spLocks noChangeShapeType="1"/>
              </p:cNvSpPr>
              <p:nvPr/>
            </p:nvSpPr>
            <p:spPr bwMode="auto">
              <a:xfrm flipV="1">
                <a:off x="3948" y="3228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1" name="Line 3484"/>
              <p:cNvSpPr>
                <a:spLocks noChangeShapeType="1"/>
              </p:cNvSpPr>
              <p:nvPr/>
            </p:nvSpPr>
            <p:spPr bwMode="auto">
              <a:xfrm flipV="1">
                <a:off x="3948" y="324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2" name="Rectangle 3485"/>
              <p:cNvSpPr>
                <a:spLocks noChangeArrowheads="1"/>
              </p:cNvSpPr>
              <p:nvPr/>
            </p:nvSpPr>
            <p:spPr bwMode="auto">
              <a:xfrm>
                <a:off x="4031" y="3120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3" name="Freeform 3486"/>
              <p:cNvSpPr>
                <a:spLocks/>
              </p:cNvSpPr>
              <p:nvPr/>
            </p:nvSpPr>
            <p:spPr bwMode="auto">
              <a:xfrm>
                <a:off x="4073" y="3106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4" name="Freeform 3487"/>
              <p:cNvSpPr>
                <a:spLocks/>
              </p:cNvSpPr>
              <p:nvPr/>
            </p:nvSpPr>
            <p:spPr bwMode="auto">
              <a:xfrm>
                <a:off x="4031" y="3106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5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5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5" name="Freeform 3488"/>
              <p:cNvSpPr>
                <a:spLocks/>
              </p:cNvSpPr>
              <p:nvPr/>
            </p:nvSpPr>
            <p:spPr bwMode="auto">
              <a:xfrm>
                <a:off x="4031" y="3106"/>
                <a:ext cx="56" cy="120"/>
              </a:xfrm>
              <a:custGeom>
                <a:avLst/>
                <a:gdLst>
                  <a:gd name="T0" fmla="*/ 0 w 56"/>
                  <a:gd name="T1" fmla="*/ 14 h 120"/>
                  <a:gd name="T2" fmla="*/ 15 w 56"/>
                  <a:gd name="T3" fmla="*/ 0 h 120"/>
                  <a:gd name="T4" fmla="*/ 56 w 56"/>
                  <a:gd name="T5" fmla="*/ 0 h 120"/>
                  <a:gd name="T6" fmla="*/ 56 w 56"/>
                  <a:gd name="T7" fmla="*/ 106 h 120"/>
                  <a:gd name="T8" fmla="*/ 42 w 56"/>
                  <a:gd name="T9" fmla="*/ 120 h 120"/>
                  <a:gd name="T10" fmla="*/ 0 w 56"/>
                  <a:gd name="T11" fmla="*/ 120 h 120"/>
                  <a:gd name="T12" fmla="*/ 0 w 56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0">
                    <a:moveTo>
                      <a:pt x="0" y="14"/>
                    </a:moveTo>
                    <a:lnTo>
                      <a:pt x="15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6" name="Freeform 3489"/>
              <p:cNvSpPr>
                <a:spLocks/>
              </p:cNvSpPr>
              <p:nvPr/>
            </p:nvSpPr>
            <p:spPr bwMode="auto">
              <a:xfrm>
                <a:off x="4031" y="3106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7" name="Line 3490"/>
              <p:cNvSpPr>
                <a:spLocks noChangeShapeType="1"/>
              </p:cNvSpPr>
              <p:nvPr/>
            </p:nvSpPr>
            <p:spPr bwMode="auto">
              <a:xfrm>
                <a:off x="4073" y="3120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8" name="Line 3491"/>
              <p:cNvSpPr>
                <a:spLocks noChangeShapeType="1"/>
              </p:cNvSpPr>
              <p:nvPr/>
            </p:nvSpPr>
            <p:spPr bwMode="auto">
              <a:xfrm>
                <a:off x="4031" y="320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9" name="Line 3492"/>
              <p:cNvSpPr>
                <a:spLocks noChangeShapeType="1"/>
              </p:cNvSpPr>
              <p:nvPr/>
            </p:nvSpPr>
            <p:spPr bwMode="auto">
              <a:xfrm>
                <a:off x="4031" y="319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0" name="Line 3493"/>
              <p:cNvSpPr>
                <a:spLocks noChangeShapeType="1"/>
              </p:cNvSpPr>
              <p:nvPr/>
            </p:nvSpPr>
            <p:spPr bwMode="auto">
              <a:xfrm>
                <a:off x="4031" y="318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1" name="Line 3494"/>
              <p:cNvSpPr>
                <a:spLocks noChangeShapeType="1"/>
              </p:cNvSpPr>
              <p:nvPr/>
            </p:nvSpPr>
            <p:spPr bwMode="auto">
              <a:xfrm>
                <a:off x="4031" y="316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2" name="Line 3495"/>
              <p:cNvSpPr>
                <a:spLocks noChangeShapeType="1"/>
              </p:cNvSpPr>
              <p:nvPr/>
            </p:nvSpPr>
            <p:spPr bwMode="auto">
              <a:xfrm>
                <a:off x="4031" y="315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3" name="Line 3496"/>
              <p:cNvSpPr>
                <a:spLocks noChangeShapeType="1"/>
              </p:cNvSpPr>
              <p:nvPr/>
            </p:nvSpPr>
            <p:spPr bwMode="auto">
              <a:xfrm>
                <a:off x="4031" y="313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4" name="Line 3497"/>
              <p:cNvSpPr>
                <a:spLocks noChangeShapeType="1"/>
              </p:cNvSpPr>
              <p:nvPr/>
            </p:nvSpPr>
            <p:spPr bwMode="auto">
              <a:xfrm flipV="1">
                <a:off x="4073" y="3120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5" name="Line 3498"/>
              <p:cNvSpPr>
                <a:spLocks noChangeShapeType="1"/>
              </p:cNvSpPr>
              <p:nvPr/>
            </p:nvSpPr>
            <p:spPr bwMode="auto">
              <a:xfrm flipV="1">
                <a:off x="4073" y="3134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6" name="Line 3499"/>
              <p:cNvSpPr>
                <a:spLocks noChangeShapeType="1"/>
              </p:cNvSpPr>
              <p:nvPr/>
            </p:nvSpPr>
            <p:spPr bwMode="auto">
              <a:xfrm flipV="1">
                <a:off x="4073" y="3148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7" name="Line 3500"/>
              <p:cNvSpPr>
                <a:spLocks noChangeShapeType="1"/>
              </p:cNvSpPr>
              <p:nvPr/>
            </p:nvSpPr>
            <p:spPr bwMode="auto">
              <a:xfrm flipV="1">
                <a:off x="4073" y="3162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8" name="Line 3501"/>
              <p:cNvSpPr>
                <a:spLocks noChangeShapeType="1"/>
              </p:cNvSpPr>
              <p:nvPr/>
            </p:nvSpPr>
            <p:spPr bwMode="auto">
              <a:xfrm flipV="1">
                <a:off x="4073" y="3176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9" name="Line 3502"/>
              <p:cNvSpPr>
                <a:spLocks noChangeShapeType="1"/>
              </p:cNvSpPr>
              <p:nvPr/>
            </p:nvSpPr>
            <p:spPr bwMode="auto">
              <a:xfrm flipV="1">
                <a:off x="4073" y="3190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0" name="Rectangle 3503"/>
              <p:cNvSpPr>
                <a:spLocks noChangeArrowheads="1"/>
              </p:cNvSpPr>
              <p:nvPr/>
            </p:nvSpPr>
            <p:spPr bwMode="auto">
              <a:xfrm>
                <a:off x="4070" y="3120"/>
                <a:ext cx="42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1" name="Freeform 3504"/>
              <p:cNvSpPr>
                <a:spLocks/>
              </p:cNvSpPr>
              <p:nvPr/>
            </p:nvSpPr>
            <p:spPr bwMode="auto">
              <a:xfrm>
                <a:off x="4112" y="3106"/>
                <a:ext cx="14" cy="120"/>
              </a:xfrm>
              <a:custGeom>
                <a:avLst/>
                <a:gdLst>
                  <a:gd name="T0" fmla="*/ 0 w 14"/>
                  <a:gd name="T1" fmla="*/ 14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4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2" name="Freeform 3505"/>
              <p:cNvSpPr>
                <a:spLocks/>
              </p:cNvSpPr>
              <p:nvPr/>
            </p:nvSpPr>
            <p:spPr bwMode="auto">
              <a:xfrm>
                <a:off x="4070" y="3106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3" name="Freeform 3506"/>
              <p:cNvSpPr>
                <a:spLocks/>
              </p:cNvSpPr>
              <p:nvPr/>
            </p:nvSpPr>
            <p:spPr bwMode="auto">
              <a:xfrm>
                <a:off x="4070" y="3106"/>
                <a:ext cx="56" cy="120"/>
              </a:xfrm>
              <a:custGeom>
                <a:avLst/>
                <a:gdLst>
                  <a:gd name="T0" fmla="*/ 0 w 56"/>
                  <a:gd name="T1" fmla="*/ 14 h 120"/>
                  <a:gd name="T2" fmla="*/ 14 w 56"/>
                  <a:gd name="T3" fmla="*/ 0 h 120"/>
                  <a:gd name="T4" fmla="*/ 56 w 56"/>
                  <a:gd name="T5" fmla="*/ 0 h 120"/>
                  <a:gd name="T6" fmla="*/ 56 w 56"/>
                  <a:gd name="T7" fmla="*/ 106 h 120"/>
                  <a:gd name="T8" fmla="*/ 42 w 56"/>
                  <a:gd name="T9" fmla="*/ 120 h 120"/>
                  <a:gd name="T10" fmla="*/ 0 w 56"/>
                  <a:gd name="T11" fmla="*/ 120 h 120"/>
                  <a:gd name="T12" fmla="*/ 0 w 56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4" name="Freeform 3507"/>
              <p:cNvSpPr>
                <a:spLocks/>
              </p:cNvSpPr>
              <p:nvPr/>
            </p:nvSpPr>
            <p:spPr bwMode="auto">
              <a:xfrm>
                <a:off x="4070" y="3106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5" name="Line 3508"/>
              <p:cNvSpPr>
                <a:spLocks noChangeShapeType="1"/>
              </p:cNvSpPr>
              <p:nvPr/>
            </p:nvSpPr>
            <p:spPr bwMode="auto">
              <a:xfrm>
                <a:off x="4112" y="3120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6" name="Line 3509"/>
              <p:cNvSpPr>
                <a:spLocks noChangeShapeType="1"/>
              </p:cNvSpPr>
              <p:nvPr/>
            </p:nvSpPr>
            <p:spPr bwMode="auto">
              <a:xfrm>
                <a:off x="4070" y="320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7" name="Line 3510"/>
              <p:cNvSpPr>
                <a:spLocks noChangeShapeType="1"/>
              </p:cNvSpPr>
              <p:nvPr/>
            </p:nvSpPr>
            <p:spPr bwMode="auto">
              <a:xfrm>
                <a:off x="4070" y="319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8" name="Line 3511"/>
              <p:cNvSpPr>
                <a:spLocks noChangeShapeType="1"/>
              </p:cNvSpPr>
              <p:nvPr/>
            </p:nvSpPr>
            <p:spPr bwMode="auto">
              <a:xfrm>
                <a:off x="4070" y="318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9" name="Line 3512"/>
              <p:cNvSpPr>
                <a:spLocks noChangeShapeType="1"/>
              </p:cNvSpPr>
              <p:nvPr/>
            </p:nvSpPr>
            <p:spPr bwMode="auto">
              <a:xfrm>
                <a:off x="4070" y="3167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0" name="Line 3513"/>
              <p:cNvSpPr>
                <a:spLocks noChangeShapeType="1"/>
              </p:cNvSpPr>
              <p:nvPr/>
            </p:nvSpPr>
            <p:spPr bwMode="auto">
              <a:xfrm>
                <a:off x="4070" y="315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1" name="Line 3514"/>
              <p:cNvSpPr>
                <a:spLocks noChangeShapeType="1"/>
              </p:cNvSpPr>
              <p:nvPr/>
            </p:nvSpPr>
            <p:spPr bwMode="auto">
              <a:xfrm>
                <a:off x="4070" y="313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2" name="Line 3515"/>
              <p:cNvSpPr>
                <a:spLocks noChangeShapeType="1"/>
              </p:cNvSpPr>
              <p:nvPr/>
            </p:nvSpPr>
            <p:spPr bwMode="auto">
              <a:xfrm flipV="1">
                <a:off x="4112" y="313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3" name="Line 3516"/>
              <p:cNvSpPr>
                <a:spLocks noChangeShapeType="1"/>
              </p:cNvSpPr>
              <p:nvPr/>
            </p:nvSpPr>
            <p:spPr bwMode="auto">
              <a:xfrm flipV="1">
                <a:off x="4112" y="314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4" name="Line 3517"/>
              <p:cNvSpPr>
                <a:spLocks noChangeShapeType="1"/>
              </p:cNvSpPr>
              <p:nvPr/>
            </p:nvSpPr>
            <p:spPr bwMode="auto">
              <a:xfrm flipV="1">
                <a:off x="4112" y="315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5" name="Line 3518"/>
              <p:cNvSpPr>
                <a:spLocks noChangeShapeType="1"/>
              </p:cNvSpPr>
              <p:nvPr/>
            </p:nvSpPr>
            <p:spPr bwMode="auto">
              <a:xfrm flipV="1">
                <a:off x="4112" y="317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6" name="Line 3519"/>
              <p:cNvSpPr>
                <a:spLocks noChangeShapeType="1"/>
              </p:cNvSpPr>
              <p:nvPr/>
            </p:nvSpPr>
            <p:spPr bwMode="auto">
              <a:xfrm flipV="1">
                <a:off x="4112" y="3187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7" name="Line 3520"/>
              <p:cNvSpPr>
                <a:spLocks noChangeShapeType="1"/>
              </p:cNvSpPr>
              <p:nvPr/>
            </p:nvSpPr>
            <p:spPr bwMode="auto">
              <a:xfrm flipV="1">
                <a:off x="4112" y="3201"/>
                <a:ext cx="13" cy="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8" name="Rectangle 3521"/>
              <p:cNvSpPr>
                <a:spLocks noChangeArrowheads="1"/>
              </p:cNvSpPr>
              <p:nvPr/>
            </p:nvSpPr>
            <p:spPr bwMode="auto">
              <a:xfrm>
                <a:off x="4020" y="3128"/>
                <a:ext cx="40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9" name="Freeform 3522"/>
              <p:cNvSpPr>
                <a:spLocks/>
              </p:cNvSpPr>
              <p:nvPr/>
            </p:nvSpPr>
            <p:spPr bwMode="auto">
              <a:xfrm>
                <a:off x="4060" y="3114"/>
                <a:ext cx="13" cy="120"/>
              </a:xfrm>
              <a:custGeom>
                <a:avLst/>
                <a:gdLst>
                  <a:gd name="T0" fmla="*/ 0 w 13"/>
                  <a:gd name="T1" fmla="*/ 14 h 120"/>
                  <a:gd name="T2" fmla="*/ 13 w 13"/>
                  <a:gd name="T3" fmla="*/ 0 h 120"/>
                  <a:gd name="T4" fmla="*/ 13 w 13"/>
                  <a:gd name="T5" fmla="*/ 107 h 120"/>
                  <a:gd name="T6" fmla="*/ 0 w 13"/>
                  <a:gd name="T7" fmla="*/ 120 h 120"/>
                  <a:gd name="T8" fmla="*/ 0 w 13"/>
                  <a:gd name="T9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0">
                    <a:moveTo>
                      <a:pt x="0" y="14"/>
                    </a:moveTo>
                    <a:lnTo>
                      <a:pt x="13" y="0"/>
                    </a:lnTo>
                    <a:lnTo>
                      <a:pt x="13" y="107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0" name="Freeform 3523"/>
              <p:cNvSpPr>
                <a:spLocks/>
              </p:cNvSpPr>
              <p:nvPr/>
            </p:nvSpPr>
            <p:spPr bwMode="auto">
              <a:xfrm>
                <a:off x="4020" y="3114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14 w 53"/>
                  <a:gd name="T3" fmla="*/ 0 h 14"/>
                  <a:gd name="T4" fmla="*/ 53 w 53"/>
                  <a:gd name="T5" fmla="*/ 0 h 14"/>
                  <a:gd name="T6" fmla="*/ 40 w 53"/>
                  <a:gd name="T7" fmla="*/ 14 h 14"/>
                  <a:gd name="T8" fmla="*/ 0 w 5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14" y="0"/>
                    </a:lnTo>
                    <a:lnTo>
                      <a:pt x="53" y="0"/>
                    </a:lnTo>
                    <a:lnTo>
                      <a:pt x="4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1" name="Freeform 3524"/>
              <p:cNvSpPr>
                <a:spLocks/>
              </p:cNvSpPr>
              <p:nvPr/>
            </p:nvSpPr>
            <p:spPr bwMode="auto">
              <a:xfrm>
                <a:off x="4020" y="3114"/>
                <a:ext cx="53" cy="120"/>
              </a:xfrm>
              <a:custGeom>
                <a:avLst/>
                <a:gdLst>
                  <a:gd name="T0" fmla="*/ 0 w 53"/>
                  <a:gd name="T1" fmla="*/ 14 h 120"/>
                  <a:gd name="T2" fmla="*/ 14 w 53"/>
                  <a:gd name="T3" fmla="*/ 0 h 120"/>
                  <a:gd name="T4" fmla="*/ 53 w 53"/>
                  <a:gd name="T5" fmla="*/ 0 h 120"/>
                  <a:gd name="T6" fmla="*/ 53 w 53"/>
                  <a:gd name="T7" fmla="*/ 107 h 120"/>
                  <a:gd name="T8" fmla="*/ 40 w 53"/>
                  <a:gd name="T9" fmla="*/ 120 h 120"/>
                  <a:gd name="T10" fmla="*/ 0 w 53"/>
                  <a:gd name="T11" fmla="*/ 120 h 120"/>
                  <a:gd name="T12" fmla="*/ 0 w 53"/>
                  <a:gd name="T13" fmla="*/ 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20">
                    <a:moveTo>
                      <a:pt x="0" y="14"/>
                    </a:moveTo>
                    <a:lnTo>
                      <a:pt x="14" y="0"/>
                    </a:lnTo>
                    <a:lnTo>
                      <a:pt x="53" y="0"/>
                    </a:lnTo>
                    <a:lnTo>
                      <a:pt x="53" y="107"/>
                    </a:lnTo>
                    <a:lnTo>
                      <a:pt x="40" y="120"/>
                    </a:lnTo>
                    <a:lnTo>
                      <a:pt x="0" y="12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2" name="Freeform 3525"/>
              <p:cNvSpPr>
                <a:spLocks/>
              </p:cNvSpPr>
              <p:nvPr/>
            </p:nvSpPr>
            <p:spPr bwMode="auto">
              <a:xfrm>
                <a:off x="4020" y="3114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40 w 53"/>
                  <a:gd name="T3" fmla="*/ 14 h 14"/>
                  <a:gd name="T4" fmla="*/ 53 w 5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40" y="14"/>
                    </a:lnTo>
                    <a:lnTo>
                      <a:pt x="5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3" name="Line 3526"/>
              <p:cNvSpPr>
                <a:spLocks noChangeShapeType="1"/>
              </p:cNvSpPr>
              <p:nvPr/>
            </p:nvSpPr>
            <p:spPr bwMode="auto">
              <a:xfrm>
                <a:off x="4060" y="3128"/>
                <a:ext cx="0" cy="106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4" name="Line 3527"/>
              <p:cNvSpPr>
                <a:spLocks noChangeShapeType="1"/>
              </p:cNvSpPr>
              <p:nvPr/>
            </p:nvSpPr>
            <p:spPr bwMode="auto">
              <a:xfrm>
                <a:off x="4020" y="322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5" name="Line 3528"/>
              <p:cNvSpPr>
                <a:spLocks noChangeShapeType="1"/>
              </p:cNvSpPr>
              <p:nvPr/>
            </p:nvSpPr>
            <p:spPr bwMode="auto">
              <a:xfrm>
                <a:off x="4020" y="320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6" name="Line 3529"/>
              <p:cNvSpPr>
                <a:spLocks noChangeShapeType="1"/>
              </p:cNvSpPr>
              <p:nvPr/>
            </p:nvSpPr>
            <p:spPr bwMode="auto">
              <a:xfrm>
                <a:off x="4020" y="3192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7" name="Line 3530"/>
              <p:cNvSpPr>
                <a:spLocks noChangeShapeType="1"/>
              </p:cNvSpPr>
              <p:nvPr/>
            </p:nvSpPr>
            <p:spPr bwMode="auto">
              <a:xfrm>
                <a:off x="4020" y="317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8" name="Line 3531"/>
              <p:cNvSpPr>
                <a:spLocks noChangeShapeType="1"/>
              </p:cNvSpPr>
              <p:nvPr/>
            </p:nvSpPr>
            <p:spPr bwMode="auto">
              <a:xfrm>
                <a:off x="4020" y="316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9" name="Line 3532"/>
              <p:cNvSpPr>
                <a:spLocks noChangeShapeType="1"/>
              </p:cNvSpPr>
              <p:nvPr/>
            </p:nvSpPr>
            <p:spPr bwMode="auto">
              <a:xfrm>
                <a:off x="4020" y="315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0" name="Line 3533"/>
              <p:cNvSpPr>
                <a:spLocks noChangeShapeType="1"/>
              </p:cNvSpPr>
              <p:nvPr/>
            </p:nvSpPr>
            <p:spPr bwMode="auto">
              <a:xfrm flipV="1">
                <a:off x="4062" y="3131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1" name="Line 3534"/>
              <p:cNvSpPr>
                <a:spLocks noChangeShapeType="1"/>
              </p:cNvSpPr>
              <p:nvPr/>
            </p:nvSpPr>
            <p:spPr bwMode="auto">
              <a:xfrm flipV="1">
                <a:off x="4062" y="3142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2" name="Line 3535"/>
              <p:cNvSpPr>
                <a:spLocks noChangeShapeType="1"/>
              </p:cNvSpPr>
              <p:nvPr/>
            </p:nvSpPr>
            <p:spPr bwMode="auto">
              <a:xfrm flipV="1">
                <a:off x="4062" y="3159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3" name="Line 3536"/>
              <p:cNvSpPr>
                <a:spLocks noChangeShapeType="1"/>
              </p:cNvSpPr>
              <p:nvPr/>
            </p:nvSpPr>
            <p:spPr bwMode="auto">
              <a:xfrm flipV="1">
                <a:off x="4062" y="3173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4" name="Line 3537"/>
              <p:cNvSpPr>
                <a:spLocks noChangeShapeType="1"/>
              </p:cNvSpPr>
              <p:nvPr/>
            </p:nvSpPr>
            <p:spPr bwMode="auto">
              <a:xfrm flipV="1">
                <a:off x="4062" y="3187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5" name="Line 3538"/>
              <p:cNvSpPr>
                <a:spLocks noChangeShapeType="1"/>
              </p:cNvSpPr>
              <p:nvPr/>
            </p:nvSpPr>
            <p:spPr bwMode="auto">
              <a:xfrm flipV="1">
                <a:off x="4062" y="3201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6" name="Rectangle 3539"/>
              <p:cNvSpPr>
                <a:spLocks noChangeArrowheads="1"/>
              </p:cNvSpPr>
              <p:nvPr/>
            </p:nvSpPr>
            <p:spPr bwMode="auto">
              <a:xfrm>
                <a:off x="4059" y="3129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7" name="Freeform 3540"/>
              <p:cNvSpPr>
                <a:spLocks/>
              </p:cNvSpPr>
              <p:nvPr/>
            </p:nvSpPr>
            <p:spPr bwMode="auto">
              <a:xfrm>
                <a:off x="4101" y="3114"/>
                <a:ext cx="14" cy="120"/>
              </a:xfrm>
              <a:custGeom>
                <a:avLst/>
                <a:gdLst>
                  <a:gd name="T0" fmla="*/ 0 w 14"/>
                  <a:gd name="T1" fmla="*/ 15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5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8" name="Freeform 3541"/>
              <p:cNvSpPr>
                <a:spLocks/>
              </p:cNvSpPr>
              <p:nvPr/>
            </p:nvSpPr>
            <p:spPr bwMode="auto">
              <a:xfrm>
                <a:off x="4059" y="3114"/>
                <a:ext cx="56" cy="15"/>
              </a:xfrm>
              <a:custGeom>
                <a:avLst/>
                <a:gdLst>
                  <a:gd name="T0" fmla="*/ 0 w 56"/>
                  <a:gd name="T1" fmla="*/ 15 h 15"/>
                  <a:gd name="T2" fmla="*/ 14 w 56"/>
                  <a:gd name="T3" fmla="*/ 0 h 15"/>
                  <a:gd name="T4" fmla="*/ 56 w 56"/>
                  <a:gd name="T5" fmla="*/ 0 h 15"/>
                  <a:gd name="T6" fmla="*/ 42 w 56"/>
                  <a:gd name="T7" fmla="*/ 15 h 15"/>
                  <a:gd name="T8" fmla="*/ 0 w 5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5">
                    <a:moveTo>
                      <a:pt x="0" y="15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9" name="Freeform 3542"/>
              <p:cNvSpPr>
                <a:spLocks/>
              </p:cNvSpPr>
              <p:nvPr/>
            </p:nvSpPr>
            <p:spPr bwMode="auto">
              <a:xfrm>
                <a:off x="4059" y="3114"/>
                <a:ext cx="56" cy="120"/>
              </a:xfrm>
              <a:custGeom>
                <a:avLst/>
                <a:gdLst>
                  <a:gd name="T0" fmla="*/ 0 w 56"/>
                  <a:gd name="T1" fmla="*/ 15 h 120"/>
                  <a:gd name="T2" fmla="*/ 14 w 56"/>
                  <a:gd name="T3" fmla="*/ 0 h 120"/>
                  <a:gd name="T4" fmla="*/ 56 w 56"/>
                  <a:gd name="T5" fmla="*/ 0 h 120"/>
                  <a:gd name="T6" fmla="*/ 56 w 56"/>
                  <a:gd name="T7" fmla="*/ 106 h 120"/>
                  <a:gd name="T8" fmla="*/ 42 w 56"/>
                  <a:gd name="T9" fmla="*/ 120 h 120"/>
                  <a:gd name="T10" fmla="*/ 0 w 56"/>
                  <a:gd name="T11" fmla="*/ 120 h 120"/>
                  <a:gd name="T12" fmla="*/ 0 w 56"/>
                  <a:gd name="T13" fmla="*/ 1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0">
                    <a:moveTo>
                      <a:pt x="0" y="15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0" name="Freeform 3543"/>
              <p:cNvSpPr>
                <a:spLocks/>
              </p:cNvSpPr>
              <p:nvPr/>
            </p:nvSpPr>
            <p:spPr bwMode="auto">
              <a:xfrm>
                <a:off x="4059" y="3114"/>
                <a:ext cx="56" cy="15"/>
              </a:xfrm>
              <a:custGeom>
                <a:avLst/>
                <a:gdLst>
                  <a:gd name="T0" fmla="*/ 0 w 56"/>
                  <a:gd name="T1" fmla="*/ 15 h 15"/>
                  <a:gd name="T2" fmla="*/ 42 w 56"/>
                  <a:gd name="T3" fmla="*/ 15 h 15"/>
                  <a:gd name="T4" fmla="*/ 56 w 56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5">
                    <a:moveTo>
                      <a:pt x="0" y="15"/>
                    </a:moveTo>
                    <a:lnTo>
                      <a:pt x="42" y="15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1" name="Line 3544"/>
              <p:cNvSpPr>
                <a:spLocks noChangeShapeType="1"/>
              </p:cNvSpPr>
              <p:nvPr/>
            </p:nvSpPr>
            <p:spPr bwMode="auto">
              <a:xfrm>
                <a:off x="4101" y="3129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2" name="Line 3545"/>
              <p:cNvSpPr>
                <a:spLocks noChangeShapeType="1"/>
              </p:cNvSpPr>
              <p:nvPr/>
            </p:nvSpPr>
            <p:spPr bwMode="auto">
              <a:xfrm>
                <a:off x="4059" y="3220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3" name="Line 3546"/>
              <p:cNvSpPr>
                <a:spLocks noChangeShapeType="1"/>
              </p:cNvSpPr>
              <p:nvPr/>
            </p:nvSpPr>
            <p:spPr bwMode="auto">
              <a:xfrm>
                <a:off x="4059" y="320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4" name="Line 3547"/>
              <p:cNvSpPr>
                <a:spLocks noChangeShapeType="1"/>
              </p:cNvSpPr>
              <p:nvPr/>
            </p:nvSpPr>
            <p:spPr bwMode="auto">
              <a:xfrm>
                <a:off x="4059" y="3192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5" name="Line 3548"/>
              <p:cNvSpPr>
                <a:spLocks noChangeShapeType="1"/>
              </p:cNvSpPr>
              <p:nvPr/>
            </p:nvSpPr>
            <p:spPr bwMode="auto">
              <a:xfrm>
                <a:off x="4059" y="3178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6" name="Line 3549"/>
              <p:cNvSpPr>
                <a:spLocks noChangeShapeType="1"/>
              </p:cNvSpPr>
              <p:nvPr/>
            </p:nvSpPr>
            <p:spPr bwMode="auto">
              <a:xfrm>
                <a:off x="4059" y="316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7" name="Line 3550"/>
              <p:cNvSpPr>
                <a:spLocks noChangeShapeType="1"/>
              </p:cNvSpPr>
              <p:nvPr/>
            </p:nvSpPr>
            <p:spPr bwMode="auto">
              <a:xfrm>
                <a:off x="4059" y="315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8" name="Line 3551"/>
              <p:cNvSpPr>
                <a:spLocks noChangeShapeType="1"/>
              </p:cNvSpPr>
              <p:nvPr/>
            </p:nvSpPr>
            <p:spPr bwMode="auto">
              <a:xfrm flipV="1">
                <a:off x="4101" y="313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9" name="Line 3552"/>
              <p:cNvSpPr>
                <a:spLocks noChangeShapeType="1"/>
              </p:cNvSpPr>
              <p:nvPr/>
            </p:nvSpPr>
            <p:spPr bwMode="auto">
              <a:xfrm flipV="1">
                <a:off x="4101" y="315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0" name="Line 3553"/>
              <p:cNvSpPr>
                <a:spLocks noChangeShapeType="1"/>
              </p:cNvSpPr>
              <p:nvPr/>
            </p:nvSpPr>
            <p:spPr bwMode="auto">
              <a:xfrm flipV="1">
                <a:off x="4101" y="3167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1" name="Line 3554"/>
              <p:cNvSpPr>
                <a:spLocks noChangeShapeType="1"/>
              </p:cNvSpPr>
              <p:nvPr/>
            </p:nvSpPr>
            <p:spPr bwMode="auto">
              <a:xfrm flipV="1">
                <a:off x="4101" y="318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2" name="Line 3555"/>
              <p:cNvSpPr>
                <a:spLocks noChangeShapeType="1"/>
              </p:cNvSpPr>
              <p:nvPr/>
            </p:nvSpPr>
            <p:spPr bwMode="auto">
              <a:xfrm flipV="1">
                <a:off x="4101" y="319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3" name="Line 3556"/>
              <p:cNvSpPr>
                <a:spLocks noChangeShapeType="1"/>
              </p:cNvSpPr>
              <p:nvPr/>
            </p:nvSpPr>
            <p:spPr bwMode="auto">
              <a:xfrm flipV="1">
                <a:off x="4101" y="320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4" name="Rectangle 3557"/>
              <p:cNvSpPr>
                <a:spLocks noChangeArrowheads="1"/>
              </p:cNvSpPr>
              <p:nvPr/>
            </p:nvSpPr>
            <p:spPr bwMode="auto">
              <a:xfrm>
                <a:off x="4031" y="3070"/>
                <a:ext cx="42" cy="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5" name="Freeform 3558"/>
              <p:cNvSpPr>
                <a:spLocks/>
              </p:cNvSpPr>
              <p:nvPr/>
            </p:nvSpPr>
            <p:spPr bwMode="auto">
              <a:xfrm>
                <a:off x="4073" y="3056"/>
                <a:ext cx="14" cy="64"/>
              </a:xfrm>
              <a:custGeom>
                <a:avLst/>
                <a:gdLst>
                  <a:gd name="T0" fmla="*/ 0 w 14"/>
                  <a:gd name="T1" fmla="*/ 14 h 64"/>
                  <a:gd name="T2" fmla="*/ 14 w 14"/>
                  <a:gd name="T3" fmla="*/ 0 h 64"/>
                  <a:gd name="T4" fmla="*/ 14 w 14"/>
                  <a:gd name="T5" fmla="*/ 50 h 64"/>
                  <a:gd name="T6" fmla="*/ 0 w 14"/>
                  <a:gd name="T7" fmla="*/ 64 h 64"/>
                  <a:gd name="T8" fmla="*/ 0 w 14"/>
                  <a:gd name="T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0" y="14"/>
                    </a:moveTo>
                    <a:lnTo>
                      <a:pt x="14" y="0"/>
                    </a:lnTo>
                    <a:lnTo>
                      <a:pt x="14" y="50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6" name="Freeform 3559"/>
              <p:cNvSpPr>
                <a:spLocks/>
              </p:cNvSpPr>
              <p:nvPr/>
            </p:nvSpPr>
            <p:spPr bwMode="auto">
              <a:xfrm>
                <a:off x="4031" y="3056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5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5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7" name="Freeform 3560"/>
              <p:cNvSpPr>
                <a:spLocks/>
              </p:cNvSpPr>
              <p:nvPr/>
            </p:nvSpPr>
            <p:spPr bwMode="auto">
              <a:xfrm>
                <a:off x="4031" y="3056"/>
                <a:ext cx="56" cy="64"/>
              </a:xfrm>
              <a:custGeom>
                <a:avLst/>
                <a:gdLst>
                  <a:gd name="T0" fmla="*/ 0 w 56"/>
                  <a:gd name="T1" fmla="*/ 14 h 64"/>
                  <a:gd name="T2" fmla="*/ 15 w 56"/>
                  <a:gd name="T3" fmla="*/ 0 h 64"/>
                  <a:gd name="T4" fmla="*/ 56 w 56"/>
                  <a:gd name="T5" fmla="*/ 0 h 64"/>
                  <a:gd name="T6" fmla="*/ 56 w 56"/>
                  <a:gd name="T7" fmla="*/ 50 h 64"/>
                  <a:gd name="T8" fmla="*/ 42 w 56"/>
                  <a:gd name="T9" fmla="*/ 64 h 64"/>
                  <a:gd name="T10" fmla="*/ 0 w 56"/>
                  <a:gd name="T11" fmla="*/ 64 h 64"/>
                  <a:gd name="T12" fmla="*/ 0 w 56"/>
                  <a:gd name="T1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64">
                    <a:moveTo>
                      <a:pt x="0" y="14"/>
                    </a:moveTo>
                    <a:lnTo>
                      <a:pt x="15" y="0"/>
                    </a:lnTo>
                    <a:lnTo>
                      <a:pt x="56" y="0"/>
                    </a:lnTo>
                    <a:lnTo>
                      <a:pt x="56" y="50"/>
                    </a:lnTo>
                    <a:lnTo>
                      <a:pt x="42" y="64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8" name="Freeform 3561"/>
              <p:cNvSpPr>
                <a:spLocks/>
              </p:cNvSpPr>
              <p:nvPr/>
            </p:nvSpPr>
            <p:spPr bwMode="auto">
              <a:xfrm>
                <a:off x="4031" y="3056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9" name="Line 3562"/>
              <p:cNvSpPr>
                <a:spLocks noChangeShapeType="1"/>
              </p:cNvSpPr>
              <p:nvPr/>
            </p:nvSpPr>
            <p:spPr bwMode="auto">
              <a:xfrm>
                <a:off x="4073" y="3070"/>
                <a:ext cx="0" cy="5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0" name="Line 3563"/>
              <p:cNvSpPr>
                <a:spLocks noChangeShapeType="1"/>
              </p:cNvSpPr>
              <p:nvPr/>
            </p:nvSpPr>
            <p:spPr bwMode="auto">
              <a:xfrm>
                <a:off x="4031" y="310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1" name="Line 3564"/>
              <p:cNvSpPr>
                <a:spLocks noChangeShapeType="1"/>
              </p:cNvSpPr>
              <p:nvPr/>
            </p:nvSpPr>
            <p:spPr bwMode="auto">
              <a:xfrm>
                <a:off x="4031" y="308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2" name="Line 3565"/>
              <p:cNvSpPr>
                <a:spLocks noChangeShapeType="1"/>
              </p:cNvSpPr>
              <p:nvPr/>
            </p:nvSpPr>
            <p:spPr bwMode="auto">
              <a:xfrm>
                <a:off x="4031" y="307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3" name="Line 3566"/>
              <p:cNvSpPr>
                <a:spLocks noChangeShapeType="1"/>
              </p:cNvSpPr>
              <p:nvPr/>
            </p:nvSpPr>
            <p:spPr bwMode="auto">
              <a:xfrm flipV="1">
                <a:off x="4073" y="3056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4" name="Line 3567"/>
              <p:cNvSpPr>
                <a:spLocks noChangeShapeType="1"/>
              </p:cNvSpPr>
              <p:nvPr/>
            </p:nvSpPr>
            <p:spPr bwMode="auto">
              <a:xfrm flipV="1">
                <a:off x="4073" y="3070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5" name="Line 3568"/>
              <p:cNvSpPr>
                <a:spLocks noChangeShapeType="1"/>
              </p:cNvSpPr>
              <p:nvPr/>
            </p:nvSpPr>
            <p:spPr bwMode="auto">
              <a:xfrm flipV="1">
                <a:off x="4073" y="3084"/>
                <a:ext cx="14" cy="19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6" name="Rectangle 3569"/>
              <p:cNvSpPr>
                <a:spLocks noChangeArrowheads="1"/>
              </p:cNvSpPr>
              <p:nvPr/>
            </p:nvSpPr>
            <p:spPr bwMode="auto">
              <a:xfrm>
                <a:off x="4070" y="3070"/>
                <a:ext cx="42" cy="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7" name="Freeform 3570"/>
              <p:cNvSpPr>
                <a:spLocks/>
              </p:cNvSpPr>
              <p:nvPr/>
            </p:nvSpPr>
            <p:spPr bwMode="auto">
              <a:xfrm>
                <a:off x="4112" y="3056"/>
                <a:ext cx="14" cy="64"/>
              </a:xfrm>
              <a:custGeom>
                <a:avLst/>
                <a:gdLst>
                  <a:gd name="T0" fmla="*/ 0 w 14"/>
                  <a:gd name="T1" fmla="*/ 14 h 64"/>
                  <a:gd name="T2" fmla="*/ 14 w 14"/>
                  <a:gd name="T3" fmla="*/ 0 h 64"/>
                  <a:gd name="T4" fmla="*/ 14 w 14"/>
                  <a:gd name="T5" fmla="*/ 50 h 64"/>
                  <a:gd name="T6" fmla="*/ 0 w 14"/>
                  <a:gd name="T7" fmla="*/ 64 h 64"/>
                  <a:gd name="T8" fmla="*/ 0 w 14"/>
                  <a:gd name="T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0" y="14"/>
                    </a:moveTo>
                    <a:lnTo>
                      <a:pt x="14" y="0"/>
                    </a:lnTo>
                    <a:lnTo>
                      <a:pt x="14" y="50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8" name="Freeform 3571"/>
              <p:cNvSpPr>
                <a:spLocks/>
              </p:cNvSpPr>
              <p:nvPr/>
            </p:nvSpPr>
            <p:spPr bwMode="auto">
              <a:xfrm>
                <a:off x="4070" y="3056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9" name="Freeform 3572"/>
              <p:cNvSpPr>
                <a:spLocks/>
              </p:cNvSpPr>
              <p:nvPr/>
            </p:nvSpPr>
            <p:spPr bwMode="auto">
              <a:xfrm>
                <a:off x="4070" y="3056"/>
                <a:ext cx="56" cy="64"/>
              </a:xfrm>
              <a:custGeom>
                <a:avLst/>
                <a:gdLst>
                  <a:gd name="T0" fmla="*/ 0 w 56"/>
                  <a:gd name="T1" fmla="*/ 14 h 64"/>
                  <a:gd name="T2" fmla="*/ 14 w 56"/>
                  <a:gd name="T3" fmla="*/ 0 h 64"/>
                  <a:gd name="T4" fmla="*/ 56 w 56"/>
                  <a:gd name="T5" fmla="*/ 0 h 64"/>
                  <a:gd name="T6" fmla="*/ 56 w 56"/>
                  <a:gd name="T7" fmla="*/ 50 h 64"/>
                  <a:gd name="T8" fmla="*/ 42 w 56"/>
                  <a:gd name="T9" fmla="*/ 64 h 64"/>
                  <a:gd name="T10" fmla="*/ 0 w 56"/>
                  <a:gd name="T11" fmla="*/ 64 h 64"/>
                  <a:gd name="T12" fmla="*/ 0 w 56"/>
                  <a:gd name="T1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6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50"/>
                    </a:lnTo>
                    <a:lnTo>
                      <a:pt x="42" y="64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0" name="Freeform 3573"/>
              <p:cNvSpPr>
                <a:spLocks/>
              </p:cNvSpPr>
              <p:nvPr/>
            </p:nvSpPr>
            <p:spPr bwMode="auto">
              <a:xfrm>
                <a:off x="4070" y="3056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1" name="Line 3574"/>
              <p:cNvSpPr>
                <a:spLocks noChangeShapeType="1"/>
              </p:cNvSpPr>
              <p:nvPr/>
            </p:nvSpPr>
            <p:spPr bwMode="auto">
              <a:xfrm>
                <a:off x="4112" y="3070"/>
                <a:ext cx="0" cy="5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2" name="Line 3575"/>
              <p:cNvSpPr>
                <a:spLocks noChangeShapeType="1"/>
              </p:cNvSpPr>
              <p:nvPr/>
            </p:nvSpPr>
            <p:spPr bwMode="auto">
              <a:xfrm>
                <a:off x="4070" y="3103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3" name="Line 3576"/>
              <p:cNvSpPr>
                <a:spLocks noChangeShapeType="1"/>
              </p:cNvSpPr>
              <p:nvPr/>
            </p:nvSpPr>
            <p:spPr bwMode="auto">
              <a:xfrm>
                <a:off x="4070" y="3089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4" name="Line 3577"/>
              <p:cNvSpPr>
                <a:spLocks noChangeShapeType="1"/>
              </p:cNvSpPr>
              <p:nvPr/>
            </p:nvSpPr>
            <p:spPr bwMode="auto">
              <a:xfrm>
                <a:off x="4070" y="3076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5" name="Line 3578"/>
              <p:cNvSpPr>
                <a:spLocks noChangeShapeType="1"/>
              </p:cNvSpPr>
              <p:nvPr/>
            </p:nvSpPr>
            <p:spPr bwMode="auto">
              <a:xfrm flipV="1">
                <a:off x="4112" y="3081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6" name="Line 3579"/>
              <p:cNvSpPr>
                <a:spLocks noChangeShapeType="1"/>
              </p:cNvSpPr>
              <p:nvPr/>
            </p:nvSpPr>
            <p:spPr bwMode="auto">
              <a:xfrm flipV="1">
                <a:off x="4112" y="3095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7" name="Rectangle 3580"/>
              <p:cNvSpPr>
                <a:spLocks noChangeArrowheads="1"/>
              </p:cNvSpPr>
              <p:nvPr/>
            </p:nvSpPr>
            <p:spPr bwMode="auto">
              <a:xfrm>
                <a:off x="4020" y="3078"/>
                <a:ext cx="40" cy="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8" name="Freeform 3581"/>
              <p:cNvSpPr>
                <a:spLocks/>
              </p:cNvSpPr>
              <p:nvPr/>
            </p:nvSpPr>
            <p:spPr bwMode="auto">
              <a:xfrm>
                <a:off x="4060" y="3064"/>
                <a:ext cx="13" cy="64"/>
              </a:xfrm>
              <a:custGeom>
                <a:avLst/>
                <a:gdLst>
                  <a:gd name="T0" fmla="*/ 0 w 13"/>
                  <a:gd name="T1" fmla="*/ 14 h 64"/>
                  <a:gd name="T2" fmla="*/ 13 w 13"/>
                  <a:gd name="T3" fmla="*/ 0 h 64"/>
                  <a:gd name="T4" fmla="*/ 13 w 13"/>
                  <a:gd name="T5" fmla="*/ 51 h 64"/>
                  <a:gd name="T6" fmla="*/ 0 w 13"/>
                  <a:gd name="T7" fmla="*/ 64 h 64"/>
                  <a:gd name="T8" fmla="*/ 0 w 13"/>
                  <a:gd name="T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4">
                    <a:moveTo>
                      <a:pt x="0" y="14"/>
                    </a:moveTo>
                    <a:lnTo>
                      <a:pt x="13" y="0"/>
                    </a:lnTo>
                    <a:lnTo>
                      <a:pt x="13" y="51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9" name="Freeform 3582"/>
              <p:cNvSpPr>
                <a:spLocks/>
              </p:cNvSpPr>
              <p:nvPr/>
            </p:nvSpPr>
            <p:spPr bwMode="auto">
              <a:xfrm>
                <a:off x="4020" y="3064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14 w 53"/>
                  <a:gd name="T3" fmla="*/ 0 h 14"/>
                  <a:gd name="T4" fmla="*/ 53 w 53"/>
                  <a:gd name="T5" fmla="*/ 0 h 14"/>
                  <a:gd name="T6" fmla="*/ 40 w 53"/>
                  <a:gd name="T7" fmla="*/ 14 h 14"/>
                  <a:gd name="T8" fmla="*/ 0 w 5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14" y="0"/>
                    </a:lnTo>
                    <a:lnTo>
                      <a:pt x="53" y="0"/>
                    </a:lnTo>
                    <a:lnTo>
                      <a:pt x="4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0" name="Freeform 3583"/>
              <p:cNvSpPr>
                <a:spLocks/>
              </p:cNvSpPr>
              <p:nvPr/>
            </p:nvSpPr>
            <p:spPr bwMode="auto">
              <a:xfrm>
                <a:off x="4020" y="3064"/>
                <a:ext cx="53" cy="64"/>
              </a:xfrm>
              <a:custGeom>
                <a:avLst/>
                <a:gdLst>
                  <a:gd name="T0" fmla="*/ 0 w 53"/>
                  <a:gd name="T1" fmla="*/ 14 h 64"/>
                  <a:gd name="T2" fmla="*/ 14 w 53"/>
                  <a:gd name="T3" fmla="*/ 0 h 64"/>
                  <a:gd name="T4" fmla="*/ 53 w 53"/>
                  <a:gd name="T5" fmla="*/ 0 h 64"/>
                  <a:gd name="T6" fmla="*/ 53 w 53"/>
                  <a:gd name="T7" fmla="*/ 51 h 64"/>
                  <a:gd name="T8" fmla="*/ 40 w 53"/>
                  <a:gd name="T9" fmla="*/ 64 h 64"/>
                  <a:gd name="T10" fmla="*/ 0 w 53"/>
                  <a:gd name="T11" fmla="*/ 64 h 64"/>
                  <a:gd name="T12" fmla="*/ 0 w 53"/>
                  <a:gd name="T1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64">
                    <a:moveTo>
                      <a:pt x="0" y="14"/>
                    </a:moveTo>
                    <a:lnTo>
                      <a:pt x="14" y="0"/>
                    </a:lnTo>
                    <a:lnTo>
                      <a:pt x="53" y="0"/>
                    </a:lnTo>
                    <a:lnTo>
                      <a:pt x="53" y="51"/>
                    </a:lnTo>
                    <a:lnTo>
                      <a:pt x="40" y="64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1" name="Freeform 3584"/>
              <p:cNvSpPr>
                <a:spLocks/>
              </p:cNvSpPr>
              <p:nvPr/>
            </p:nvSpPr>
            <p:spPr bwMode="auto">
              <a:xfrm>
                <a:off x="4020" y="3064"/>
                <a:ext cx="53" cy="14"/>
              </a:xfrm>
              <a:custGeom>
                <a:avLst/>
                <a:gdLst>
                  <a:gd name="T0" fmla="*/ 0 w 53"/>
                  <a:gd name="T1" fmla="*/ 14 h 14"/>
                  <a:gd name="T2" fmla="*/ 40 w 53"/>
                  <a:gd name="T3" fmla="*/ 14 h 14"/>
                  <a:gd name="T4" fmla="*/ 53 w 5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4">
                    <a:moveTo>
                      <a:pt x="0" y="14"/>
                    </a:moveTo>
                    <a:lnTo>
                      <a:pt x="40" y="14"/>
                    </a:lnTo>
                    <a:lnTo>
                      <a:pt x="53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2" name="Line 3585"/>
              <p:cNvSpPr>
                <a:spLocks noChangeShapeType="1"/>
              </p:cNvSpPr>
              <p:nvPr/>
            </p:nvSpPr>
            <p:spPr bwMode="auto">
              <a:xfrm>
                <a:off x="4060" y="3078"/>
                <a:ext cx="0" cy="5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3" name="Line 3586"/>
              <p:cNvSpPr>
                <a:spLocks noChangeShapeType="1"/>
              </p:cNvSpPr>
              <p:nvPr/>
            </p:nvSpPr>
            <p:spPr bwMode="auto">
              <a:xfrm>
                <a:off x="4020" y="311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4" name="Line 3587"/>
              <p:cNvSpPr>
                <a:spLocks noChangeShapeType="1"/>
              </p:cNvSpPr>
              <p:nvPr/>
            </p:nvSpPr>
            <p:spPr bwMode="auto">
              <a:xfrm>
                <a:off x="4020" y="310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5" name="Line 3588"/>
              <p:cNvSpPr>
                <a:spLocks noChangeShapeType="1"/>
              </p:cNvSpPr>
              <p:nvPr/>
            </p:nvSpPr>
            <p:spPr bwMode="auto">
              <a:xfrm flipV="1">
                <a:off x="4062" y="3067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6" name="Line 3589"/>
              <p:cNvSpPr>
                <a:spLocks noChangeShapeType="1"/>
              </p:cNvSpPr>
              <p:nvPr/>
            </p:nvSpPr>
            <p:spPr bwMode="auto">
              <a:xfrm flipV="1">
                <a:off x="4062" y="3081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7" name="Line 3590"/>
              <p:cNvSpPr>
                <a:spLocks noChangeShapeType="1"/>
              </p:cNvSpPr>
              <p:nvPr/>
            </p:nvSpPr>
            <p:spPr bwMode="auto">
              <a:xfrm flipV="1">
                <a:off x="4062" y="3095"/>
                <a:ext cx="14" cy="2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8" name="Rectangle 3591"/>
              <p:cNvSpPr>
                <a:spLocks noChangeArrowheads="1"/>
              </p:cNvSpPr>
              <p:nvPr/>
            </p:nvSpPr>
            <p:spPr bwMode="auto">
              <a:xfrm>
                <a:off x="4059" y="3078"/>
                <a:ext cx="42" cy="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9" name="Freeform 3592"/>
              <p:cNvSpPr>
                <a:spLocks/>
              </p:cNvSpPr>
              <p:nvPr/>
            </p:nvSpPr>
            <p:spPr bwMode="auto">
              <a:xfrm>
                <a:off x="4101" y="3064"/>
                <a:ext cx="14" cy="64"/>
              </a:xfrm>
              <a:custGeom>
                <a:avLst/>
                <a:gdLst>
                  <a:gd name="T0" fmla="*/ 0 w 14"/>
                  <a:gd name="T1" fmla="*/ 14 h 64"/>
                  <a:gd name="T2" fmla="*/ 14 w 14"/>
                  <a:gd name="T3" fmla="*/ 0 h 64"/>
                  <a:gd name="T4" fmla="*/ 14 w 14"/>
                  <a:gd name="T5" fmla="*/ 50 h 64"/>
                  <a:gd name="T6" fmla="*/ 0 w 14"/>
                  <a:gd name="T7" fmla="*/ 64 h 64"/>
                  <a:gd name="T8" fmla="*/ 0 w 14"/>
                  <a:gd name="T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4">
                    <a:moveTo>
                      <a:pt x="0" y="14"/>
                    </a:moveTo>
                    <a:lnTo>
                      <a:pt x="14" y="0"/>
                    </a:lnTo>
                    <a:lnTo>
                      <a:pt x="14" y="50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0" name="Freeform 3593"/>
              <p:cNvSpPr>
                <a:spLocks/>
              </p:cNvSpPr>
              <p:nvPr/>
            </p:nvSpPr>
            <p:spPr bwMode="auto">
              <a:xfrm>
                <a:off x="4059" y="306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14 w 56"/>
                  <a:gd name="T3" fmla="*/ 0 h 14"/>
                  <a:gd name="T4" fmla="*/ 56 w 56"/>
                  <a:gd name="T5" fmla="*/ 0 h 14"/>
                  <a:gd name="T6" fmla="*/ 42 w 56"/>
                  <a:gd name="T7" fmla="*/ 14 h 14"/>
                  <a:gd name="T8" fmla="*/ 0 w 56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1" name="Freeform 3594"/>
              <p:cNvSpPr>
                <a:spLocks/>
              </p:cNvSpPr>
              <p:nvPr/>
            </p:nvSpPr>
            <p:spPr bwMode="auto">
              <a:xfrm>
                <a:off x="4059" y="3064"/>
                <a:ext cx="56" cy="64"/>
              </a:xfrm>
              <a:custGeom>
                <a:avLst/>
                <a:gdLst>
                  <a:gd name="T0" fmla="*/ 0 w 56"/>
                  <a:gd name="T1" fmla="*/ 14 h 64"/>
                  <a:gd name="T2" fmla="*/ 14 w 56"/>
                  <a:gd name="T3" fmla="*/ 0 h 64"/>
                  <a:gd name="T4" fmla="*/ 56 w 56"/>
                  <a:gd name="T5" fmla="*/ 0 h 64"/>
                  <a:gd name="T6" fmla="*/ 56 w 56"/>
                  <a:gd name="T7" fmla="*/ 50 h 64"/>
                  <a:gd name="T8" fmla="*/ 42 w 56"/>
                  <a:gd name="T9" fmla="*/ 64 h 64"/>
                  <a:gd name="T10" fmla="*/ 0 w 56"/>
                  <a:gd name="T11" fmla="*/ 64 h 64"/>
                  <a:gd name="T12" fmla="*/ 0 w 56"/>
                  <a:gd name="T13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64">
                    <a:moveTo>
                      <a:pt x="0" y="14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50"/>
                    </a:lnTo>
                    <a:lnTo>
                      <a:pt x="42" y="64"/>
                    </a:lnTo>
                    <a:lnTo>
                      <a:pt x="0" y="64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2" name="Freeform 3595"/>
              <p:cNvSpPr>
                <a:spLocks/>
              </p:cNvSpPr>
              <p:nvPr/>
            </p:nvSpPr>
            <p:spPr bwMode="auto">
              <a:xfrm>
                <a:off x="4059" y="3064"/>
                <a:ext cx="56" cy="14"/>
              </a:xfrm>
              <a:custGeom>
                <a:avLst/>
                <a:gdLst>
                  <a:gd name="T0" fmla="*/ 0 w 56"/>
                  <a:gd name="T1" fmla="*/ 14 h 14"/>
                  <a:gd name="T2" fmla="*/ 42 w 56"/>
                  <a:gd name="T3" fmla="*/ 14 h 14"/>
                  <a:gd name="T4" fmla="*/ 56 w 5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4">
                    <a:moveTo>
                      <a:pt x="0" y="14"/>
                    </a:moveTo>
                    <a:lnTo>
                      <a:pt x="42" y="14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3" name="Line 3596"/>
              <p:cNvSpPr>
                <a:spLocks noChangeShapeType="1"/>
              </p:cNvSpPr>
              <p:nvPr/>
            </p:nvSpPr>
            <p:spPr bwMode="auto">
              <a:xfrm>
                <a:off x="4101" y="3078"/>
                <a:ext cx="0" cy="5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4" name="Line 3597"/>
              <p:cNvSpPr>
                <a:spLocks noChangeShapeType="1"/>
              </p:cNvSpPr>
              <p:nvPr/>
            </p:nvSpPr>
            <p:spPr bwMode="auto">
              <a:xfrm>
                <a:off x="4059" y="3114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5" name="Line 3598"/>
              <p:cNvSpPr>
                <a:spLocks noChangeShapeType="1"/>
              </p:cNvSpPr>
              <p:nvPr/>
            </p:nvSpPr>
            <p:spPr bwMode="auto">
              <a:xfrm>
                <a:off x="4059" y="310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6" name="Line 3599"/>
              <p:cNvSpPr>
                <a:spLocks noChangeShapeType="1"/>
              </p:cNvSpPr>
              <p:nvPr/>
            </p:nvSpPr>
            <p:spPr bwMode="auto">
              <a:xfrm flipV="1">
                <a:off x="4101" y="3089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7" name="Line 3600"/>
              <p:cNvSpPr>
                <a:spLocks noChangeShapeType="1"/>
              </p:cNvSpPr>
              <p:nvPr/>
            </p:nvSpPr>
            <p:spPr bwMode="auto">
              <a:xfrm flipV="1">
                <a:off x="4101" y="3103"/>
                <a:ext cx="13" cy="1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8" name="Rectangle 3601"/>
              <p:cNvSpPr>
                <a:spLocks noChangeArrowheads="1"/>
              </p:cNvSpPr>
              <p:nvPr/>
            </p:nvSpPr>
            <p:spPr bwMode="auto">
              <a:xfrm>
                <a:off x="3987" y="3154"/>
                <a:ext cx="42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9" name="Freeform 3602"/>
              <p:cNvSpPr>
                <a:spLocks/>
              </p:cNvSpPr>
              <p:nvPr/>
            </p:nvSpPr>
            <p:spPr bwMode="auto">
              <a:xfrm>
                <a:off x="4029" y="3139"/>
                <a:ext cx="14" cy="120"/>
              </a:xfrm>
              <a:custGeom>
                <a:avLst/>
                <a:gdLst>
                  <a:gd name="T0" fmla="*/ 0 w 14"/>
                  <a:gd name="T1" fmla="*/ 15 h 120"/>
                  <a:gd name="T2" fmla="*/ 14 w 14"/>
                  <a:gd name="T3" fmla="*/ 0 h 120"/>
                  <a:gd name="T4" fmla="*/ 14 w 14"/>
                  <a:gd name="T5" fmla="*/ 106 h 120"/>
                  <a:gd name="T6" fmla="*/ 0 w 14"/>
                  <a:gd name="T7" fmla="*/ 120 h 120"/>
                  <a:gd name="T8" fmla="*/ 0 w 14"/>
                  <a:gd name="T9" fmla="*/ 1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0" y="15"/>
                    </a:moveTo>
                    <a:lnTo>
                      <a:pt x="14" y="0"/>
                    </a:lnTo>
                    <a:lnTo>
                      <a:pt x="14" y="106"/>
                    </a:lnTo>
                    <a:lnTo>
                      <a:pt x="0" y="12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0" name="Freeform 3603"/>
              <p:cNvSpPr>
                <a:spLocks/>
              </p:cNvSpPr>
              <p:nvPr/>
            </p:nvSpPr>
            <p:spPr bwMode="auto">
              <a:xfrm>
                <a:off x="3987" y="3139"/>
                <a:ext cx="56" cy="15"/>
              </a:xfrm>
              <a:custGeom>
                <a:avLst/>
                <a:gdLst>
                  <a:gd name="T0" fmla="*/ 0 w 56"/>
                  <a:gd name="T1" fmla="*/ 15 h 15"/>
                  <a:gd name="T2" fmla="*/ 14 w 56"/>
                  <a:gd name="T3" fmla="*/ 0 h 15"/>
                  <a:gd name="T4" fmla="*/ 56 w 56"/>
                  <a:gd name="T5" fmla="*/ 0 h 15"/>
                  <a:gd name="T6" fmla="*/ 42 w 56"/>
                  <a:gd name="T7" fmla="*/ 15 h 15"/>
                  <a:gd name="T8" fmla="*/ 0 w 56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5">
                    <a:moveTo>
                      <a:pt x="0" y="15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4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1" name="Freeform 3604"/>
              <p:cNvSpPr>
                <a:spLocks/>
              </p:cNvSpPr>
              <p:nvPr/>
            </p:nvSpPr>
            <p:spPr bwMode="auto">
              <a:xfrm>
                <a:off x="3987" y="3139"/>
                <a:ext cx="56" cy="120"/>
              </a:xfrm>
              <a:custGeom>
                <a:avLst/>
                <a:gdLst>
                  <a:gd name="T0" fmla="*/ 0 w 56"/>
                  <a:gd name="T1" fmla="*/ 15 h 120"/>
                  <a:gd name="T2" fmla="*/ 14 w 56"/>
                  <a:gd name="T3" fmla="*/ 0 h 120"/>
                  <a:gd name="T4" fmla="*/ 56 w 56"/>
                  <a:gd name="T5" fmla="*/ 0 h 120"/>
                  <a:gd name="T6" fmla="*/ 56 w 56"/>
                  <a:gd name="T7" fmla="*/ 106 h 120"/>
                  <a:gd name="T8" fmla="*/ 42 w 56"/>
                  <a:gd name="T9" fmla="*/ 120 h 120"/>
                  <a:gd name="T10" fmla="*/ 0 w 56"/>
                  <a:gd name="T11" fmla="*/ 120 h 120"/>
                  <a:gd name="T12" fmla="*/ 0 w 56"/>
                  <a:gd name="T13" fmla="*/ 1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20">
                    <a:moveTo>
                      <a:pt x="0" y="15"/>
                    </a:moveTo>
                    <a:lnTo>
                      <a:pt x="14" y="0"/>
                    </a:lnTo>
                    <a:lnTo>
                      <a:pt x="56" y="0"/>
                    </a:lnTo>
                    <a:lnTo>
                      <a:pt x="56" y="106"/>
                    </a:lnTo>
                    <a:lnTo>
                      <a:pt x="42" y="120"/>
                    </a:lnTo>
                    <a:lnTo>
                      <a:pt x="0" y="12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2" name="Freeform 3605"/>
              <p:cNvSpPr>
                <a:spLocks/>
              </p:cNvSpPr>
              <p:nvPr/>
            </p:nvSpPr>
            <p:spPr bwMode="auto">
              <a:xfrm>
                <a:off x="3987" y="3139"/>
                <a:ext cx="56" cy="15"/>
              </a:xfrm>
              <a:custGeom>
                <a:avLst/>
                <a:gdLst>
                  <a:gd name="T0" fmla="*/ 0 w 56"/>
                  <a:gd name="T1" fmla="*/ 15 h 15"/>
                  <a:gd name="T2" fmla="*/ 42 w 56"/>
                  <a:gd name="T3" fmla="*/ 15 h 15"/>
                  <a:gd name="T4" fmla="*/ 56 w 56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5">
                    <a:moveTo>
                      <a:pt x="0" y="15"/>
                    </a:moveTo>
                    <a:lnTo>
                      <a:pt x="42" y="15"/>
                    </a:lnTo>
                    <a:lnTo>
                      <a:pt x="56" y="0"/>
                    </a:lnTo>
                  </a:path>
                </a:pathLst>
              </a:cu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3" name="Line 3606"/>
              <p:cNvSpPr>
                <a:spLocks noChangeShapeType="1"/>
              </p:cNvSpPr>
              <p:nvPr/>
            </p:nvSpPr>
            <p:spPr bwMode="auto">
              <a:xfrm>
                <a:off x="4029" y="3154"/>
                <a:ext cx="0" cy="105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4" name="Line 3607"/>
              <p:cNvSpPr>
                <a:spLocks noChangeShapeType="1"/>
              </p:cNvSpPr>
              <p:nvPr/>
            </p:nvSpPr>
            <p:spPr bwMode="auto">
              <a:xfrm>
                <a:off x="3987" y="324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5" name="Line 3608"/>
              <p:cNvSpPr>
                <a:spLocks noChangeShapeType="1"/>
              </p:cNvSpPr>
              <p:nvPr/>
            </p:nvSpPr>
            <p:spPr bwMode="auto">
              <a:xfrm>
                <a:off x="3987" y="3231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6" name="Line 3609"/>
              <p:cNvSpPr>
                <a:spLocks noChangeShapeType="1"/>
              </p:cNvSpPr>
              <p:nvPr/>
            </p:nvSpPr>
            <p:spPr bwMode="auto">
              <a:xfrm>
                <a:off x="3987" y="3215"/>
                <a:ext cx="42" cy="0"/>
              </a:xfrm>
              <a:prstGeom prst="line">
                <a:avLst/>
              </a:prstGeom>
              <a:noFill/>
              <a:ln w="47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46" name="Line 3611"/>
            <p:cNvSpPr>
              <a:spLocks noChangeShapeType="1"/>
            </p:cNvSpPr>
            <p:nvPr/>
          </p:nvSpPr>
          <p:spPr bwMode="auto">
            <a:xfrm>
              <a:off x="2056333" y="6592563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Line 3612"/>
            <p:cNvSpPr>
              <a:spLocks noChangeShapeType="1"/>
            </p:cNvSpPr>
            <p:nvPr/>
          </p:nvSpPr>
          <p:spPr bwMode="auto">
            <a:xfrm>
              <a:off x="2056333" y="6567749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Line 3613"/>
            <p:cNvSpPr>
              <a:spLocks noChangeShapeType="1"/>
            </p:cNvSpPr>
            <p:nvPr/>
          </p:nvSpPr>
          <p:spPr bwMode="auto">
            <a:xfrm>
              <a:off x="2056333" y="6542935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Line 3614"/>
            <p:cNvSpPr>
              <a:spLocks noChangeShapeType="1"/>
            </p:cNvSpPr>
            <p:nvPr/>
          </p:nvSpPr>
          <p:spPr bwMode="auto">
            <a:xfrm flipV="1">
              <a:off x="2130775" y="6507487"/>
              <a:ext cx="23042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Line 3615"/>
            <p:cNvSpPr>
              <a:spLocks noChangeShapeType="1"/>
            </p:cNvSpPr>
            <p:nvPr/>
          </p:nvSpPr>
          <p:spPr bwMode="auto">
            <a:xfrm flipV="1">
              <a:off x="2130775" y="6532300"/>
              <a:ext cx="23042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Line 3616"/>
            <p:cNvSpPr>
              <a:spLocks noChangeShapeType="1"/>
            </p:cNvSpPr>
            <p:nvPr/>
          </p:nvSpPr>
          <p:spPr bwMode="auto">
            <a:xfrm flipV="1">
              <a:off x="2130775" y="6557114"/>
              <a:ext cx="23042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Line 3617"/>
            <p:cNvSpPr>
              <a:spLocks noChangeShapeType="1"/>
            </p:cNvSpPr>
            <p:nvPr/>
          </p:nvSpPr>
          <p:spPr bwMode="auto">
            <a:xfrm flipV="1">
              <a:off x="2130775" y="6587246"/>
              <a:ext cx="23042" cy="336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Line 3618"/>
            <p:cNvSpPr>
              <a:spLocks noChangeShapeType="1"/>
            </p:cNvSpPr>
            <p:nvPr/>
          </p:nvSpPr>
          <p:spPr bwMode="auto">
            <a:xfrm flipV="1">
              <a:off x="2130775" y="6612060"/>
              <a:ext cx="23042" cy="336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Line 3619"/>
            <p:cNvSpPr>
              <a:spLocks noChangeShapeType="1"/>
            </p:cNvSpPr>
            <p:nvPr/>
          </p:nvSpPr>
          <p:spPr bwMode="auto">
            <a:xfrm flipV="1">
              <a:off x="2130775" y="6636874"/>
              <a:ext cx="23042" cy="336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Rectangle 3620"/>
            <p:cNvSpPr>
              <a:spLocks noChangeArrowheads="1"/>
            </p:cNvSpPr>
            <p:nvPr/>
          </p:nvSpPr>
          <p:spPr bwMode="auto">
            <a:xfrm>
              <a:off x="2125458" y="6509259"/>
              <a:ext cx="74442" cy="1861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3621"/>
            <p:cNvSpPr>
              <a:spLocks/>
            </p:cNvSpPr>
            <p:nvPr/>
          </p:nvSpPr>
          <p:spPr bwMode="auto">
            <a:xfrm>
              <a:off x="2199900" y="6482673"/>
              <a:ext cx="23042" cy="212691"/>
            </a:xfrm>
            <a:custGeom>
              <a:avLst/>
              <a:gdLst>
                <a:gd name="T0" fmla="*/ 0 w 13"/>
                <a:gd name="T1" fmla="*/ 15 h 120"/>
                <a:gd name="T2" fmla="*/ 13 w 13"/>
                <a:gd name="T3" fmla="*/ 0 h 120"/>
                <a:gd name="T4" fmla="*/ 13 w 13"/>
                <a:gd name="T5" fmla="*/ 106 h 120"/>
                <a:gd name="T6" fmla="*/ 0 w 13"/>
                <a:gd name="T7" fmla="*/ 120 h 120"/>
                <a:gd name="T8" fmla="*/ 0 w 13"/>
                <a:gd name="T9" fmla="*/ 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0">
                  <a:moveTo>
                    <a:pt x="0" y="15"/>
                  </a:moveTo>
                  <a:lnTo>
                    <a:pt x="13" y="0"/>
                  </a:lnTo>
                  <a:lnTo>
                    <a:pt x="13" y="106"/>
                  </a:lnTo>
                  <a:lnTo>
                    <a:pt x="0" y="12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3622"/>
            <p:cNvSpPr>
              <a:spLocks/>
            </p:cNvSpPr>
            <p:nvPr/>
          </p:nvSpPr>
          <p:spPr bwMode="auto">
            <a:xfrm>
              <a:off x="2125458" y="6482673"/>
              <a:ext cx="97483" cy="26586"/>
            </a:xfrm>
            <a:custGeom>
              <a:avLst/>
              <a:gdLst>
                <a:gd name="T0" fmla="*/ 0 w 55"/>
                <a:gd name="T1" fmla="*/ 15 h 15"/>
                <a:gd name="T2" fmla="*/ 14 w 55"/>
                <a:gd name="T3" fmla="*/ 0 h 15"/>
                <a:gd name="T4" fmla="*/ 55 w 55"/>
                <a:gd name="T5" fmla="*/ 0 h 15"/>
                <a:gd name="T6" fmla="*/ 42 w 55"/>
                <a:gd name="T7" fmla="*/ 15 h 15"/>
                <a:gd name="T8" fmla="*/ 0 w 5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5">
                  <a:moveTo>
                    <a:pt x="0" y="15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42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3623"/>
            <p:cNvSpPr>
              <a:spLocks/>
            </p:cNvSpPr>
            <p:nvPr/>
          </p:nvSpPr>
          <p:spPr bwMode="auto">
            <a:xfrm>
              <a:off x="2125458" y="6482673"/>
              <a:ext cx="97483" cy="212691"/>
            </a:xfrm>
            <a:custGeom>
              <a:avLst/>
              <a:gdLst>
                <a:gd name="T0" fmla="*/ 0 w 55"/>
                <a:gd name="T1" fmla="*/ 15 h 120"/>
                <a:gd name="T2" fmla="*/ 14 w 55"/>
                <a:gd name="T3" fmla="*/ 0 h 120"/>
                <a:gd name="T4" fmla="*/ 55 w 55"/>
                <a:gd name="T5" fmla="*/ 0 h 120"/>
                <a:gd name="T6" fmla="*/ 55 w 55"/>
                <a:gd name="T7" fmla="*/ 106 h 120"/>
                <a:gd name="T8" fmla="*/ 42 w 55"/>
                <a:gd name="T9" fmla="*/ 120 h 120"/>
                <a:gd name="T10" fmla="*/ 0 w 55"/>
                <a:gd name="T11" fmla="*/ 120 h 120"/>
                <a:gd name="T12" fmla="*/ 0 w 55"/>
                <a:gd name="T13" fmla="*/ 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20">
                  <a:moveTo>
                    <a:pt x="0" y="15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55" y="106"/>
                  </a:lnTo>
                  <a:lnTo>
                    <a:pt x="42" y="120"/>
                  </a:lnTo>
                  <a:lnTo>
                    <a:pt x="0" y="120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3624"/>
            <p:cNvSpPr>
              <a:spLocks/>
            </p:cNvSpPr>
            <p:nvPr/>
          </p:nvSpPr>
          <p:spPr bwMode="auto">
            <a:xfrm>
              <a:off x="2125458" y="6482673"/>
              <a:ext cx="97483" cy="26586"/>
            </a:xfrm>
            <a:custGeom>
              <a:avLst/>
              <a:gdLst>
                <a:gd name="T0" fmla="*/ 0 w 55"/>
                <a:gd name="T1" fmla="*/ 15 h 15"/>
                <a:gd name="T2" fmla="*/ 42 w 55"/>
                <a:gd name="T3" fmla="*/ 15 h 15"/>
                <a:gd name="T4" fmla="*/ 55 w 55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5">
                  <a:moveTo>
                    <a:pt x="0" y="15"/>
                  </a:moveTo>
                  <a:lnTo>
                    <a:pt x="42" y="15"/>
                  </a:lnTo>
                  <a:lnTo>
                    <a:pt x="55" y="0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Line 3625"/>
            <p:cNvSpPr>
              <a:spLocks noChangeShapeType="1"/>
            </p:cNvSpPr>
            <p:nvPr/>
          </p:nvSpPr>
          <p:spPr bwMode="auto">
            <a:xfrm>
              <a:off x="2199900" y="6509259"/>
              <a:ext cx="0" cy="18610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Line 3626"/>
            <p:cNvSpPr>
              <a:spLocks noChangeShapeType="1"/>
            </p:cNvSpPr>
            <p:nvPr/>
          </p:nvSpPr>
          <p:spPr bwMode="auto">
            <a:xfrm>
              <a:off x="2125458" y="6670550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Line 3627"/>
            <p:cNvSpPr>
              <a:spLocks noChangeShapeType="1"/>
            </p:cNvSpPr>
            <p:nvPr/>
          </p:nvSpPr>
          <p:spPr bwMode="auto">
            <a:xfrm>
              <a:off x="2125458" y="6645736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Line 3628"/>
            <p:cNvSpPr>
              <a:spLocks noChangeShapeType="1"/>
            </p:cNvSpPr>
            <p:nvPr/>
          </p:nvSpPr>
          <p:spPr bwMode="auto">
            <a:xfrm>
              <a:off x="2125458" y="6617377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Line 3629"/>
            <p:cNvSpPr>
              <a:spLocks noChangeShapeType="1"/>
            </p:cNvSpPr>
            <p:nvPr/>
          </p:nvSpPr>
          <p:spPr bwMode="auto">
            <a:xfrm>
              <a:off x="2125458" y="6592563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Line 3630"/>
            <p:cNvSpPr>
              <a:spLocks noChangeShapeType="1"/>
            </p:cNvSpPr>
            <p:nvPr/>
          </p:nvSpPr>
          <p:spPr bwMode="auto">
            <a:xfrm>
              <a:off x="2125458" y="6567749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Line 3631"/>
            <p:cNvSpPr>
              <a:spLocks noChangeShapeType="1"/>
            </p:cNvSpPr>
            <p:nvPr/>
          </p:nvSpPr>
          <p:spPr bwMode="auto">
            <a:xfrm>
              <a:off x="2125458" y="6542935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Line 3632"/>
            <p:cNvSpPr>
              <a:spLocks noChangeShapeType="1"/>
            </p:cNvSpPr>
            <p:nvPr/>
          </p:nvSpPr>
          <p:spPr bwMode="auto">
            <a:xfrm flipV="1">
              <a:off x="2203445" y="6526983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Line 3633"/>
            <p:cNvSpPr>
              <a:spLocks noChangeShapeType="1"/>
            </p:cNvSpPr>
            <p:nvPr/>
          </p:nvSpPr>
          <p:spPr bwMode="auto">
            <a:xfrm flipV="1">
              <a:off x="2203445" y="6551797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Line 3634"/>
            <p:cNvSpPr>
              <a:spLocks noChangeShapeType="1"/>
            </p:cNvSpPr>
            <p:nvPr/>
          </p:nvSpPr>
          <p:spPr bwMode="auto">
            <a:xfrm flipV="1">
              <a:off x="2203445" y="6576611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Line 3635"/>
            <p:cNvSpPr>
              <a:spLocks noChangeShapeType="1"/>
            </p:cNvSpPr>
            <p:nvPr/>
          </p:nvSpPr>
          <p:spPr bwMode="auto">
            <a:xfrm flipV="1">
              <a:off x="2203445" y="6601425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Line 3636"/>
            <p:cNvSpPr>
              <a:spLocks noChangeShapeType="1"/>
            </p:cNvSpPr>
            <p:nvPr/>
          </p:nvSpPr>
          <p:spPr bwMode="auto">
            <a:xfrm flipV="1">
              <a:off x="2203445" y="6626239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Line 3637"/>
            <p:cNvSpPr>
              <a:spLocks noChangeShapeType="1"/>
            </p:cNvSpPr>
            <p:nvPr/>
          </p:nvSpPr>
          <p:spPr bwMode="auto">
            <a:xfrm flipV="1">
              <a:off x="2203445" y="6651053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Rectangle 3638"/>
            <p:cNvSpPr>
              <a:spLocks noChangeArrowheads="1"/>
            </p:cNvSpPr>
            <p:nvPr/>
          </p:nvSpPr>
          <p:spPr bwMode="auto">
            <a:xfrm>
              <a:off x="2036837" y="6523438"/>
              <a:ext cx="74442" cy="1861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3639"/>
            <p:cNvSpPr>
              <a:spLocks/>
            </p:cNvSpPr>
            <p:nvPr/>
          </p:nvSpPr>
          <p:spPr bwMode="auto">
            <a:xfrm>
              <a:off x="2111279" y="6498624"/>
              <a:ext cx="23042" cy="210919"/>
            </a:xfrm>
            <a:custGeom>
              <a:avLst/>
              <a:gdLst>
                <a:gd name="T0" fmla="*/ 0 w 13"/>
                <a:gd name="T1" fmla="*/ 14 h 119"/>
                <a:gd name="T2" fmla="*/ 13 w 13"/>
                <a:gd name="T3" fmla="*/ 0 h 119"/>
                <a:gd name="T4" fmla="*/ 13 w 13"/>
                <a:gd name="T5" fmla="*/ 105 h 119"/>
                <a:gd name="T6" fmla="*/ 0 w 13"/>
                <a:gd name="T7" fmla="*/ 119 h 119"/>
                <a:gd name="T8" fmla="*/ 0 w 13"/>
                <a:gd name="T9" fmla="*/ 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9">
                  <a:moveTo>
                    <a:pt x="0" y="14"/>
                  </a:moveTo>
                  <a:lnTo>
                    <a:pt x="13" y="0"/>
                  </a:lnTo>
                  <a:lnTo>
                    <a:pt x="13" y="105"/>
                  </a:lnTo>
                  <a:lnTo>
                    <a:pt x="0" y="1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3640"/>
            <p:cNvSpPr>
              <a:spLocks/>
            </p:cNvSpPr>
            <p:nvPr/>
          </p:nvSpPr>
          <p:spPr bwMode="auto">
            <a:xfrm>
              <a:off x="2036837" y="6498624"/>
              <a:ext cx="97483" cy="24814"/>
            </a:xfrm>
            <a:custGeom>
              <a:avLst/>
              <a:gdLst>
                <a:gd name="T0" fmla="*/ 0 w 55"/>
                <a:gd name="T1" fmla="*/ 14 h 14"/>
                <a:gd name="T2" fmla="*/ 14 w 55"/>
                <a:gd name="T3" fmla="*/ 0 h 14"/>
                <a:gd name="T4" fmla="*/ 55 w 55"/>
                <a:gd name="T5" fmla="*/ 0 h 14"/>
                <a:gd name="T6" fmla="*/ 42 w 55"/>
                <a:gd name="T7" fmla="*/ 14 h 14"/>
                <a:gd name="T8" fmla="*/ 0 w 5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">
                  <a:moveTo>
                    <a:pt x="0" y="14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4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3641"/>
            <p:cNvSpPr>
              <a:spLocks/>
            </p:cNvSpPr>
            <p:nvPr/>
          </p:nvSpPr>
          <p:spPr bwMode="auto">
            <a:xfrm>
              <a:off x="2036837" y="6498624"/>
              <a:ext cx="97483" cy="210919"/>
            </a:xfrm>
            <a:custGeom>
              <a:avLst/>
              <a:gdLst>
                <a:gd name="T0" fmla="*/ 0 w 55"/>
                <a:gd name="T1" fmla="*/ 14 h 119"/>
                <a:gd name="T2" fmla="*/ 14 w 55"/>
                <a:gd name="T3" fmla="*/ 0 h 119"/>
                <a:gd name="T4" fmla="*/ 55 w 55"/>
                <a:gd name="T5" fmla="*/ 0 h 119"/>
                <a:gd name="T6" fmla="*/ 55 w 55"/>
                <a:gd name="T7" fmla="*/ 105 h 119"/>
                <a:gd name="T8" fmla="*/ 42 w 55"/>
                <a:gd name="T9" fmla="*/ 119 h 119"/>
                <a:gd name="T10" fmla="*/ 0 w 55"/>
                <a:gd name="T11" fmla="*/ 119 h 119"/>
                <a:gd name="T12" fmla="*/ 0 w 55"/>
                <a:gd name="T13" fmla="*/ 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19">
                  <a:moveTo>
                    <a:pt x="0" y="14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55" y="105"/>
                  </a:lnTo>
                  <a:lnTo>
                    <a:pt x="42" y="119"/>
                  </a:lnTo>
                  <a:lnTo>
                    <a:pt x="0" y="119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3642"/>
            <p:cNvSpPr>
              <a:spLocks/>
            </p:cNvSpPr>
            <p:nvPr/>
          </p:nvSpPr>
          <p:spPr bwMode="auto">
            <a:xfrm>
              <a:off x="2036837" y="6498624"/>
              <a:ext cx="97483" cy="24814"/>
            </a:xfrm>
            <a:custGeom>
              <a:avLst/>
              <a:gdLst>
                <a:gd name="T0" fmla="*/ 0 w 55"/>
                <a:gd name="T1" fmla="*/ 14 h 14"/>
                <a:gd name="T2" fmla="*/ 42 w 55"/>
                <a:gd name="T3" fmla="*/ 14 h 14"/>
                <a:gd name="T4" fmla="*/ 55 w 55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">
                  <a:moveTo>
                    <a:pt x="0" y="14"/>
                  </a:moveTo>
                  <a:lnTo>
                    <a:pt x="42" y="14"/>
                  </a:lnTo>
                  <a:lnTo>
                    <a:pt x="55" y="0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Line 3643"/>
            <p:cNvSpPr>
              <a:spLocks noChangeShapeType="1"/>
            </p:cNvSpPr>
            <p:nvPr/>
          </p:nvSpPr>
          <p:spPr bwMode="auto">
            <a:xfrm>
              <a:off x="2111279" y="6523438"/>
              <a:ext cx="0" cy="18610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Line 3644"/>
            <p:cNvSpPr>
              <a:spLocks noChangeShapeType="1"/>
            </p:cNvSpPr>
            <p:nvPr/>
          </p:nvSpPr>
          <p:spPr bwMode="auto">
            <a:xfrm>
              <a:off x="2036837" y="6684729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Line 3645"/>
            <p:cNvSpPr>
              <a:spLocks noChangeShapeType="1"/>
            </p:cNvSpPr>
            <p:nvPr/>
          </p:nvSpPr>
          <p:spPr bwMode="auto">
            <a:xfrm>
              <a:off x="2036837" y="6661688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Line 3646"/>
            <p:cNvSpPr>
              <a:spLocks noChangeShapeType="1"/>
            </p:cNvSpPr>
            <p:nvPr/>
          </p:nvSpPr>
          <p:spPr bwMode="auto">
            <a:xfrm>
              <a:off x="2036837" y="6636874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Line 3647"/>
            <p:cNvSpPr>
              <a:spLocks noChangeShapeType="1"/>
            </p:cNvSpPr>
            <p:nvPr/>
          </p:nvSpPr>
          <p:spPr bwMode="auto">
            <a:xfrm>
              <a:off x="2036837" y="6612060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Line 3648"/>
            <p:cNvSpPr>
              <a:spLocks noChangeShapeType="1"/>
            </p:cNvSpPr>
            <p:nvPr/>
          </p:nvSpPr>
          <p:spPr bwMode="auto">
            <a:xfrm>
              <a:off x="2036837" y="6587246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Line 3649"/>
            <p:cNvSpPr>
              <a:spLocks noChangeShapeType="1"/>
            </p:cNvSpPr>
            <p:nvPr/>
          </p:nvSpPr>
          <p:spPr bwMode="auto">
            <a:xfrm>
              <a:off x="2036837" y="6562432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Line 3650"/>
            <p:cNvSpPr>
              <a:spLocks noChangeShapeType="1"/>
            </p:cNvSpPr>
            <p:nvPr/>
          </p:nvSpPr>
          <p:spPr bwMode="auto">
            <a:xfrm flipV="1">
              <a:off x="2111279" y="6526983"/>
              <a:ext cx="23042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Line 3651"/>
            <p:cNvSpPr>
              <a:spLocks noChangeShapeType="1"/>
            </p:cNvSpPr>
            <p:nvPr/>
          </p:nvSpPr>
          <p:spPr bwMode="auto">
            <a:xfrm flipV="1">
              <a:off x="2111279" y="6551797"/>
              <a:ext cx="23042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Line 3652"/>
            <p:cNvSpPr>
              <a:spLocks noChangeShapeType="1"/>
            </p:cNvSpPr>
            <p:nvPr/>
          </p:nvSpPr>
          <p:spPr bwMode="auto">
            <a:xfrm flipV="1">
              <a:off x="2111279" y="6576611"/>
              <a:ext cx="23042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Line 3653"/>
            <p:cNvSpPr>
              <a:spLocks noChangeShapeType="1"/>
            </p:cNvSpPr>
            <p:nvPr/>
          </p:nvSpPr>
          <p:spPr bwMode="auto">
            <a:xfrm flipV="1">
              <a:off x="2111279" y="6601425"/>
              <a:ext cx="23042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Line 3654"/>
            <p:cNvSpPr>
              <a:spLocks noChangeShapeType="1"/>
            </p:cNvSpPr>
            <p:nvPr/>
          </p:nvSpPr>
          <p:spPr bwMode="auto">
            <a:xfrm flipV="1">
              <a:off x="2111279" y="6626239"/>
              <a:ext cx="23042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Line 3655"/>
            <p:cNvSpPr>
              <a:spLocks noChangeShapeType="1"/>
            </p:cNvSpPr>
            <p:nvPr/>
          </p:nvSpPr>
          <p:spPr bwMode="auto">
            <a:xfrm flipV="1">
              <a:off x="2111279" y="6651053"/>
              <a:ext cx="23042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Rectangle 3656"/>
            <p:cNvSpPr>
              <a:spLocks noChangeArrowheads="1"/>
            </p:cNvSpPr>
            <p:nvPr/>
          </p:nvSpPr>
          <p:spPr bwMode="auto">
            <a:xfrm>
              <a:off x="2105961" y="6523438"/>
              <a:ext cx="72669" cy="1861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3657"/>
            <p:cNvSpPr>
              <a:spLocks/>
            </p:cNvSpPr>
            <p:nvPr/>
          </p:nvSpPr>
          <p:spPr bwMode="auto">
            <a:xfrm>
              <a:off x="2178631" y="6498624"/>
              <a:ext cx="24814" cy="210919"/>
            </a:xfrm>
            <a:custGeom>
              <a:avLst/>
              <a:gdLst>
                <a:gd name="T0" fmla="*/ 0 w 14"/>
                <a:gd name="T1" fmla="*/ 14 h 119"/>
                <a:gd name="T2" fmla="*/ 14 w 14"/>
                <a:gd name="T3" fmla="*/ 0 h 119"/>
                <a:gd name="T4" fmla="*/ 14 w 14"/>
                <a:gd name="T5" fmla="*/ 105 h 119"/>
                <a:gd name="T6" fmla="*/ 0 w 14"/>
                <a:gd name="T7" fmla="*/ 119 h 119"/>
                <a:gd name="T8" fmla="*/ 0 w 14"/>
                <a:gd name="T9" fmla="*/ 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9">
                  <a:moveTo>
                    <a:pt x="0" y="14"/>
                  </a:moveTo>
                  <a:lnTo>
                    <a:pt x="14" y="0"/>
                  </a:lnTo>
                  <a:lnTo>
                    <a:pt x="14" y="105"/>
                  </a:lnTo>
                  <a:lnTo>
                    <a:pt x="0" y="1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3658"/>
            <p:cNvSpPr>
              <a:spLocks/>
            </p:cNvSpPr>
            <p:nvPr/>
          </p:nvSpPr>
          <p:spPr bwMode="auto">
            <a:xfrm>
              <a:off x="2105961" y="6498624"/>
              <a:ext cx="97483" cy="24814"/>
            </a:xfrm>
            <a:custGeom>
              <a:avLst/>
              <a:gdLst>
                <a:gd name="T0" fmla="*/ 0 w 55"/>
                <a:gd name="T1" fmla="*/ 14 h 14"/>
                <a:gd name="T2" fmla="*/ 14 w 55"/>
                <a:gd name="T3" fmla="*/ 0 h 14"/>
                <a:gd name="T4" fmla="*/ 55 w 55"/>
                <a:gd name="T5" fmla="*/ 0 h 14"/>
                <a:gd name="T6" fmla="*/ 41 w 55"/>
                <a:gd name="T7" fmla="*/ 14 h 14"/>
                <a:gd name="T8" fmla="*/ 0 w 5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">
                  <a:moveTo>
                    <a:pt x="0" y="14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41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3659"/>
            <p:cNvSpPr>
              <a:spLocks/>
            </p:cNvSpPr>
            <p:nvPr/>
          </p:nvSpPr>
          <p:spPr bwMode="auto">
            <a:xfrm>
              <a:off x="2105961" y="6498624"/>
              <a:ext cx="97483" cy="210919"/>
            </a:xfrm>
            <a:custGeom>
              <a:avLst/>
              <a:gdLst>
                <a:gd name="T0" fmla="*/ 0 w 55"/>
                <a:gd name="T1" fmla="*/ 14 h 119"/>
                <a:gd name="T2" fmla="*/ 14 w 55"/>
                <a:gd name="T3" fmla="*/ 0 h 119"/>
                <a:gd name="T4" fmla="*/ 55 w 55"/>
                <a:gd name="T5" fmla="*/ 0 h 119"/>
                <a:gd name="T6" fmla="*/ 55 w 55"/>
                <a:gd name="T7" fmla="*/ 105 h 119"/>
                <a:gd name="T8" fmla="*/ 41 w 55"/>
                <a:gd name="T9" fmla="*/ 119 h 119"/>
                <a:gd name="T10" fmla="*/ 0 w 55"/>
                <a:gd name="T11" fmla="*/ 119 h 119"/>
                <a:gd name="T12" fmla="*/ 0 w 55"/>
                <a:gd name="T13" fmla="*/ 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19">
                  <a:moveTo>
                    <a:pt x="0" y="14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55" y="105"/>
                  </a:lnTo>
                  <a:lnTo>
                    <a:pt x="41" y="119"/>
                  </a:lnTo>
                  <a:lnTo>
                    <a:pt x="0" y="119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3660"/>
            <p:cNvSpPr>
              <a:spLocks/>
            </p:cNvSpPr>
            <p:nvPr/>
          </p:nvSpPr>
          <p:spPr bwMode="auto">
            <a:xfrm>
              <a:off x="2105961" y="6498624"/>
              <a:ext cx="97483" cy="24814"/>
            </a:xfrm>
            <a:custGeom>
              <a:avLst/>
              <a:gdLst>
                <a:gd name="T0" fmla="*/ 0 w 55"/>
                <a:gd name="T1" fmla="*/ 14 h 14"/>
                <a:gd name="T2" fmla="*/ 41 w 55"/>
                <a:gd name="T3" fmla="*/ 14 h 14"/>
                <a:gd name="T4" fmla="*/ 55 w 55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">
                  <a:moveTo>
                    <a:pt x="0" y="14"/>
                  </a:moveTo>
                  <a:lnTo>
                    <a:pt x="41" y="14"/>
                  </a:lnTo>
                  <a:lnTo>
                    <a:pt x="55" y="0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Line 3661"/>
            <p:cNvSpPr>
              <a:spLocks noChangeShapeType="1"/>
            </p:cNvSpPr>
            <p:nvPr/>
          </p:nvSpPr>
          <p:spPr bwMode="auto">
            <a:xfrm>
              <a:off x="2178631" y="6523438"/>
              <a:ext cx="0" cy="18610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Line 3662"/>
            <p:cNvSpPr>
              <a:spLocks noChangeShapeType="1"/>
            </p:cNvSpPr>
            <p:nvPr/>
          </p:nvSpPr>
          <p:spPr bwMode="auto">
            <a:xfrm>
              <a:off x="2105961" y="6684729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Line 3663"/>
            <p:cNvSpPr>
              <a:spLocks noChangeShapeType="1"/>
            </p:cNvSpPr>
            <p:nvPr/>
          </p:nvSpPr>
          <p:spPr bwMode="auto">
            <a:xfrm>
              <a:off x="2105961" y="6661688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Line 3664"/>
            <p:cNvSpPr>
              <a:spLocks noChangeShapeType="1"/>
            </p:cNvSpPr>
            <p:nvPr/>
          </p:nvSpPr>
          <p:spPr bwMode="auto">
            <a:xfrm>
              <a:off x="2105961" y="6636874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Line 3665"/>
            <p:cNvSpPr>
              <a:spLocks noChangeShapeType="1"/>
            </p:cNvSpPr>
            <p:nvPr/>
          </p:nvSpPr>
          <p:spPr bwMode="auto">
            <a:xfrm>
              <a:off x="2105961" y="6612060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Line 3666"/>
            <p:cNvSpPr>
              <a:spLocks noChangeShapeType="1"/>
            </p:cNvSpPr>
            <p:nvPr/>
          </p:nvSpPr>
          <p:spPr bwMode="auto">
            <a:xfrm>
              <a:off x="2105961" y="6587246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Line 3667"/>
            <p:cNvSpPr>
              <a:spLocks noChangeShapeType="1"/>
            </p:cNvSpPr>
            <p:nvPr/>
          </p:nvSpPr>
          <p:spPr bwMode="auto">
            <a:xfrm>
              <a:off x="2105961" y="6562432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Line 3668"/>
            <p:cNvSpPr>
              <a:spLocks noChangeShapeType="1"/>
            </p:cNvSpPr>
            <p:nvPr/>
          </p:nvSpPr>
          <p:spPr bwMode="auto">
            <a:xfrm flipV="1">
              <a:off x="2178631" y="6542935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Line 3669"/>
            <p:cNvSpPr>
              <a:spLocks noChangeShapeType="1"/>
            </p:cNvSpPr>
            <p:nvPr/>
          </p:nvSpPr>
          <p:spPr bwMode="auto">
            <a:xfrm flipV="1">
              <a:off x="2178631" y="6567749"/>
              <a:ext cx="23042" cy="1595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Line 3670"/>
            <p:cNvSpPr>
              <a:spLocks noChangeShapeType="1"/>
            </p:cNvSpPr>
            <p:nvPr/>
          </p:nvSpPr>
          <p:spPr bwMode="auto">
            <a:xfrm flipV="1">
              <a:off x="2178631" y="6592563"/>
              <a:ext cx="23042" cy="1595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Line 3671"/>
            <p:cNvSpPr>
              <a:spLocks noChangeShapeType="1"/>
            </p:cNvSpPr>
            <p:nvPr/>
          </p:nvSpPr>
          <p:spPr bwMode="auto">
            <a:xfrm flipV="1">
              <a:off x="2178631" y="6617377"/>
              <a:ext cx="23042" cy="1595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Line 3672"/>
            <p:cNvSpPr>
              <a:spLocks noChangeShapeType="1"/>
            </p:cNvSpPr>
            <p:nvPr/>
          </p:nvSpPr>
          <p:spPr bwMode="auto">
            <a:xfrm flipV="1">
              <a:off x="2178631" y="6640418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Line 3673"/>
            <p:cNvSpPr>
              <a:spLocks noChangeShapeType="1"/>
            </p:cNvSpPr>
            <p:nvPr/>
          </p:nvSpPr>
          <p:spPr bwMode="auto">
            <a:xfrm flipV="1">
              <a:off x="2178631" y="6670550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Rectangle 3674"/>
            <p:cNvSpPr>
              <a:spLocks noChangeArrowheads="1"/>
            </p:cNvSpPr>
            <p:nvPr/>
          </p:nvSpPr>
          <p:spPr bwMode="auto">
            <a:xfrm>
              <a:off x="2316880" y="6581928"/>
              <a:ext cx="74442" cy="79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3675"/>
            <p:cNvSpPr>
              <a:spLocks/>
            </p:cNvSpPr>
            <p:nvPr/>
          </p:nvSpPr>
          <p:spPr bwMode="auto">
            <a:xfrm>
              <a:off x="2391322" y="6557114"/>
              <a:ext cx="24814" cy="104573"/>
            </a:xfrm>
            <a:custGeom>
              <a:avLst/>
              <a:gdLst>
                <a:gd name="T0" fmla="*/ 0 w 14"/>
                <a:gd name="T1" fmla="*/ 14 h 59"/>
                <a:gd name="T2" fmla="*/ 14 w 14"/>
                <a:gd name="T3" fmla="*/ 0 h 59"/>
                <a:gd name="T4" fmla="*/ 14 w 14"/>
                <a:gd name="T5" fmla="*/ 45 h 59"/>
                <a:gd name="T6" fmla="*/ 0 w 14"/>
                <a:gd name="T7" fmla="*/ 59 h 59"/>
                <a:gd name="T8" fmla="*/ 0 w 14"/>
                <a:gd name="T9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9">
                  <a:moveTo>
                    <a:pt x="0" y="14"/>
                  </a:moveTo>
                  <a:lnTo>
                    <a:pt x="14" y="0"/>
                  </a:lnTo>
                  <a:lnTo>
                    <a:pt x="14" y="45"/>
                  </a:lnTo>
                  <a:lnTo>
                    <a:pt x="0" y="5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3676"/>
            <p:cNvSpPr>
              <a:spLocks/>
            </p:cNvSpPr>
            <p:nvPr/>
          </p:nvSpPr>
          <p:spPr bwMode="auto">
            <a:xfrm>
              <a:off x="2316880" y="6557114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14 w 56"/>
                <a:gd name="T3" fmla="*/ 0 h 14"/>
                <a:gd name="T4" fmla="*/ 56 w 56"/>
                <a:gd name="T5" fmla="*/ 0 h 14"/>
                <a:gd name="T6" fmla="*/ 42 w 56"/>
                <a:gd name="T7" fmla="*/ 14 h 14"/>
                <a:gd name="T8" fmla="*/ 0 w 5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14" y="0"/>
                  </a:lnTo>
                  <a:lnTo>
                    <a:pt x="56" y="0"/>
                  </a:lnTo>
                  <a:lnTo>
                    <a:pt x="4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3677"/>
            <p:cNvSpPr>
              <a:spLocks/>
            </p:cNvSpPr>
            <p:nvPr/>
          </p:nvSpPr>
          <p:spPr bwMode="auto">
            <a:xfrm>
              <a:off x="2316880" y="6557114"/>
              <a:ext cx="99256" cy="104573"/>
            </a:xfrm>
            <a:custGeom>
              <a:avLst/>
              <a:gdLst>
                <a:gd name="T0" fmla="*/ 0 w 56"/>
                <a:gd name="T1" fmla="*/ 14 h 59"/>
                <a:gd name="T2" fmla="*/ 14 w 56"/>
                <a:gd name="T3" fmla="*/ 0 h 59"/>
                <a:gd name="T4" fmla="*/ 56 w 56"/>
                <a:gd name="T5" fmla="*/ 0 h 59"/>
                <a:gd name="T6" fmla="*/ 56 w 56"/>
                <a:gd name="T7" fmla="*/ 45 h 59"/>
                <a:gd name="T8" fmla="*/ 42 w 56"/>
                <a:gd name="T9" fmla="*/ 59 h 59"/>
                <a:gd name="T10" fmla="*/ 0 w 56"/>
                <a:gd name="T11" fmla="*/ 59 h 59"/>
                <a:gd name="T12" fmla="*/ 0 w 56"/>
                <a:gd name="T13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9">
                  <a:moveTo>
                    <a:pt x="0" y="14"/>
                  </a:moveTo>
                  <a:lnTo>
                    <a:pt x="14" y="0"/>
                  </a:lnTo>
                  <a:lnTo>
                    <a:pt x="56" y="0"/>
                  </a:lnTo>
                  <a:lnTo>
                    <a:pt x="56" y="45"/>
                  </a:lnTo>
                  <a:lnTo>
                    <a:pt x="42" y="59"/>
                  </a:lnTo>
                  <a:lnTo>
                    <a:pt x="0" y="5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3678"/>
            <p:cNvSpPr>
              <a:spLocks/>
            </p:cNvSpPr>
            <p:nvPr/>
          </p:nvSpPr>
          <p:spPr bwMode="auto">
            <a:xfrm>
              <a:off x="2316880" y="6557114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42 w 56"/>
                <a:gd name="T3" fmla="*/ 14 h 14"/>
                <a:gd name="T4" fmla="*/ 56 w 5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42" y="14"/>
                  </a:lnTo>
                  <a:lnTo>
                    <a:pt x="56" y="0"/>
                  </a:lnTo>
                </a:path>
              </a:pathLst>
            </a:custGeom>
            <a:solidFill>
              <a:schemeClr val="bg1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Line 3679"/>
            <p:cNvSpPr>
              <a:spLocks noChangeShapeType="1"/>
            </p:cNvSpPr>
            <p:nvPr/>
          </p:nvSpPr>
          <p:spPr bwMode="auto">
            <a:xfrm>
              <a:off x="2391322" y="6581928"/>
              <a:ext cx="0" cy="7975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Line 3680"/>
            <p:cNvSpPr>
              <a:spLocks noChangeShapeType="1"/>
            </p:cNvSpPr>
            <p:nvPr/>
          </p:nvSpPr>
          <p:spPr bwMode="auto">
            <a:xfrm>
              <a:off x="2316880" y="6636874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Line 3681"/>
            <p:cNvSpPr>
              <a:spLocks noChangeShapeType="1"/>
            </p:cNvSpPr>
            <p:nvPr/>
          </p:nvSpPr>
          <p:spPr bwMode="auto">
            <a:xfrm>
              <a:off x="2316880" y="6612060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Line 3682"/>
            <p:cNvSpPr>
              <a:spLocks noChangeShapeType="1"/>
            </p:cNvSpPr>
            <p:nvPr/>
          </p:nvSpPr>
          <p:spPr bwMode="auto">
            <a:xfrm>
              <a:off x="2316880" y="6587246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Line 3683"/>
            <p:cNvSpPr>
              <a:spLocks noChangeShapeType="1"/>
            </p:cNvSpPr>
            <p:nvPr/>
          </p:nvSpPr>
          <p:spPr bwMode="auto">
            <a:xfrm flipV="1">
              <a:off x="2391322" y="6576611"/>
              <a:ext cx="23042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Line 3684"/>
            <p:cNvSpPr>
              <a:spLocks noChangeShapeType="1"/>
            </p:cNvSpPr>
            <p:nvPr/>
          </p:nvSpPr>
          <p:spPr bwMode="auto">
            <a:xfrm flipV="1">
              <a:off x="2391322" y="6601425"/>
              <a:ext cx="23042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Rectangle 3685"/>
            <p:cNvSpPr>
              <a:spLocks noChangeArrowheads="1"/>
            </p:cNvSpPr>
            <p:nvPr/>
          </p:nvSpPr>
          <p:spPr bwMode="auto">
            <a:xfrm>
              <a:off x="2386005" y="6581928"/>
              <a:ext cx="74442" cy="79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3686"/>
            <p:cNvSpPr>
              <a:spLocks/>
            </p:cNvSpPr>
            <p:nvPr/>
          </p:nvSpPr>
          <p:spPr bwMode="auto">
            <a:xfrm>
              <a:off x="2460446" y="6557114"/>
              <a:ext cx="23042" cy="104573"/>
            </a:xfrm>
            <a:custGeom>
              <a:avLst/>
              <a:gdLst>
                <a:gd name="T0" fmla="*/ 0 w 13"/>
                <a:gd name="T1" fmla="*/ 14 h 59"/>
                <a:gd name="T2" fmla="*/ 13 w 13"/>
                <a:gd name="T3" fmla="*/ 0 h 59"/>
                <a:gd name="T4" fmla="*/ 13 w 13"/>
                <a:gd name="T5" fmla="*/ 45 h 59"/>
                <a:gd name="T6" fmla="*/ 0 w 13"/>
                <a:gd name="T7" fmla="*/ 59 h 59"/>
                <a:gd name="T8" fmla="*/ 0 w 13"/>
                <a:gd name="T9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9">
                  <a:moveTo>
                    <a:pt x="0" y="14"/>
                  </a:moveTo>
                  <a:lnTo>
                    <a:pt x="13" y="0"/>
                  </a:lnTo>
                  <a:lnTo>
                    <a:pt x="13" y="45"/>
                  </a:lnTo>
                  <a:lnTo>
                    <a:pt x="0" y="5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3687"/>
            <p:cNvSpPr>
              <a:spLocks/>
            </p:cNvSpPr>
            <p:nvPr/>
          </p:nvSpPr>
          <p:spPr bwMode="auto">
            <a:xfrm>
              <a:off x="2386005" y="6557114"/>
              <a:ext cx="97483" cy="24814"/>
            </a:xfrm>
            <a:custGeom>
              <a:avLst/>
              <a:gdLst>
                <a:gd name="T0" fmla="*/ 0 w 55"/>
                <a:gd name="T1" fmla="*/ 14 h 14"/>
                <a:gd name="T2" fmla="*/ 14 w 55"/>
                <a:gd name="T3" fmla="*/ 0 h 14"/>
                <a:gd name="T4" fmla="*/ 55 w 55"/>
                <a:gd name="T5" fmla="*/ 0 h 14"/>
                <a:gd name="T6" fmla="*/ 42 w 55"/>
                <a:gd name="T7" fmla="*/ 14 h 14"/>
                <a:gd name="T8" fmla="*/ 0 w 5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">
                  <a:moveTo>
                    <a:pt x="0" y="14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4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3688"/>
            <p:cNvSpPr>
              <a:spLocks/>
            </p:cNvSpPr>
            <p:nvPr/>
          </p:nvSpPr>
          <p:spPr bwMode="auto">
            <a:xfrm>
              <a:off x="2386005" y="6557114"/>
              <a:ext cx="97483" cy="104573"/>
            </a:xfrm>
            <a:custGeom>
              <a:avLst/>
              <a:gdLst>
                <a:gd name="T0" fmla="*/ 0 w 55"/>
                <a:gd name="T1" fmla="*/ 14 h 59"/>
                <a:gd name="T2" fmla="*/ 14 w 55"/>
                <a:gd name="T3" fmla="*/ 0 h 59"/>
                <a:gd name="T4" fmla="*/ 55 w 55"/>
                <a:gd name="T5" fmla="*/ 0 h 59"/>
                <a:gd name="T6" fmla="*/ 55 w 55"/>
                <a:gd name="T7" fmla="*/ 45 h 59"/>
                <a:gd name="T8" fmla="*/ 42 w 55"/>
                <a:gd name="T9" fmla="*/ 59 h 59"/>
                <a:gd name="T10" fmla="*/ 0 w 55"/>
                <a:gd name="T11" fmla="*/ 59 h 59"/>
                <a:gd name="T12" fmla="*/ 0 w 55"/>
                <a:gd name="T13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9">
                  <a:moveTo>
                    <a:pt x="0" y="14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55" y="45"/>
                  </a:lnTo>
                  <a:lnTo>
                    <a:pt x="42" y="59"/>
                  </a:lnTo>
                  <a:lnTo>
                    <a:pt x="0" y="5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Freeform 3689"/>
            <p:cNvSpPr>
              <a:spLocks/>
            </p:cNvSpPr>
            <p:nvPr/>
          </p:nvSpPr>
          <p:spPr bwMode="auto">
            <a:xfrm>
              <a:off x="2386005" y="6557114"/>
              <a:ext cx="97483" cy="24814"/>
            </a:xfrm>
            <a:custGeom>
              <a:avLst/>
              <a:gdLst>
                <a:gd name="T0" fmla="*/ 0 w 55"/>
                <a:gd name="T1" fmla="*/ 14 h 14"/>
                <a:gd name="T2" fmla="*/ 42 w 55"/>
                <a:gd name="T3" fmla="*/ 14 h 14"/>
                <a:gd name="T4" fmla="*/ 55 w 55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">
                  <a:moveTo>
                    <a:pt x="0" y="14"/>
                  </a:moveTo>
                  <a:lnTo>
                    <a:pt x="42" y="14"/>
                  </a:lnTo>
                  <a:lnTo>
                    <a:pt x="55" y="0"/>
                  </a:lnTo>
                </a:path>
              </a:pathLst>
            </a:custGeom>
            <a:solidFill>
              <a:schemeClr val="bg1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Line 3690"/>
            <p:cNvSpPr>
              <a:spLocks noChangeShapeType="1"/>
            </p:cNvSpPr>
            <p:nvPr/>
          </p:nvSpPr>
          <p:spPr bwMode="auto">
            <a:xfrm>
              <a:off x="2460446" y="6581928"/>
              <a:ext cx="0" cy="7975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Line 3691"/>
            <p:cNvSpPr>
              <a:spLocks noChangeShapeType="1"/>
            </p:cNvSpPr>
            <p:nvPr/>
          </p:nvSpPr>
          <p:spPr bwMode="auto">
            <a:xfrm>
              <a:off x="2386005" y="6636874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Line 3692"/>
            <p:cNvSpPr>
              <a:spLocks noChangeShapeType="1"/>
            </p:cNvSpPr>
            <p:nvPr/>
          </p:nvSpPr>
          <p:spPr bwMode="auto">
            <a:xfrm>
              <a:off x="2386005" y="6612060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Line 3693"/>
            <p:cNvSpPr>
              <a:spLocks noChangeShapeType="1"/>
            </p:cNvSpPr>
            <p:nvPr/>
          </p:nvSpPr>
          <p:spPr bwMode="auto">
            <a:xfrm>
              <a:off x="2386005" y="6587246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Line 3694"/>
            <p:cNvSpPr>
              <a:spLocks noChangeShapeType="1"/>
            </p:cNvSpPr>
            <p:nvPr/>
          </p:nvSpPr>
          <p:spPr bwMode="auto">
            <a:xfrm flipV="1">
              <a:off x="2460446" y="6592563"/>
              <a:ext cx="21269" cy="1595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Line 3695"/>
            <p:cNvSpPr>
              <a:spLocks noChangeShapeType="1"/>
            </p:cNvSpPr>
            <p:nvPr/>
          </p:nvSpPr>
          <p:spPr bwMode="auto">
            <a:xfrm flipV="1">
              <a:off x="2460446" y="6617377"/>
              <a:ext cx="21269" cy="1595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Rectangle 3696"/>
            <p:cNvSpPr>
              <a:spLocks noChangeArrowheads="1"/>
            </p:cNvSpPr>
            <p:nvPr/>
          </p:nvSpPr>
          <p:spPr bwMode="auto">
            <a:xfrm>
              <a:off x="2297383" y="6597880"/>
              <a:ext cx="74442" cy="77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3697"/>
            <p:cNvSpPr>
              <a:spLocks/>
            </p:cNvSpPr>
            <p:nvPr/>
          </p:nvSpPr>
          <p:spPr bwMode="auto">
            <a:xfrm>
              <a:off x="2371825" y="6573066"/>
              <a:ext cx="23042" cy="102801"/>
            </a:xfrm>
            <a:custGeom>
              <a:avLst/>
              <a:gdLst>
                <a:gd name="T0" fmla="*/ 0 w 13"/>
                <a:gd name="T1" fmla="*/ 14 h 58"/>
                <a:gd name="T2" fmla="*/ 13 w 13"/>
                <a:gd name="T3" fmla="*/ 0 h 58"/>
                <a:gd name="T4" fmla="*/ 13 w 13"/>
                <a:gd name="T5" fmla="*/ 44 h 58"/>
                <a:gd name="T6" fmla="*/ 0 w 13"/>
                <a:gd name="T7" fmla="*/ 58 h 58"/>
                <a:gd name="T8" fmla="*/ 0 w 13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8">
                  <a:moveTo>
                    <a:pt x="0" y="14"/>
                  </a:moveTo>
                  <a:lnTo>
                    <a:pt x="13" y="0"/>
                  </a:lnTo>
                  <a:lnTo>
                    <a:pt x="13" y="44"/>
                  </a:lnTo>
                  <a:lnTo>
                    <a:pt x="0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3698"/>
            <p:cNvSpPr>
              <a:spLocks/>
            </p:cNvSpPr>
            <p:nvPr/>
          </p:nvSpPr>
          <p:spPr bwMode="auto">
            <a:xfrm>
              <a:off x="2297383" y="6573066"/>
              <a:ext cx="97483" cy="24814"/>
            </a:xfrm>
            <a:custGeom>
              <a:avLst/>
              <a:gdLst>
                <a:gd name="T0" fmla="*/ 0 w 55"/>
                <a:gd name="T1" fmla="*/ 14 h 14"/>
                <a:gd name="T2" fmla="*/ 14 w 55"/>
                <a:gd name="T3" fmla="*/ 0 h 14"/>
                <a:gd name="T4" fmla="*/ 55 w 55"/>
                <a:gd name="T5" fmla="*/ 0 h 14"/>
                <a:gd name="T6" fmla="*/ 42 w 55"/>
                <a:gd name="T7" fmla="*/ 14 h 14"/>
                <a:gd name="T8" fmla="*/ 0 w 5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">
                  <a:moveTo>
                    <a:pt x="0" y="14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4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Freeform 3699"/>
            <p:cNvSpPr>
              <a:spLocks/>
            </p:cNvSpPr>
            <p:nvPr/>
          </p:nvSpPr>
          <p:spPr bwMode="auto">
            <a:xfrm>
              <a:off x="2297383" y="6573066"/>
              <a:ext cx="97483" cy="102801"/>
            </a:xfrm>
            <a:custGeom>
              <a:avLst/>
              <a:gdLst>
                <a:gd name="T0" fmla="*/ 0 w 55"/>
                <a:gd name="T1" fmla="*/ 14 h 58"/>
                <a:gd name="T2" fmla="*/ 14 w 55"/>
                <a:gd name="T3" fmla="*/ 0 h 58"/>
                <a:gd name="T4" fmla="*/ 55 w 55"/>
                <a:gd name="T5" fmla="*/ 0 h 58"/>
                <a:gd name="T6" fmla="*/ 55 w 55"/>
                <a:gd name="T7" fmla="*/ 44 h 58"/>
                <a:gd name="T8" fmla="*/ 42 w 55"/>
                <a:gd name="T9" fmla="*/ 58 h 58"/>
                <a:gd name="T10" fmla="*/ 0 w 55"/>
                <a:gd name="T11" fmla="*/ 58 h 58"/>
                <a:gd name="T12" fmla="*/ 0 w 55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8">
                  <a:moveTo>
                    <a:pt x="0" y="14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55" y="44"/>
                  </a:lnTo>
                  <a:lnTo>
                    <a:pt x="42" y="58"/>
                  </a:lnTo>
                  <a:lnTo>
                    <a:pt x="0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Freeform 3700"/>
            <p:cNvSpPr>
              <a:spLocks/>
            </p:cNvSpPr>
            <p:nvPr/>
          </p:nvSpPr>
          <p:spPr bwMode="auto">
            <a:xfrm>
              <a:off x="2297383" y="6573066"/>
              <a:ext cx="97483" cy="24814"/>
            </a:xfrm>
            <a:custGeom>
              <a:avLst/>
              <a:gdLst>
                <a:gd name="T0" fmla="*/ 0 w 55"/>
                <a:gd name="T1" fmla="*/ 14 h 14"/>
                <a:gd name="T2" fmla="*/ 42 w 55"/>
                <a:gd name="T3" fmla="*/ 14 h 14"/>
                <a:gd name="T4" fmla="*/ 55 w 55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">
                  <a:moveTo>
                    <a:pt x="0" y="14"/>
                  </a:moveTo>
                  <a:lnTo>
                    <a:pt x="42" y="14"/>
                  </a:lnTo>
                  <a:lnTo>
                    <a:pt x="55" y="0"/>
                  </a:lnTo>
                </a:path>
              </a:pathLst>
            </a:custGeom>
            <a:solidFill>
              <a:schemeClr val="bg1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Line 3701"/>
            <p:cNvSpPr>
              <a:spLocks noChangeShapeType="1"/>
            </p:cNvSpPr>
            <p:nvPr/>
          </p:nvSpPr>
          <p:spPr bwMode="auto">
            <a:xfrm>
              <a:off x="2371825" y="6597880"/>
              <a:ext cx="0" cy="77987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Line 3702"/>
            <p:cNvSpPr>
              <a:spLocks noChangeShapeType="1"/>
            </p:cNvSpPr>
            <p:nvPr/>
          </p:nvSpPr>
          <p:spPr bwMode="auto">
            <a:xfrm>
              <a:off x="2297383" y="6651053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Line 3703"/>
            <p:cNvSpPr>
              <a:spLocks noChangeShapeType="1"/>
            </p:cNvSpPr>
            <p:nvPr/>
          </p:nvSpPr>
          <p:spPr bwMode="auto">
            <a:xfrm>
              <a:off x="2297383" y="6626239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Line 3704"/>
            <p:cNvSpPr>
              <a:spLocks noChangeShapeType="1"/>
            </p:cNvSpPr>
            <p:nvPr/>
          </p:nvSpPr>
          <p:spPr bwMode="auto">
            <a:xfrm flipV="1">
              <a:off x="2371825" y="6592563"/>
              <a:ext cx="23042" cy="336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Line 3705"/>
            <p:cNvSpPr>
              <a:spLocks noChangeShapeType="1"/>
            </p:cNvSpPr>
            <p:nvPr/>
          </p:nvSpPr>
          <p:spPr bwMode="auto">
            <a:xfrm flipV="1">
              <a:off x="2371825" y="6617377"/>
              <a:ext cx="23042" cy="336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Rectangle 3706"/>
            <p:cNvSpPr>
              <a:spLocks noChangeArrowheads="1"/>
            </p:cNvSpPr>
            <p:nvPr/>
          </p:nvSpPr>
          <p:spPr bwMode="auto">
            <a:xfrm>
              <a:off x="2366508" y="6597880"/>
              <a:ext cx="72669" cy="77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Freeform 3707"/>
            <p:cNvSpPr>
              <a:spLocks/>
            </p:cNvSpPr>
            <p:nvPr/>
          </p:nvSpPr>
          <p:spPr bwMode="auto">
            <a:xfrm>
              <a:off x="2439177" y="6573066"/>
              <a:ext cx="24814" cy="102801"/>
            </a:xfrm>
            <a:custGeom>
              <a:avLst/>
              <a:gdLst>
                <a:gd name="T0" fmla="*/ 0 w 14"/>
                <a:gd name="T1" fmla="*/ 14 h 58"/>
                <a:gd name="T2" fmla="*/ 14 w 14"/>
                <a:gd name="T3" fmla="*/ 0 h 58"/>
                <a:gd name="T4" fmla="*/ 14 w 14"/>
                <a:gd name="T5" fmla="*/ 44 h 58"/>
                <a:gd name="T6" fmla="*/ 0 w 14"/>
                <a:gd name="T7" fmla="*/ 58 h 58"/>
                <a:gd name="T8" fmla="*/ 0 w 14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8">
                  <a:moveTo>
                    <a:pt x="0" y="14"/>
                  </a:moveTo>
                  <a:lnTo>
                    <a:pt x="14" y="0"/>
                  </a:lnTo>
                  <a:lnTo>
                    <a:pt x="14" y="44"/>
                  </a:lnTo>
                  <a:lnTo>
                    <a:pt x="0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3" name="Freeform 3708"/>
            <p:cNvSpPr>
              <a:spLocks/>
            </p:cNvSpPr>
            <p:nvPr/>
          </p:nvSpPr>
          <p:spPr bwMode="auto">
            <a:xfrm>
              <a:off x="2366508" y="6573066"/>
              <a:ext cx="97483" cy="24814"/>
            </a:xfrm>
            <a:custGeom>
              <a:avLst/>
              <a:gdLst>
                <a:gd name="T0" fmla="*/ 0 w 55"/>
                <a:gd name="T1" fmla="*/ 14 h 14"/>
                <a:gd name="T2" fmla="*/ 14 w 55"/>
                <a:gd name="T3" fmla="*/ 0 h 14"/>
                <a:gd name="T4" fmla="*/ 55 w 55"/>
                <a:gd name="T5" fmla="*/ 0 h 14"/>
                <a:gd name="T6" fmla="*/ 41 w 55"/>
                <a:gd name="T7" fmla="*/ 14 h 14"/>
                <a:gd name="T8" fmla="*/ 0 w 5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">
                  <a:moveTo>
                    <a:pt x="0" y="14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41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4" name="Freeform 3709"/>
            <p:cNvSpPr>
              <a:spLocks/>
            </p:cNvSpPr>
            <p:nvPr/>
          </p:nvSpPr>
          <p:spPr bwMode="auto">
            <a:xfrm>
              <a:off x="2366508" y="6573066"/>
              <a:ext cx="97483" cy="102801"/>
            </a:xfrm>
            <a:custGeom>
              <a:avLst/>
              <a:gdLst>
                <a:gd name="T0" fmla="*/ 0 w 55"/>
                <a:gd name="T1" fmla="*/ 14 h 58"/>
                <a:gd name="T2" fmla="*/ 14 w 55"/>
                <a:gd name="T3" fmla="*/ 0 h 58"/>
                <a:gd name="T4" fmla="*/ 55 w 55"/>
                <a:gd name="T5" fmla="*/ 0 h 58"/>
                <a:gd name="T6" fmla="*/ 55 w 55"/>
                <a:gd name="T7" fmla="*/ 44 h 58"/>
                <a:gd name="T8" fmla="*/ 41 w 55"/>
                <a:gd name="T9" fmla="*/ 58 h 58"/>
                <a:gd name="T10" fmla="*/ 0 w 55"/>
                <a:gd name="T11" fmla="*/ 58 h 58"/>
                <a:gd name="T12" fmla="*/ 0 w 55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8">
                  <a:moveTo>
                    <a:pt x="0" y="14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55" y="44"/>
                  </a:lnTo>
                  <a:lnTo>
                    <a:pt x="41" y="58"/>
                  </a:lnTo>
                  <a:lnTo>
                    <a:pt x="0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" name="Freeform 3710"/>
            <p:cNvSpPr>
              <a:spLocks/>
            </p:cNvSpPr>
            <p:nvPr/>
          </p:nvSpPr>
          <p:spPr bwMode="auto">
            <a:xfrm>
              <a:off x="2366508" y="6573066"/>
              <a:ext cx="97483" cy="24814"/>
            </a:xfrm>
            <a:custGeom>
              <a:avLst/>
              <a:gdLst>
                <a:gd name="T0" fmla="*/ 0 w 55"/>
                <a:gd name="T1" fmla="*/ 14 h 14"/>
                <a:gd name="T2" fmla="*/ 41 w 55"/>
                <a:gd name="T3" fmla="*/ 14 h 14"/>
                <a:gd name="T4" fmla="*/ 55 w 55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">
                  <a:moveTo>
                    <a:pt x="0" y="14"/>
                  </a:moveTo>
                  <a:lnTo>
                    <a:pt x="41" y="14"/>
                  </a:lnTo>
                  <a:lnTo>
                    <a:pt x="55" y="0"/>
                  </a:lnTo>
                </a:path>
              </a:pathLst>
            </a:custGeom>
            <a:solidFill>
              <a:schemeClr val="bg1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Line 3711"/>
            <p:cNvSpPr>
              <a:spLocks noChangeShapeType="1"/>
            </p:cNvSpPr>
            <p:nvPr/>
          </p:nvSpPr>
          <p:spPr bwMode="auto">
            <a:xfrm>
              <a:off x="2439177" y="6597880"/>
              <a:ext cx="0" cy="77987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Line 3712"/>
            <p:cNvSpPr>
              <a:spLocks noChangeShapeType="1"/>
            </p:cNvSpPr>
            <p:nvPr/>
          </p:nvSpPr>
          <p:spPr bwMode="auto">
            <a:xfrm>
              <a:off x="2366508" y="6651053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Line 3713"/>
            <p:cNvSpPr>
              <a:spLocks noChangeShapeType="1"/>
            </p:cNvSpPr>
            <p:nvPr/>
          </p:nvSpPr>
          <p:spPr bwMode="auto">
            <a:xfrm>
              <a:off x="2366508" y="6626239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Line 3714"/>
            <p:cNvSpPr>
              <a:spLocks noChangeShapeType="1"/>
            </p:cNvSpPr>
            <p:nvPr/>
          </p:nvSpPr>
          <p:spPr bwMode="auto">
            <a:xfrm flipV="1">
              <a:off x="2439177" y="6606742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Line 3715"/>
            <p:cNvSpPr>
              <a:spLocks noChangeShapeType="1"/>
            </p:cNvSpPr>
            <p:nvPr/>
          </p:nvSpPr>
          <p:spPr bwMode="auto">
            <a:xfrm flipV="1">
              <a:off x="2439177" y="6636874"/>
              <a:ext cx="23042" cy="1595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Line 3716"/>
            <p:cNvSpPr>
              <a:spLocks noChangeShapeType="1"/>
            </p:cNvSpPr>
            <p:nvPr/>
          </p:nvSpPr>
          <p:spPr bwMode="auto">
            <a:xfrm>
              <a:off x="2247755" y="6296568"/>
              <a:ext cx="0" cy="886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Line 3717"/>
            <p:cNvSpPr>
              <a:spLocks noChangeShapeType="1"/>
            </p:cNvSpPr>
            <p:nvPr/>
          </p:nvSpPr>
          <p:spPr bwMode="auto">
            <a:xfrm>
              <a:off x="2292066" y="6296568"/>
              <a:ext cx="0" cy="886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Line 3718"/>
            <p:cNvSpPr>
              <a:spLocks noChangeShapeType="1"/>
            </p:cNvSpPr>
            <p:nvPr/>
          </p:nvSpPr>
          <p:spPr bwMode="auto">
            <a:xfrm>
              <a:off x="2331059" y="6296568"/>
              <a:ext cx="0" cy="886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Line 3719"/>
            <p:cNvSpPr>
              <a:spLocks noChangeShapeType="1"/>
            </p:cNvSpPr>
            <p:nvPr/>
          </p:nvSpPr>
          <p:spPr bwMode="auto">
            <a:xfrm>
              <a:off x="2322197" y="6310747"/>
              <a:ext cx="0" cy="10635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Rectangle 3720"/>
            <p:cNvSpPr>
              <a:spLocks noChangeArrowheads="1"/>
            </p:cNvSpPr>
            <p:nvPr/>
          </p:nvSpPr>
          <p:spPr bwMode="auto">
            <a:xfrm>
              <a:off x="2247755" y="6642191"/>
              <a:ext cx="74442" cy="77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3721"/>
            <p:cNvSpPr>
              <a:spLocks/>
            </p:cNvSpPr>
            <p:nvPr/>
          </p:nvSpPr>
          <p:spPr bwMode="auto">
            <a:xfrm>
              <a:off x="2322197" y="6617377"/>
              <a:ext cx="24814" cy="102801"/>
            </a:xfrm>
            <a:custGeom>
              <a:avLst/>
              <a:gdLst>
                <a:gd name="T0" fmla="*/ 0 w 14"/>
                <a:gd name="T1" fmla="*/ 14 h 58"/>
                <a:gd name="T2" fmla="*/ 14 w 14"/>
                <a:gd name="T3" fmla="*/ 0 h 58"/>
                <a:gd name="T4" fmla="*/ 14 w 14"/>
                <a:gd name="T5" fmla="*/ 44 h 58"/>
                <a:gd name="T6" fmla="*/ 0 w 14"/>
                <a:gd name="T7" fmla="*/ 58 h 58"/>
                <a:gd name="T8" fmla="*/ 0 w 14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8">
                  <a:moveTo>
                    <a:pt x="0" y="14"/>
                  </a:moveTo>
                  <a:lnTo>
                    <a:pt x="14" y="0"/>
                  </a:lnTo>
                  <a:lnTo>
                    <a:pt x="14" y="44"/>
                  </a:lnTo>
                  <a:lnTo>
                    <a:pt x="0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Freeform 3722"/>
            <p:cNvSpPr>
              <a:spLocks/>
            </p:cNvSpPr>
            <p:nvPr/>
          </p:nvSpPr>
          <p:spPr bwMode="auto">
            <a:xfrm>
              <a:off x="2247755" y="6617377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14 w 56"/>
                <a:gd name="T3" fmla="*/ 0 h 14"/>
                <a:gd name="T4" fmla="*/ 56 w 56"/>
                <a:gd name="T5" fmla="*/ 0 h 14"/>
                <a:gd name="T6" fmla="*/ 42 w 56"/>
                <a:gd name="T7" fmla="*/ 14 h 14"/>
                <a:gd name="T8" fmla="*/ 0 w 5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14" y="0"/>
                  </a:lnTo>
                  <a:lnTo>
                    <a:pt x="56" y="0"/>
                  </a:lnTo>
                  <a:lnTo>
                    <a:pt x="4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Freeform 3723"/>
            <p:cNvSpPr>
              <a:spLocks/>
            </p:cNvSpPr>
            <p:nvPr/>
          </p:nvSpPr>
          <p:spPr bwMode="auto">
            <a:xfrm>
              <a:off x="2247755" y="6617377"/>
              <a:ext cx="99256" cy="102801"/>
            </a:xfrm>
            <a:custGeom>
              <a:avLst/>
              <a:gdLst>
                <a:gd name="T0" fmla="*/ 0 w 56"/>
                <a:gd name="T1" fmla="*/ 14 h 58"/>
                <a:gd name="T2" fmla="*/ 14 w 56"/>
                <a:gd name="T3" fmla="*/ 0 h 58"/>
                <a:gd name="T4" fmla="*/ 56 w 56"/>
                <a:gd name="T5" fmla="*/ 0 h 58"/>
                <a:gd name="T6" fmla="*/ 56 w 56"/>
                <a:gd name="T7" fmla="*/ 44 h 58"/>
                <a:gd name="T8" fmla="*/ 42 w 56"/>
                <a:gd name="T9" fmla="*/ 58 h 58"/>
                <a:gd name="T10" fmla="*/ 0 w 56"/>
                <a:gd name="T11" fmla="*/ 58 h 58"/>
                <a:gd name="T12" fmla="*/ 0 w 56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8">
                  <a:moveTo>
                    <a:pt x="0" y="14"/>
                  </a:moveTo>
                  <a:lnTo>
                    <a:pt x="14" y="0"/>
                  </a:lnTo>
                  <a:lnTo>
                    <a:pt x="56" y="0"/>
                  </a:lnTo>
                  <a:lnTo>
                    <a:pt x="56" y="44"/>
                  </a:lnTo>
                  <a:lnTo>
                    <a:pt x="42" y="58"/>
                  </a:lnTo>
                  <a:lnTo>
                    <a:pt x="0" y="5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3724"/>
            <p:cNvSpPr>
              <a:spLocks/>
            </p:cNvSpPr>
            <p:nvPr/>
          </p:nvSpPr>
          <p:spPr bwMode="auto">
            <a:xfrm>
              <a:off x="2247755" y="6617377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42 w 56"/>
                <a:gd name="T3" fmla="*/ 14 h 14"/>
                <a:gd name="T4" fmla="*/ 56 w 5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42" y="14"/>
                  </a:lnTo>
                  <a:lnTo>
                    <a:pt x="56" y="0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Line 3725"/>
            <p:cNvSpPr>
              <a:spLocks noChangeShapeType="1"/>
            </p:cNvSpPr>
            <p:nvPr/>
          </p:nvSpPr>
          <p:spPr bwMode="auto">
            <a:xfrm>
              <a:off x="2322197" y="6642191"/>
              <a:ext cx="0" cy="77987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Line 3726"/>
            <p:cNvSpPr>
              <a:spLocks noChangeShapeType="1"/>
            </p:cNvSpPr>
            <p:nvPr/>
          </p:nvSpPr>
          <p:spPr bwMode="auto">
            <a:xfrm>
              <a:off x="2247755" y="6690046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Line 3727"/>
            <p:cNvSpPr>
              <a:spLocks noChangeShapeType="1"/>
            </p:cNvSpPr>
            <p:nvPr/>
          </p:nvSpPr>
          <p:spPr bwMode="auto">
            <a:xfrm>
              <a:off x="2247755" y="6665232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Line 3728"/>
            <p:cNvSpPr>
              <a:spLocks noChangeShapeType="1"/>
            </p:cNvSpPr>
            <p:nvPr/>
          </p:nvSpPr>
          <p:spPr bwMode="auto">
            <a:xfrm>
              <a:off x="2247755" y="6640418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Line 3729"/>
            <p:cNvSpPr>
              <a:spLocks noChangeShapeType="1"/>
            </p:cNvSpPr>
            <p:nvPr/>
          </p:nvSpPr>
          <p:spPr bwMode="auto">
            <a:xfrm flipV="1">
              <a:off x="2322197" y="6631556"/>
              <a:ext cx="24814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Line 3730"/>
            <p:cNvSpPr>
              <a:spLocks noChangeShapeType="1"/>
            </p:cNvSpPr>
            <p:nvPr/>
          </p:nvSpPr>
          <p:spPr bwMode="auto">
            <a:xfrm flipV="1">
              <a:off x="2322197" y="6656370"/>
              <a:ext cx="24814" cy="336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Rectangle 3731"/>
            <p:cNvSpPr>
              <a:spLocks noChangeArrowheads="1"/>
            </p:cNvSpPr>
            <p:nvPr/>
          </p:nvSpPr>
          <p:spPr bwMode="auto">
            <a:xfrm>
              <a:off x="2316880" y="6642191"/>
              <a:ext cx="74442" cy="77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Freeform 3732"/>
            <p:cNvSpPr>
              <a:spLocks/>
            </p:cNvSpPr>
            <p:nvPr/>
          </p:nvSpPr>
          <p:spPr bwMode="auto">
            <a:xfrm>
              <a:off x="2391322" y="6617377"/>
              <a:ext cx="24814" cy="102801"/>
            </a:xfrm>
            <a:custGeom>
              <a:avLst/>
              <a:gdLst>
                <a:gd name="T0" fmla="*/ 0 w 14"/>
                <a:gd name="T1" fmla="*/ 14 h 58"/>
                <a:gd name="T2" fmla="*/ 14 w 14"/>
                <a:gd name="T3" fmla="*/ 0 h 58"/>
                <a:gd name="T4" fmla="*/ 14 w 14"/>
                <a:gd name="T5" fmla="*/ 44 h 58"/>
                <a:gd name="T6" fmla="*/ 0 w 14"/>
                <a:gd name="T7" fmla="*/ 58 h 58"/>
                <a:gd name="T8" fmla="*/ 0 w 14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8">
                  <a:moveTo>
                    <a:pt x="0" y="14"/>
                  </a:moveTo>
                  <a:lnTo>
                    <a:pt x="14" y="0"/>
                  </a:lnTo>
                  <a:lnTo>
                    <a:pt x="14" y="44"/>
                  </a:lnTo>
                  <a:lnTo>
                    <a:pt x="0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3733"/>
            <p:cNvSpPr>
              <a:spLocks/>
            </p:cNvSpPr>
            <p:nvPr/>
          </p:nvSpPr>
          <p:spPr bwMode="auto">
            <a:xfrm>
              <a:off x="2316880" y="6617377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14 w 56"/>
                <a:gd name="T3" fmla="*/ 0 h 14"/>
                <a:gd name="T4" fmla="*/ 56 w 56"/>
                <a:gd name="T5" fmla="*/ 0 h 14"/>
                <a:gd name="T6" fmla="*/ 42 w 56"/>
                <a:gd name="T7" fmla="*/ 14 h 14"/>
                <a:gd name="T8" fmla="*/ 0 w 5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14" y="0"/>
                  </a:lnTo>
                  <a:lnTo>
                    <a:pt x="56" y="0"/>
                  </a:lnTo>
                  <a:lnTo>
                    <a:pt x="4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Freeform 3734"/>
            <p:cNvSpPr>
              <a:spLocks/>
            </p:cNvSpPr>
            <p:nvPr/>
          </p:nvSpPr>
          <p:spPr bwMode="auto">
            <a:xfrm>
              <a:off x="2316880" y="6617377"/>
              <a:ext cx="99256" cy="102801"/>
            </a:xfrm>
            <a:custGeom>
              <a:avLst/>
              <a:gdLst>
                <a:gd name="T0" fmla="*/ 0 w 56"/>
                <a:gd name="T1" fmla="*/ 14 h 58"/>
                <a:gd name="T2" fmla="*/ 14 w 56"/>
                <a:gd name="T3" fmla="*/ 0 h 58"/>
                <a:gd name="T4" fmla="*/ 56 w 56"/>
                <a:gd name="T5" fmla="*/ 0 h 58"/>
                <a:gd name="T6" fmla="*/ 56 w 56"/>
                <a:gd name="T7" fmla="*/ 44 h 58"/>
                <a:gd name="T8" fmla="*/ 42 w 56"/>
                <a:gd name="T9" fmla="*/ 58 h 58"/>
                <a:gd name="T10" fmla="*/ 0 w 56"/>
                <a:gd name="T11" fmla="*/ 58 h 58"/>
                <a:gd name="T12" fmla="*/ 0 w 56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8">
                  <a:moveTo>
                    <a:pt x="0" y="14"/>
                  </a:moveTo>
                  <a:lnTo>
                    <a:pt x="14" y="0"/>
                  </a:lnTo>
                  <a:lnTo>
                    <a:pt x="56" y="0"/>
                  </a:lnTo>
                  <a:lnTo>
                    <a:pt x="56" y="44"/>
                  </a:lnTo>
                  <a:lnTo>
                    <a:pt x="42" y="58"/>
                  </a:lnTo>
                  <a:lnTo>
                    <a:pt x="0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3735"/>
            <p:cNvSpPr>
              <a:spLocks/>
            </p:cNvSpPr>
            <p:nvPr/>
          </p:nvSpPr>
          <p:spPr bwMode="auto">
            <a:xfrm>
              <a:off x="2316880" y="6617377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42 w 56"/>
                <a:gd name="T3" fmla="*/ 14 h 14"/>
                <a:gd name="T4" fmla="*/ 56 w 5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42" y="14"/>
                  </a:lnTo>
                  <a:lnTo>
                    <a:pt x="56" y="0"/>
                  </a:lnTo>
                </a:path>
              </a:pathLst>
            </a:custGeom>
            <a:solidFill>
              <a:schemeClr val="bg1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Line 3736"/>
            <p:cNvSpPr>
              <a:spLocks noChangeShapeType="1"/>
            </p:cNvSpPr>
            <p:nvPr/>
          </p:nvSpPr>
          <p:spPr bwMode="auto">
            <a:xfrm>
              <a:off x="2391322" y="6642191"/>
              <a:ext cx="0" cy="77987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Line 3737"/>
            <p:cNvSpPr>
              <a:spLocks noChangeShapeType="1"/>
            </p:cNvSpPr>
            <p:nvPr/>
          </p:nvSpPr>
          <p:spPr bwMode="auto">
            <a:xfrm>
              <a:off x="2316880" y="6690046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Line 3738"/>
            <p:cNvSpPr>
              <a:spLocks noChangeShapeType="1"/>
            </p:cNvSpPr>
            <p:nvPr/>
          </p:nvSpPr>
          <p:spPr bwMode="auto">
            <a:xfrm>
              <a:off x="2316880" y="6665232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Line 3739"/>
            <p:cNvSpPr>
              <a:spLocks noChangeShapeType="1"/>
            </p:cNvSpPr>
            <p:nvPr/>
          </p:nvSpPr>
          <p:spPr bwMode="auto">
            <a:xfrm>
              <a:off x="2316880" y="6640418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Line 3740"/>
            <p:cNvSpPr>
              <a:spLocks noChangeShapeType="1"/>
            </p:cNvSpPr>
            <p:nvPr/>
          </p:nvSpPr>
          <p:spPr bwMode="auto">
            <a:xfrm flipV="1">
              <a:off x="2394867" y="6651053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Line 3741"/>
            <p:cNvSpPr>
              <a:spLocks noChangeShapeType="1"/>
            </p:cNvSpPr>
            <p:nvPr/>
          </p:nvSpPr>
          <p:spPr bwMode="auto">
            <a:xfrm flipV="1">
              <a:off x="2394867" y="6675867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Rectangle 3742"/>
            <p:cNvSpPr>
              <a:spLocks noChangeArrowheads="1"/>
            </p:cNvSpPr>
            <p:nvPr/>
          </p:nvSpPr>
          <p:spPr bwMode="auto">
            <a:xfrm>
              <a:off x="2228259" y="6656370"/>
              <a:ext cx="74442" cy="77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Freeform 3743"/>
            <p:cNvSpPr>
              <a:spLocks/>
            </p:cNvSpPr>
            <p:nvPr/>
          </p:nvSpPr>
          <p:spPr bwMode="auto">
            <a:xfrm>
              <a:off x="2302701" y="6631556"/>
              <a:ext cx="24814" cy="102801"/>
            </a:xfrm>
            <a:custGeom>
              <a:avLst/>
              <a:gdLst>
                <a:gd name="T0" fmla="*/ 0 w 14"/>
                <a:gd name="T1" fmla="*/ 14 h 58"/>
                <a:gd name="T2" fmla="*/ 14 w 14"/>
                <a:gd name="T3" fmla="*/ 0 h 58"/>
                <a:gd name="T4" fmla="*/ 14 w 14"/>
                <a:gd name="T5" fmla="*/ 44 h 58"/>
                <a:gd name="T6" fmla="*/ 0 w 14"/>
                <a:gd name="T7" fmla="*/ 58 h 58"/>
                <a:gd name="T8" fmla="*/ 0 w 14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8">
                  <a:moveTo>
                    <a:pt x="0" y="14"/>
                  </a:moveTo>
                  <a:lnTo>
                    <a:pt x="14" y="0"/>
                  </a:lnTo>
                  <a:lnTo>
                    <a:pt x="14" y="44"/>
                  </a:lnTo>
                  <a:lnTo>
                    <a:pt x="0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Freeform 3744"/>
            <p:cNvSpPr>
              <a:spLocks/>
            </p:cNvSpPr>
            <p:nvPr/>
          </p:nvSpPr>
          <p:spPr bwMode="auto">
            <a:xfrm>
              <a:off x="2228259" y="6631556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14 w 56"/>
                <a:gd name="T3" fmla="*/ 0 h 14"/>
                <a:gd name="T4" fmla="*/ 56 w 56"/>
                <a:gd name="T5" fmla="*/ 0 h 14"/>
                <a:gd name="T6" fmla="*/ 42 w 56"/>
                <a:gd name="T7" fmla="*/ 14 h 14"/>
                <a:gd name="T8" fmla="*/ 0 w 5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14" y="0"/>
                  </a:lnTo>
                  <a:lnTo>
                    <a:pt x="56" y="0"/>
                  </a:lnTo>
                  <a:lnTo>
                    <a:pt x="4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Freeform 3745"/>
            <p:cNvSpPr>
              <a:spLocks/>
            </p:cNvSpPr>
            <p:nvPr/>
          </p:nvSpPr>
          <p:spPr bwMode="auto">
            <a:xfrm>
              <a:off x="2228259" y="6631556"/>
              <a:ext cx="99256" cy="102801"/>
            </a:xfrm>
            <a:custGeom>
              <a:avLst/>
              <a:gdLst>
                <a:gd name="T0" fmla="*/ 0 w 56"/>
                <a:gd name="T1" fmla="*/ 14 h 58"/>
                <a:gd name="T2" fmla="*/ 14 w 56"/>
                <a:gd name="T3" fmla="*/ 0 h 58"/>
                <a:gd name="T4" fmla="*/ 56 w 56"/>
                <a:gd name="T5" fmla="*/ 0 h 58"/>
                <a:gd name="T6" fmla="*/ 56 w 56"/>
                <a:gd name="T7" fmla="*/ 44 h 58"/>
                <a:gd name="T8" fmla="*/ 42 w 56"/>
                <a:gd name="T9" fmla="*/ 58 h 58"/>
                <a:gd name="T10" fmla="*/ 0 w 56"/>
                <a:gd name="T11" fmla="*/ 58 h 58"/>
                <a:gd name="T12" fmla="*/ 0 w 56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8">
                  <a:moveTo>
                    <a:pt x="0" y="14"/>
                  </a:moveTo>
                  <a:lnTo>
                    <a:pt x="14" y="0"/>
                  </a:lnTo>
                  <a:lnTo>
                    <a:pt x="56" y="0"/>
                  </a:lnTo>
                  <a:lnTo>
                    <a:pt x="56" y="44"/>
                  </a:lnTo>
                  <a:lnTo>
                    <a:pt x="42" y="58"/>
                  </a:lnTo>
                  <a:lnTo>
                    <a:pt x="0" y="58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Freeform 3746"/>
            <p:cNvSpPr>
              <a:spLocks/>
            </p:cNvSpPr>
            <p:nvPr/>
          </p:nvSpPr>
          <p:spPr bwMode="auto">
            <a:xfrm>
              <a:off x="2228259" y="6631556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42 w 56"/>
                <a:gd name="T3" fmla="*/ 14 h 14"/>
                <a:gd name="T4" fmla="*/ 56 w 5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42" y="14"/>
                  </a:lnTo>
                  <a:lnTo>
                    <a:pt x="56" y="0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Line 3747"/>
            <p:cNvSpPr>
              <a:spLocks noChangeShapeType="1"/>
            </p:cNvSpPr>
            <p:nvPr/>
          </p:nvSpPr>
          <p:spPr bwMode="auto">
            <a:xfrm>
              <a:off x="2302701" y="6656370"/>
              <a:ext cx="0" cy="77987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Line 3748"/>
            <p:cNvSpPr>
              <a:spLocks noChangeShapeType="1"/>
            </p:cNvSpPr>
            <p:nvPr/>
          </p:nvSpPr>
          <p:spPr bwMode="auto">
            <a:xfrm>
              <a:off x="2228259" y="6709543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Line 3749"/>
            <p:cNvSpPr>
              <a:spLocks noChangeShapeType="1"/>
            </p:cNvSpPr>
            <p:nvPr/>
          </p:nvSpPr>
          <p:spPr bwMode="auto">
            <a:xfrm>
              <a:off x="2228259" y="6684729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Line 3750"/>
            <p:cNvSpPr>
              <a:spLocks noChangeShapeType="1"/>
            </p:cNvSpPr>
            <p:nvPr/>
          </p:nvSpPr>
          <p:spPr bwMode="auto">
            <a:xfrm flipV="1">
              <a:off x="2302701" y="6651053"/>
              <a:ext cx="23042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Line 3751"/>
            <p:cNvSpPr>
              <a:spLocks noChangeShapeType="1"/>
            </p:cNvSpPr>
            <p:nvPr/>
          </p:nvSpPr>
          <p:spPr bwMode="auto">
            <a:xfrm flipV="1">
              <a:off x="2302701" y="6675867"/>
              <a:ext cx="23042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Rectangle 3752"/>
            <p:cNvSpPr>
              <a:spLocks noChangeArrowheads="1"/>
            </p:cNvSpPr>
            <p:nvPr/>
          </p:nvSpPr>
          <p:spPr bwMode="auto">
            <a:xfrm>
              <a:off x="2297383" y="6656370"/>
              <a:ext cx="74442" cy="77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Freeform 3753"/>
            <p:cNvSpPr>
              <a:spLocks/>
            </p:cNvSpPr>
            <p:nvPr/>
          </p:nvSpPr>
          <p:spPr bwMode="auto">
            <a:xfrm>
              <a:off x="2371825" y="6631556"/>
              <a:ext cx="23042" cy="102801"/>
            </a:xfrm>
            <a:custGeom>
              <a:avLst/>
              <a:gdLst>
                <a:gd name="T0" fmla="*/ 0 w 13"/>
                <a:gd name="T1" fmla="*/ 14 h 58"/>
                <a:gd name="T2" fmla="*/ 13 w 13"/>
                <a:gd name="T3" fmla="*/ 0 h 58"/>
                <a:gd name="T4" fmla="*/ 13 w 13"/>
                <a:gd name="T5" fmla="*/ 44 h 58"/>
                <a:gd name="T6" fmla="*/ 0 w 13"/>
                <a:gd name="T7" fmla="*/ 58 h 58"/>
                <a:gd name="T8" fmla="*/ 0 w 13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8">
                  <a:moveTo>
                    <a:pt x="0" y="14"/>
                  </a:moveTo>
                  <a:lnTo>
                    <a:pt x="13" y="0"/>
                  </a:lnTo>
                  <a:lnTo>
                    <a:pt x="13" y="44"/>
                  </a:lnTo>
                  <a:lnTo>
                    <a:pt x="0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Freeform 3754"/>
            <p:cNvSpPr>
              <a:spLocks/>
            </p:cNvSpPr>
            <p:nvPr/>
          </p:nvSpPr>
          <p:spPr bwMode="auto">
            <a:xfrm>
              <a:off x="2297383" y="6631556"/>
              <a:ext cx="97483" cy="24814"/>
            </a:xfrm>
            <a:custGeom>
              <a:avLst/>
              <a:gdLst>
                <a:gd name="T0" fmla="*/ 0 w 55"/>
                <a:gd name="T1" fmla="*/ 14 h 14"/>
                <a:gd name="T2" fmla="*/ 14 w 55"/>
                <a:gd name="T3" fmla="*/ 0 h 14"/>
                <a:gd name="T4" fmla="*/ 55 w 55"/>
                <a:gd name="T5" fmla="*/ 0 h 14"/>
                <a:gd name="T6" fmla="*/ 42 w 55"/>
                <a:gd name="T7" fmla="*/ 14 h 14"/>
                <a:gd name="T8" fmla="*/ 0 w 5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">
                  <a:moveTo>
                    <a:pt x="0" y="14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4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Freeform 3755"/>
            <p:cNvSpPr>
              <a:spLocks/>
            </p:cNvSpPr>
            <p:nvPr/>
          </p:nvSpPr>
          <p:spPr bwMode="auto">
            <a:xfrm>
              <a:off x="2297383" y="6631556"/>
              <a:ext cx="97483" cy="102801"/>
            </a:xfrm>
            <a:custGeom>
              <a:avLst/>
              <a:gdLst>
                <a:gd name="T0" fmla="*/ 0 w 55"/>
                <a:gd name="T1" fmla="*/ 14 h 58"/>
                <a:gd name="T2" fmla="*/ 14 w 55"/>
                <a:gd name="T3" fmla="*/ 0 h 58"/>
                <a:gd name="T4" fmla="*/ 55 w 55"/>
                <a:gd name="T5" fmla="*/ 0 h 58"/>
                <a:gd name="T6" fmla="*/ 55 w 55"/>
                <a:gd name="T7" fmla="*/ 44 h 58"/>
                <a:gd name="T8" fmla="*/ 42 w 55"/>
                <a:gd name="T9" fmla="*/ 58 h 58"/>
                <a:gd name="T10" fmla="*/ 0 w 55"/>
                <a:gd name="T11" fmla="*/ 58 h 58"/>
                <a:gd name="T12" fmla="*/ 0 w 55"/>
                <a:gd name="T13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8">
                  <a:moveTo>
                    <a:pt x="0" y="14"/>
                  </a:moveTo>
                  <a:lnTo>
                    <a:pt x="14" y="0"/>
                  </a:lnTo>
                  <a:lnTo>
                    <a:pt x="55" y="0"/>
                  </a:lnTo>
                  <a:lnTo>
                    <a:pt x="55" y="44"/>
                  </a:lnTo>
                  <a:lnTo>
                    <a:pt x="42" y="58"/>
                  </a:lnTo>
                  <a:lnTo>
                    <a:pt x="0" y="5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Freeform 3756"/>
            <p:cNvSpPr>
              <a:spLocks/>
            </p:cNvSpPr>
            <p:nvPr/>
          </p:nvSpPr>
          <p:spPr bwMode="auto">
            <a:xfrm>
              <a:off x="2297383" y="6631556"/>
              <a:ext cx="97483" cy="24814"/>
            </a:xfrm>
            <a:custGeom>
              <a:avLst/>
              <a:gdLst>
                <a:gd name="T0" fmla="*/ 0 w 55"/>
                <a:gd name="T1" fmla="*/ 14 h 14"/>
                <a:gd name="T2" fmla="*/ 42 w 55"/>
                <a:gd name="T3" fmla="*/ 14 h 14"/>
                <a:gd name="T4" fmla="*/ 55 w 55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">
                  <a:moveTo>
                    <a:pt x="0" y="14"/>
                  </a:moveTo>
                  <a:lnTo>
                    <a:pt x="42" y="14"/>
                  </a:lnTo>
                  <a:lnTo>
                    <a:pt x="55" y="0"/>
                  </a:lnTo>
                </a:path>
              </a:pathLst>
            </a:custGeom>
            <a:solidFill>
              <a:schemeClr val="bg1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Line 3757"/>
            <p:cNvSpPr>
              <a:spLocks noChangeShapeType="1"/>
            </p:cNvSpPr>
            <p:nvPr/>
          </p:nvSpPr>
          <p:spPr bwMode="auto">
            <a:xfrm>
              <a:off x="2371825" y="6656370"/>
              <a:ext cx="0" cy="77987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Line 3758"/>
            <p:cNvSpPr>
              <a:spLocks noChangeShapeType="1"/>
            </p:cNvSpPr>
            <p:nvPr/>
          </p:nvSpPr>
          <p:spPr bwMode="auto">
            <a:xfrm>
              <a:off x="2297383" y="6709543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Line 3759"/>
            <p:cNvSpPr>
              <a:spLocks noChangeShapeType="1"/>
            </p:cNvSpPr>
            <p:nvPr/>
          </p:nvSpPr>
          <p:spPr bwMode="auto">
            <a:xfrm>
              <a:off x="2297383" y="6684729"/>
              <a:ext cx="72669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Line 3760"/>
            <p:cNvSpPr>
              <a:spLocks noChangeShapeType="1"/>
            </p:cNvSpPr>
            <p:nvPr/>
          </p:nvSpPr>
          <p:spPr bwMode="auto">
            <a:xfrm flipV="1">
              <a:off x="2371825" y="6665232"/>
              <a:ext cx="21269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Line 3761"/>
            <p:cNvSpPr>
              <a:spLocks noChangeShapeType="1"/>
            </p:cNvSpPr>
            <p:nvPr/>
          </p:nvSpPr>
          <p:spPr bwMode="auto">
            <a:xfrm flipV="1">
              <a:off x="2371825" y="6690046"/>
              <a:ext cx="21269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Rectangle 3762"/>
            <p:cNvSpPr>
              <a:spLocks noChangeArrowheads="1"/>
            </p:cNvSpPr>
            <p:nvPr/>
          </p:nvSpPr>
          <p:spPr bwMode="auto">
            <a:xfrm>
              <a:off x="2134320" y="6271754"/>
              <a:ext cx="74442" cy="886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8" name="Freeform 3763"/>
            <p:cNvSpPr>
              <a:spLocks/>
            </p:cNvSpPr>
            <p:nvPr/>
          </p:nvSpPr>
          <p:spPr bwMode="auto">
            <a:xfrm>
              <a:off x="2208762" y="6246940"/>
              <a:ext cx="24814" cy="113435"/>
            </a:xfrm>
            <a:custGeom>
              <a:avLst/>
              <a:gdLst>
                <a:gd name="T0" fmla="*/ 0 w 14"/>
                <a:gd name="T1" fmla="*/ 14 h 64"/>
                <a:gd name="T2" fmla="*/ 14 w 14"/>
                <a:gd name="T3" fmla="*/ 0 h 64"/>
                <a:gd name="T4" fmla="*/ 14 w 14"/>
                <a:gd name="T5" fmla="*/ 50 h 64"/>
                <a:gd name="T6" fmla="*/ 0 w 14"/>
                <a:gd name="T7" fmla="*/ 64 h 64"/>
                <a:gd name="T8" fmla="*/ 0 w 14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0" y="14"/>
                  </a:moveTo>
                  <a:lnTo>
                    <a:pt x="14" y="0"/>
                  </a:lnTo>
                  <a:lnTo>
                    <a:pt x="14" y="50"/>
                  </a:lnTo>
                  <a:lnTo>
                    <a:pt x="0" y="6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Freeform 3764"/>
            <p:cNvSpPr>
              <a:spLocks/>
            </p:cNvSpPr>
            <p:nvPr/>
          </p:nvSpPr>
          <p:spPr bwMode="auto">
            <a:xfrm>
              <a:off x="2134320" y="6246940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15 w 56"/>
                <a:gd name="T3" fmla="*/ 0 h 14"/>
                <a:gd name="T4" fmla="*/ 56 w 56"/>
                <a:gd name="T5" fmla="*/ 0 h 14"/>
                <a:gd name="T6" fmla="*/ 42 w 56"/>
                <a:gd name="T7" fmla="*/ 14 h 14"/>
                <a:gd name="T8" fmla="*/ 0 w 5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15" y="0"/>
                  </a:lnTo>
                  <a:lnTo>
                    <a:pt x="56" y="0"/>
                  </a:lnTo>
                  <a:lnTo>
                    <a:pt x="4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0" name="Freeform 3765"/>
            <p:cNvSpPr>
              <a:spLocks/>
            </p:cNvSpPr>
            <p:nvPr/>
          </p:nvSpPr>
          <p:spPr bwMode="auto">
            <a:xfrm>
              <a:off x="2134320" y="6246940"/>
              <a:ext cx="99256" cy="113435"/>
            </a:xfrm>
            <a:custGeom>
              <a:avLst/>
              <a:gdLst>
                <a:gd name="T0" fmla="*/ 0 w 56"/>
                <a:gd name="T1" fmla="*/ 14 h 64"/>
                <a:gd name="T2" fmla="*/ 15 w 56"/>
                <a:gd name="T3" fmla="*/ 0 h 64"/>
                <a:gd name="T4" fmla="*/ 56 w 56"/>
                <a:gd name="T5" fmla="*/ 0 h 64"/>
                <a:gd name="T6" fmla="*/ 56 w 56"/>
                <a:gd name="T7" fmla="*/ 50 h 64"/>
                <a:gd name="T8" fmla="*/ 42 w 56"/>
                <a:gd name="T9" fmla="*/ 64 h 64"/>
                <a:gd name="T10" fmla="*/ 0 w 56"/>
                <a:gd name="T11" fmla="*/ 64 h 64"/>
                <a:gd name="T12" fmla="*/ 0 w 56"/>
                <a:gd name="T13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4">
                  <a:moveTo>
                    <a:pt x="0" y="14"/>
                  </a:moveTo>
                  <a:lnTo>
                    <a:pt x="15" y="0"/>
                  </a:lnTo>
                  <a:lnTo>
                    <a:pt x="56" y="0"/>
                  </a:lnTo>
                  <a:lnTo>
                    <a:pt x="56" y="50"/>
                  </a:lnTo>
                  <a:lnTo>
                    <a:pt x="42" y="64"/>
                  </a:lnTo>
                  <a:lnTo>
                    <a:pt x="0" y="64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Freeform 3766"/>
            <p:cNvSpPr>
              <a:spLocks/>
            </p:cNvSpPr>
            <p:nvPr/>
          </p:nvSpPr>
          <p:spPr bwMode="auto">
            <a:xfrm>
              <a:off x="2134320" y="6246940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42 w 56"/>
                <a:gd name="T3" fmla="*/ 14 h 14"/>
                <a:gd name="T4" fmla="*/ 56 w 5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42" y="14"/>
                  </a:lnTo>
                  <a:lnTo>
                    <a:pt x="56" y="0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Line 3767"/>
            <p:cNvSpPr>
              <a:spLocks noChangeShapeType="1"/>
            </p:cNvSpPr>
            <p:nvPr/>
          </p:nvSpPr>
          <p:spPr bwMode="auto">
            <a:xfrm>
              <a:off x="2208762" y="6271754"/>
              <a:ext cx="0" cy="88621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Line 3768"/>
            <p:cNvSpPr>
              <a:spLocks noChangeShapeType="1"/>
            </p:cNvSpPr>
            <p:nvPr/>
          </p:nvSpPr>
          <p:spPr bwMode="auto">
            <a:xfrm>
              <a:off x="2134320" y="6335561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Line 3769"/>
            <p:cNvSpPr>
              <a:spLocks noChangeShapeType="1"/>
            </p:cNvSpPr>
            <p:nvPr/>
          </p:nvSpPr>
          <p:spPr bwMode="auto">
            <a:xfrm>
              <a:off x="2134320" y="6310747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Line 3770"/>
            <p:cNvSpPr>
              <a:spLocks noChangeShapeType="1"/>
            </p:cNvSpPr>
            <p:nvPr/>
          </p:nvSpPr>
          <p:spPr bwMode="auto">
            <a:xfrm>
              <a:off x="2134320" y="6285933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Line 3771"/>
            <p:cNvSpPr>
              <a:spLocks noChangeShapeType="1"/>
            </p:cNvSpPr>
            <p:nvPr/>
          </p:nvSpPr>
          <p:spPr bwMode="auto">
            <a:xfrm flipV="1">
              <a:off x="2208762" y="6252257"/>
              <a:ext cx="24814" cy="336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Line 3772"/>
            <p:cNvSpPr>
              <a:spLocks noChangeShapeType="1"/>
            </p:cNvSpPr>
            <p:nvPr/>
          </p:nvSpPr>
          <p:spPr bwMode="auto">
            <a:xfrm flipV="1">
              <a:off x="2208762" y="6277071"/>
              <a:ext cx="24814" cy="336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Line 3773"/>
            <p:cNvSpPr>
              <a:spLocks noChangeShapeType="1"/>
            </p:cNvSpPr>
            <p:nvPr/>
          </p:nvSpPr>
          <p:spPr bwMode="auto">
            <a:xfrm flipV="1">
              <a:off x="2208762" y="6301885"/>
              <a:ext cx="24814" cy="336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Rectangle 3774"/>
            <p:cNvSpPr>
              <a:spLocks noChangeArrowheads="1"/>
            </p:cNvSpPr>
            <p:nvPr/>
          </p:nvSpPr>
          <p:spPr bwMode="auto">
            <a:xfrm>
              <a:off x="2203445" y="6271754"/>
              <a:ext cx="74442" cy="886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Freeform 3775"/>
            <p:cNvSpPr>
              <a:spLocks/>
            </p:cNvSpPr>
            <p:nvPr/>
          </p:nvSpPr>
          <p:spPr bwMode="auto">
            <a:xfrm>
              <a:off x="2277887" y="6246940"/>
              <a:ext cx="24814" cy="113435"/>
            </a:xfrm>
            <a:custGeom>
              <a:avLst/>
              <a:gdLst>
                <a:gd name="T0" fmla="*/ 0 w 14"/>
                <a:gd name="T1" fmla="*/ 14 h 64"/>
                <a:gd name="T2" fmla="*/ 14 w 14"/>
                <a:gd name="T3" fmla="*/ 0 h 64"/>
                <a:gd name="T4" fmla="*/ 14 w 14"/>
                <a:gd name="T5" fmla="*/ 50 h 64"/>
                <a:gd name="T6" fmla="*/ 0 w 14"/>
                <a:gd name="T7" fmla="*/ 64 h 64"/>
                <a:gd name="T8" fmla="*/ 0 w 14"/>
                <a:gd name="T9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0" y="14"/>
                  </a:moveTo>
                  <a:lnTo>
                    <a:pt x="14" y="0"/>
                  </a:lnTo>
                  <a:lnTo>
                    <a:pt x="14" y="50"/>
                  </a:lnTo>
                  <a:lnTo>
                    <a:pt x="0" y="6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Freeform 3776"/>
            <p:cNvSpPr>
              <a:spLocks/>
            </p:cNvSpPr>
            <p:nvPr/>
          </p:nvSpPr>
          <p:spPr bwMode="auto">
            <a:xfrm>
              <a:off x="2203445" y="6246940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14 w 56"/>
                <a:gd name="T3" fmla="*/ 0 h 14"/>
                <a:gd name="T4" fmla="*/ 56 w 56"/>
                <a:gd name="T5" fmla="*/ 0 h 14"/>
                <a:gd name="T6" fmla="*/ 42 w 56"/>
                <a:gd name="T7" fmla="*/ 14 h 14"/>
                <a:gd name="T8" fmla="*/ 0 w 5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14" y="0"/>
                  </a:lnTo>
                  <a:lnTo>
                    <a:pt x="56" y="0"/>
                  </a:lnTo>
                  <a:lnTo>
                    <a:pt x="4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Freeform 3777"/>
            <p:cNvSpPr>
              <a:spLocks/>
            </p:cNvSpPr>
            <p:nvPr/>
          </p:nvSpPr>
          <p:spPr bwMode="auto">
            <a:xfrm>
              <a:off x="2203445" y="6246940"/>
              <a:ext cx="99256" cy="113435"/>
            </a:xfrm>
            <a:custGeom>
              <a:avLst/>
              <a:gdLst>
                <a:gd name="T0" fmla="*/ 0 w 56"/>
                <a:gd name="T1" fmla="*/ 14 h 64"/>
                <a:gd name="T2" fmla="*/ 14 w 56"/>
                <a:gd name="T3" fmla="*/ 0 h 64"/>
                <a:gd name="T4" fmla="*/ 56 w 56"/>
                <a:gd name="T5" fmla="*/ 0 h 64"/>
                <a:gd name="T6" fmla="*/ 56 w 56"/>
                <a:gd name="T7" fmla="*/ 50 h 64"/>
                <a:gd name="T8" fmla="*/ 42 w 56"/>
                <a:gd name="T9" fmla="*/ 64 h 64"/>
                <a:gd name="T10" fmla="*/ 0 w 56"/>
                <a:gd name="T11" fmla="*/ 64 h 64"/>
                <a:gd name="T12" fmla="*/ 0 w 56"/>
                <a:gd name="T13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4">
                  <a:moveTo>
                    <a:pt x="0" y="14"/>
                  </a:moveTo>
                  <a:lnTo>
                    <a:pt x="14" y="0"/>
                  </a:lnTo>
                  <a:lnTo>
                    <a:pt x="56" y="0"/>
                  </a:lnTo>
                  <a:lnTo>
                    <a:pt x="56" y="50"/>
                  </a:lnTo>
                  <a:lnTo>
                    <a:pt x="42" y="64"/>
                  </a:lnTo>
                  <a:lnTo>
                    <a:pt x="0" y="64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Freeform 3778"/>
            <p:cNvSpPr>
              <a:spLocks/>
            </p:cNvSpPr>
            <p:nvPr/>
          </p:nvSpPr>
          <p:spPr bwMode="auto">
            <a:xfrm>
              <a:off x="2203445" y="6246940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42 w 56"/>
                <a:gd name="T3" fmla="*/ 14 h 14"/>
                <a:gd name="T4" fmla="*/ 56 w 5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42" y="14"/>
                  </a:lnTo>
                  <a:lnTo>
                    <a:pt x="56" y="0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Line 3779"/>
            <p:cNvSpPr>
              <a:spLocks noChangeShapeType="1"/>
            </p:cNvSpPr>
            <p:nvPr/>
          </p:nvSpPr>
          <p:spPr bwMode="auto">
            <a:xfrm>
              <a:off x="2277887" y="6271754"/>
              <a:ext cx="0" cy="88621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Line 3780"/>
            <p:cNvSpPr>
              <a:spLocks noChangeShapeType="1"/>
            </p:cNvSpPr>
            <p:nvPr/>
          </p:nvSpPr>
          <p:spPr bwMode="auto">
            <a:xfrm>
              <a:off x="2203445" y="6335561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Line 3781"/>
            <p:cNvSpPr>
              <a:spLocks noChangeShapeType="1"/>
            </p:cNvSpPr>
            <p:nvPr/>
          </p:nvSpPr>
          <p:spPr bwMode="auto">
            <a:xfrm>
              <a:off x="2203445" y="6310747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Line 3782"/>
            <p:cNvSpPr>
              <a:spLocks noChangeShapeType="1"/>
            </p:cNvSpPr>
            <p:nvPr/>
          </p:nvSpPr>
          <p:spPr bwMode="auto">
            <a:xfrm>
              <a:off x="2203445" y="6285933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Line 3783"/>
            <p:cNvSpPr>
              <a:spLocks noChangeShapeType="1"/>
            </p:cNvSpPr>
            <p:nvPr/>
          </p:nvSpPr>
          <p:spPr bwMode="auto">
            <a:xfrm flipV="1">
              <a:off x="2277887" y="6291251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Line 3784"/>
            <p:cNvSpPr>
              <a:spLocks noChangeShapeType="1"/>
            </p:cNvSpPr>
            <p:nvPr/>
          </p:nvSpPr>
          <p:spPr bwMode="auto">
            <a:xfrm flipV="1">
              <a:off x="2277887" y="6316065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Rectangle 3785"/>
            <p:cNvSpPr>
              <a:spLocks noChangeArrowheads="1"/>
            </p:cNvSpPr>
            <p:nvPr/>
          </p:nvSpPr>
          <p:spPr bwMode="auto">
            <a:xfrm>
              <a:off x="2114823" y="6289478"/>
              <a:ext cx="70897" cy="850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Freeform 3786"/>
            <p:cNvSpPr>
              <a:spLocks/>
            </p:cNvSpPr>
            <p:nvPr/>
          </p:nvSpPr>
          <p:spPr bwMode="auto">
            <a:xfrm>
              <a:off x="2185720" y="6266437"/>
              <a:ext cx="23042" cy="108118"/>
            </a:xfrm>
            <a:custGeom>
              <a:avLst/>
              <a:gdLst>
                <a:gd name="T0" fmla="*/ 0 w 13"/>
                <a:gd name="T1" fmla="*/ 13 h 61"/>
                <a:gd name="T2" fmla="*/ 13 w 13"/>
                <a:gd name="T3" fmla="*/ 0 h 61"/>
                <a:gd name="T4" fmla="*/ 13 w 13"/>
                <a:gd name="T5" fmla="*/ 48 h 61"/>
                <a:gd name="T6" fmla="*/ 0 w 13"/>
                <a:gd name="T7" fmla="*/ 61 h 61"/>
                <a:gd name="T8" fmla="*/ 0 w 13"/>
                <a:gd name="T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1">
                  <a:moveTo>
                    <a:pt x="0" y="13"/>
                  </a:moveTo>
                  <a:lnTo>
                    <a:pt x="13" y="0"/>
                  </a:lnTo>
                  <a:lnTo>
                    <a:pt x="13" y="48"/>
                  </a:lnTo>
                  <a:lnTo>
                    <a:pt x="0" y="6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Freeform 3787"/>
            <p:cNvSpPr>
              <a:spLocks/>
            </p:cNvSpPr>
            <p:nvPr/>
          </p:nvSpPr>
          <p:spPr bwMode="auto">
            <a:xfrm>
              <a:off x="2114823" y="6266437"/>
              <a:ext cx="93939" cy="23042"/>
            </a:xfrm>
            <a:custGeom>
              <a:avLst/>
              <a:gdLst>
                <a:gd name="T0" fmla="*/ 0 w 53"/>
                <a:gd name="T1" fmla="*/ 13 h 13"/>
                <a:gd name="T2" fmla="*/ 14 w 53"/>
                <a:gd name="T3" fmla="*/ 0 h 13"/>
                <a:gd name="T4" fmla="*/ 53 w 53"/>
                <a:gd name="T5" fmla="*/ 0 h 13"/>
                <a:gd name="T6" fmla="*/ 40 w 53"/>
                <a:gd name="T7" fmla="*/ 13 h 13"/>
                <a:gd name="T8" fmla="*/ 0 w 5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3">
                  <a:moveTo>
                    <a:pt x="0" y="13"/>
                  </a:moveTo>
                  <a:lnTo>
                    <a:pt x="14" y="0"/>
                  </a:lnTo>
                  <a:lnTo>
                    <a:pt x="53" y="0"/>
                  </a:lnTo>
                  <a:lnTo>
                    <a:pt x="4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Freeform 3788"/>
            <p:cNvSpPr>
              <a:spLocks/>
            </p:cNvSpPr>
            <p:nvPr/>
          </p:nvSpPr>
          <p:spPr bwMode="auto">
            <a:xfrm>
              <a:off x="2114823" y="6266437"/>
              <a:ext cx="93939" cy="108118"/>
            </a:xfrm>
            <a:custGeom>
              <a:avLst/>
              <a:gdLst>
                <a:gd name="T0" fmla="*/ 0 w 53"/>
                <a:gd name="T1" fmla="*/ 13 h 61"/>
                <a:gd name="T2" fmla="*/ 14 w 53"/>
                <a:gd name="T3" fmla="*/ 0 h 61"/>
                <a:gd name="T4" fmla="*/ 53 w 53"/>
                <a:gd name="T5" fmla="*/ 0 h 61"/>
                <a:gd name="T6" fmla="*/ 53 w 53"/>
                <a:gd name="T7" fmla="*/ 48 h 61"/>
                <a:gd name="T8" fmla="*/ 40 w 53"/>
                <a:gd name="T9" fmla="*/ 61 h 61"/>
                <a:gd name="T10" fmla="*/ 0 w 53"/>
                <a:gd name="T11" fmla="*/ 61 h 61"/>
                <a:gd name="T12" fmla="*/ 0 w 53"/>
                <a:gd name="T13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1">
                  <a:moveTo>
                    <a:pt x="0" y="13"/>
                  </a:moveTo>
                  <a:lnTo>
                    <a:pt x="14" y="0"/>
                  </a:lnTo>
                  <a:lnTo>
                    <a:pt x="53" y="0"/>
                  </a:lnTo>
                  <a:lnTo>
                    <a:pt x="53" y="48"/>
                  </a:lnTo>
                  <a:lnTo>
                    <a:pt x="40" y="61"/>
                  </a:lnTo>
                  <a:lnTo>
                    <a:pt x="0" y="61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Freeform 3789"/>
            <p:cNvSpPr>
              <a:spLocks/>
            </p:cNvSpPr>
            <p:nvPr/>
          </p:nvSpPr>
          <p:spPr bwMode="auto">
            <a:xfrm>
              <a:off x="2114823" y="6266437"/>
              <a:ext cx="93939" cy="23042"/>
            </a:xfrm>
            <a:custGeom>
              <a:avLst/>
              <a:gdLst>
                <a:gd name="T0" fmla="*/ 0 w 53"/>
                <a:gd name="T1" fmla="*/ 13 h 13"/>
                <a:gd name="T2" fmla="*/ 40 w 53"/>
                <a:gd name="T3" fmla="*/ 13 h 13"/>
                <a:gd name="T4" fmla="*/ 53 w 53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3">
                  <a:moveTo>
                    <a:pt x="0" y="13"/>
                  </a:moveTo>
                  <a:lnTo>
                    <a:pt x="40" y="13"/>
                  </a:lnTo>
                  <a:lnTo>
                    <a:pt x="53" y="0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Line 3790"/>
            <p:cNvSpPr>
              <a:spLocks noChangeShapeType="1"/>
            </p:cNvSpPr>
            <p:nvPr/>
          </p:nvSpPr>
          <p:spPr bwMode="auto">
            <a:xfrm>
              <a:off x="2185720" y="6289478"/>
              <a:ext cx="0" cy="85076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6" name="Line 3791"/>
            <p:cNvSpPr>
              <a:spLocks noChangeShapeType="1"/>
            </p:cNvSpPr>
            <p:nvPr/>
          </p:nvSpPr>
          <p:spPr bwMode="auto">
            <a:xfrm>
              <a:off x="2114823" y="6349741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Line 3792"/>
            <p:cNvSpPr>
              <a:spLocks noChangeShapeType="1"/>
            </p:cNvSpPr>
            <p:nvPr/>
          </p:nvSpPr>
          <p:spPr bwMode="auto">
            <a:xfrm>
              <a:off x="2114823" y="6324927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Line 3793"/>
            <p:cNvSpPr>
              <a:spLocks noChangeShapeType="1"/>
            </p:cNvSpPr>
            <p:nvPr/>
          </p:nvSpPr>
          <p:spPr bwMode="auto">
            <a:xfrm flipV="1">
              <a:off x="2189265" y="6266437"/>
              <a:ext cx="24814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Line 3794"/>
            <p:cNvSpPr>
              <a:spLocks noChangeShapeType="1"/>
            </p:cNvSpPr>
            <p:nvPr/>
          </p:nvSpPr>
          <p:spPr bwMode="auto">
            <a:xfrm flipV="1">
              <a:off x="2189265" y="6291251"/>
              <a:ext cx="24814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Line 3795"/>
            <p:cNvSpPr>
              <a:spLocks noChangeShapeType="1"/>
            </p:cNvSpPr>
            <p:nvPr/>
          </p:nvSpPr>
          <p:spPr bwMode="auto">
            <a:xfrm flipV="1">
              <a:off x="2189265" y="6316065"/>
              <a:ext cx="24814" cy="35449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Rectangle 3796"/>
            <p:cNvSpPr>
              <a:spLocks noChangeArrowheads="1"/>
            </p:cNvSpPr>
            <p:nvPr/>
          </p:nvSpPr>
          <p:spPr bwMode="auto">
            <a:xfrm>
              <a:off x="2183948" y="6291251"/>
              <a:ext cx="74442" cy="83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Freeform 3797"/>
            <p:cNvSpPr>
              <a:spLocks/>
            </p:cNvSpPr>
            <p:nvPr/>
          </p:nvSpPr>
          <p:spPr bwMode="auto">
            <a:xfrm>
              <a:off x="2258390" y="6266437"/>
              <a:ext cx="24814" cy="108118"/>
            </a:xfrm>
            <a:custGeom>
              <a:avLst/>
              <a:gdLst>
                <a:gd name="T0" fmla="*/ 0 w 14"/>
                <a:gd name="T1" fmla="*/ 14 h 61"/>
                <a:gd name="T2" fmla="*/ 14 w 14"/>
                <a:gd name="T3" fmla="*/ 0 h 61"/>
                <a:gd name="T4" fmla="*/ 14 w 14"/>
                <a:gd name="T5" fmla="*/ 47 h 61"/>
                <a:gd name="T6" fmla="*/ 0 w 14"/>
                <a:gd name="T7" fmla="*/ 61 h 61"/>
                <a:gd name="T8" fmla="*/ 0 w 14"/>
                <a:gd name="T9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1">
                  <a:moveTo>
                    <a:pt x="0" y="14"/>
                  </a:moveTo>
                  <a:lnTo>
                    <a:pt x="14" y="0"/>
                  </a:lnTo>
                  <a:lnTo>
                    <a:pt x="14" y="47"/>
                  </a:lnTo>
                  <a:lnTo>
                    <a:pt x="0" y="6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Freeform 3798"/>
            <p:cNvSpPr>
              <a:spLocks/>
            </p:cNvSpPr>
            <p:nvPr/>
          </p:nvSpPr>
          <p:spPr bwMode="auto">
            <a:xfrm>
              <a:off x="2183948" y="6266437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14 w 56"/>
                <a:gd name="T3" fmla="*/ 0 h 14"/>
                <a:gd name="T4" fmla="*/ 56 w 56"/>
                <a:gd name="T5" fmla="*/ 0 h 14"/>
                <a:gd name="T6" fmla="*/ 42 w 56"/>
                <a:gd name="T7" fmla="*/ 14 h 14"/>
                <a:gd name="T8" fmla="*/ 0 w 5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14" y="0"/>
                  </a:lnTo>
                  <a:lnTo>
                    <a:pt x="56" y="0"/>
                  </a:lnTo>
                  <a:lnTo>
                    <a:pt x="4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Freeform 3799"/>
            <p:cNvSpPr>
              <a:spLocks/>
            </p:cNvSpPr>
            <p:nvPr/>
          </p:nvSpPr>
          <p:spPr bwMode="auto">
            <a:xfrm>
              <a:off x="2183948" y="6266437"/>
              <a:ext cx="99256" cy="108118"/>
            </a:xfrm>
            <a:custGeom>
              <a:avLst/>
              <a:gdLst>
                <a:gd name="T0" fmla="*/ 0 w 56"/>
                <a:gd name="T1" fmla="*/ 14 h 61"/>
                <a:gd name="T2" fmla="*/ 14 w 56"/>
                <a:gd name="T3" fmla="*/ 0 h 61"/>
                <a:gd name="T4" fmla="*/ 56 w 56"/>
                <a:gd name="T5" fmla="*/ 0 h 61"/>
                <a:gd name="T6" fmla="*/ 56 w 56"/>
                <a:gd name="T7" fmla="*/ 47 h 61"/>
                <a:gd name="T8" fmla="*/ 42 w 56"/>
                <a:gd name="T9" fmla="*/ 61 h 61"/>
                <a:gd name="T10" fmla="*/ 0 w 56"/>
                <a:gd name="T11" fmla="*/ 61 h 61"/>
                <a:gd name="T12" fmla="*/ 0 w 56"/>
                <a:gd name="T13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1">
                  <a:moveTo>
                    <a:pt x="0" y="14"/>
                  </a:moveTo>
                  <a:lnTo>
                    <a:pt x="14" y="0"/>
                  </a:lnTo>
                  <a:lnTo>
                    <a:pt x="56" y="0"/>
                  </a:lnTo>
                  <a:lnTo>
                    <a:pt x="56" y="47"/>
                  </a:lnTo>
                  <a:lnTo>
                    <a:pt x="42" y="61"/>
                  </a:lnTo>
                  <a:lnTo>
                    <a:pt x="0" y="61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Freeform 3800"/>
            <p:cNvSpPr>
              <a:spLocks/>
            </p:cNvSpPr>
            <p:nvPr/>
          </p:nvSpPr>
          <p:spPr bwMode="auto">
            <a:xfrm>
              <a:off x="2183948" y="6266437"/>
              <a:ext cx="99256" cy="24814"/>
            </a:xfrm>
            <a:custGeom>
              <a:avLst/>
              <a:gdLst>
                <a:gd name="T0" fmla="*/ 0 w 56"/>
                <a:gd name="T1" fmla="*/ 14 h 14"/>
                <a:gd name="T2" fmla="*/ 42 w 56"/>
                <a:gd name="T3" fmla="*/ 14 h 14"/>
                <a:gd name="T4" fmla="*/ 56 w 5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">
                  <a:moveTo>
                    <a:pt x="0" y="14"/>
                  </a:moveTo>
                  <a:lnTo>
                    <a:pt x="42" y="14"/>
                  </a:lnTo>
                  <a:lnTo>
                    <a:pt x="56" y="0"/>
                  </a:ln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Line 3801"/>
            <p:cNvSpPr>
              <a:spLocks noChangeShapeType="1"/>
            </p:cNvSpPr>
            <p:nvPr/>
          </p:nvSpPr>
          <p:spPr bwMode="auto">
            <a:xfrm>
              <a:off x="2258390" y="6291251"/>
              <a:ext cx="0" cy="8330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Line 3802"/>
            <p:cNvSpPr>
              <a:spLocks noChangeShapeType="1"/>
            </p:cNvSpPr>
            <p:nvPr/>
          </p:nvSpPr>
          <p:spPr bwMode="auto">
            <a:xfrm>
              <a:off x="2183948" y="6349741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Line 3803"/>
            <p:cNvSpPr>
              <a:spLocks noChangeShapeType="1"/>
            </p:cNvSpPr>
            <p:nvPr/>
          </p:nvSpPr>
          <p:spPr bwMode="auto">
            <a:xfrm>
              <a:off x="2183948" y="6324927"/>
              <a:ext cx="74442" cy="0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Line 3804"/>
            <p:cNvSpPr>
              <a:spLocks noChangeShapeType="1"/>
            </p:cNvSpPr>
            <p:nvPr/>
          </p:nvSpPr>
          <p:spPr bwMode="auto">
            <a:xfrm flipV="1">
              <a:off x="2258390" y="6305430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Line 3805"/>
            <p:cNvSpPr>
              <a:spLocks noChangeShapeType="1"/>
            </p:cNvSpPr>
            <p:nvPr/>
          </p:nvSpPr>
          <p:spPr bwMode="auto">
            <a:xfrm flipV="1">
              <a:off x="2258390" y="6335561"/>
              <a:ext cx="23042" cy="17724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Freeform 3806"/>
            <p:cNvSpPr>
              <a:spLocks/>
            </p:cNvSpPr>
            <p:nvPr/>
          </p:nvSpPr>
          <p:spPr bwMode="auto">
            <a:xfrm>
              <a:off x="1985436" y="6378099"/>
              <a:ext cx="182560" cy="69125"/>
            </a:xfrm>
            <a:custGeom>
              <a:avLst/>
              <a:gdLst>
                <a:gd name="T0" fmla="*/ 0 w 592"/>
                <a:gd name="T1" fmla="*/ 38 h 224"/>
                <a:gd name="T2" fmla="*/ 38 w 592"/>
                <a:gd name="T3" fmla="*/ 0 h 224"/>
                <a:gd name="T4" fmla="*/ 555 w 592"/>
                <a:gd name="T5" fmla="*/ 0 h 224"/>
                <a:gd name="T6" fmla="*/ 592 w 592"/>
                <a:gd name="T7" fmla="*/ 38 h 224"/>
                <a:gd name="T8" fmla="*/ 592 w 592"/>
                <a:gd name="T9" fmla="*/ 187 h 224"/>
                <a:gd name="T10" fmla="*/ 555 w 592"/>
                <a:gd name="T11" fmla="*/ 224 h 224"/>
                <a:gd name="T12" fmla="*/ 38 w 592"/>
                <a:gd name="T13" fmla="*/ 224 h 224"/>
                <a:gd name="T14" fmla="*/ 0 w 592"/>
                <a:gd name="T15" fmla="*/ 187 h 224"/>
                <a:gd name="T16" fmla="*/ 0 w 592"/>
                <a:gd name="T17" fmla="*/ 3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2" h="224">
                  <a:moveTo>
                    <a:pt x="0" y="38"/>
                  </a:moveTo>
                  <a:cubicBezTo>
                    <a:pt x="0" y="17"/>
                    <a:pt x="17" y="0"/>
                    <a:pt x="38" y="0"/>
                  </a:cubicBezTo>
                  <a:lnTo>
                    <a:pt x="555" y="0"/>
                  </a:lnTo>
                  <a:cubicBezTo>
                    <a:pt x="576" y="0"/>
                    <a:pt x="592" y="17"/>
                    <a:pt x="592" y="38"/>
                  </a:cubicBezTo>
                  <a:lnTo>
                    <a:pt x="592" y="187"/>
                  </a:lnTo>
                  <a:cubicBezTo>
                    <a:pt x="592" y="208"/>
                    <a:pt x="576" y="224"/>
                    <a:pt x="555" y="224"/>
                  </a:cubicBezTo>
                  <a:lnTo>
                    <a:pt x="38" y="224"/>
                  </a:lnTo>
                  <a:cubicBezTo>
                    <a:pt x="17" y="224"/>
                    <a:pt x="0" y="208"/>
                    <a:pt x="0" y="187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C4BD9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Rectangle 3807"/>
            <p:cNvSpPr>
              <a:spLocks noChangeArrowheads="1"/>
            </p:cNvSpPr>
            <p:nvPr/>
          </p:nvSpPr>
          <p:spPr bwMode="auto">
            <a:xfrm>
              <a:off x="1994298" y="6378099"/>
              <a:ext cx="124070" cy="8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オフィス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Line 3808"/>
            <p:cNvSpPr>
              <a:spLocks noChangeShapeType="1"/>
            </p:cNvSpPr>
            <p:nvPr/>
          </p:nvSpPr>
          <p:spPr bwMode="auto">
            <a:xfrm>
              <a:off x="2074058" y="6447224"/>
              <a:ext cx="0" cy="53173"/>
            </a:xfrm>
            <a:prstGeom prst="line">
              <a:avLst/>
            </a:prstGeom>
            <a:noFill/>
            <a:ln w="17463" cap="flat">
              <a:solidFill>
                <a:srgbClr val="EEEC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Freeform 3812"/>
            <p:cNvSpPr>
              <a:spLocks/>
            </p:cNvSpPr>
            <p:nvPr/>
          </p:nvSpPr>
          <p:spPr bwMode="auto">
            <a:xfrm>
              <a:off x="3130424" y="5949172"/>
              <a:ext cx="251685" cy="69124"/>
            </a:xfrm>
            <a:custGeom>
              <a:avLst/>
              <a:gdLst>
                <a:gd name="T0" fmla="*/ 0 w 816"/>
                <a:gd name="T1" fmla="*/ 38 h 224"/>
                <a:gd name="T2" fmla="*/ 38 w 816"/>
                <a:gd name="T3" fmla="*/ 0 h 224"/>
                <a:gd name="T4" fmla="*/ 779 w 816"/>
                <a:gd name="T5" fmla="*/ 0 h 224"/>
                <a:gd name="T6" fmla="*/ 816 w 816"/>
                <a:gd name="T7" fmla="*/ 38 h 224"/>
                <a:gd name="T8" fmla="*/ 816 w 816"/>
                <a:gd name="T9" fmla="*/ 187 h 224"/>
                <a:gd name="T10" fmla="*/ 779 w 816"/>
                <a:gd name="T11" fmla="*/ 224 h 224"/>
                <a:gd name="T12" fmla="*/ 38 w 816"/>
                <a:gd name="T13" fmla="*/ 224 h 224"/>
                <a:gd name="T14" fmla="*/ 0 w 816"/>
                <a:gd name="T15" fmla="*/ 187 h 224"/>
                <a:gd name="T16" fmla="*/ 0 w 816"/>
                <a:gd name="T17" fmla="*/ 3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6" h="224">
                  <a:moveTo>
                    <a:pt x="0" y="38"/>
                  </a:moveTo>
                  <a:cubicBezTo>
                    <a:pt x="0" y="17"/>
                    <a:pt x="17" y="0"/>
                    <a:pt x="38" y="0"/>
                  </a:cubicBezTo>
                  <a:lnTo>
                    <a:pt x="779" y="0"/>
                  </a:lnTo>
                  <a:cubicBezTo>
                    <a:pt x="800" y="0"/>
                    <a:pt x="816" y="17"/>
                    <a:pt x="816" y="38"/>
                  </a:cubicBezTo>
                  <a:lnTo>
                    <a:pt x="816" y="187"/>
                  </a:lnTo>
                  <a:cubicBezTo>
                    <a:pt x="816" y="208"/>
                    <a:pt x="800" y="224"/>
                    <a:pt x="779" y="224"/>
                  </a:cubicBezTo>
                  <a:lnTo>
                    <a:pt x="38" y="224"/>
                  </a:lnTo>
                  <a:cubicBezTo>
                    <a:pt x="17" y="224"/>
                    <a:pt x="0" y="208"/>
                    <a:pt x="0" y="187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C4BD9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Rectangle 3813"/>
            <p:cNvSpPr>
              <a:spLocks noChangeArrowheads="1"/>
            </p:cNvSpPr>
            <p:nvPr/>
          </p:nvSpPr>
          <p:spPr bwMode="auto">
            <a:xfrm>
              <a:off x="3153465" y="5949172"/>
              <a:ext cx="147111" cy="8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商業施設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Line 3814"/>
            <p:cNvSpPr>
              <a:spLocks noChangeShapeType="1"/>
            </p:cNvSpPr>
            <p:nvPr/>
          </p:nvSpPr>
          <p:spPr bwMode="auto">
            <a:xfrm>
              <a:off x="3252721" y="6018298"/>
              <a:ext cx="1772" cy="53173"/>
            </a:xfrm>
            <a:prstGeom prst="line">
              <a:avLst/>
            </a:prstGeom>
            <a:noFill/>
            <a:ln w="17463" cap="flat">
              <a:solidFill>
                <a:srgbClr val="EEEC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347" name="角丸四角形 3346"/>
          <p:cNvSpPr/>
          <p:nvPr/>
        </p:nvSpPr>
        <p:spPr>
          <a:xfrm>
            <a:off x="8544314" y="2916898"/>
            <a:ext cx="2496796" cy="479928"/>
          </a:xfrm>
          <a:prstGeom prst="roundRect">
            <a:avLst>
              <a:gd name="adj" fmla="val 40133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914400"/>
            <a:r>
              <a:rPr kumimoji="1" lang="en-US" altLang="ja-JP" sz="2000" dirty="0">
                <a:solidFill>
                  <a:prstClr val="white"/>
                </a:solidFill>
                <a:ea typeface="ＭＳ Ｐゴシック" panose="020B0600070205080204" pitchFamily="50" charset="-128"/>
              </a:rPr>
              <a:t>       Smart City</a:t>
            </a:r>
            <a:endParaRPr kumimoji="1" lang="ja-JP" altLang="en-US" sz="2000" dirty="0">
              <a:solidFill>
                <a:prstClr val="white"/>
              </a:solidFill>
              <a:ea typeface="ＭＳ Ｐゴシック" panose="020B0600070205080204" pitchFamily="50" charset="-128"/>
            </a:endParaRPr>
          </a:p>
        </p:txBody>
      </p:sp>
      <p:pic>
        <p:nvPicPr>
          <p:cNvPr id="3349" name="図 3348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490287" y="1773217"/>
            <a:ext cx="3779847" cy="4306366"/>
          </a:xfrm>
          <a:prstGeom prst="rect">
            <a:avLst/>
          </a:prstGeom>
        </p:spPr>
      </p:pic>
      <p:pic>
        <p:nvPicPr>
          <p:cNvPr id="3350" name="図 3349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4433304" y="1730250"/>
            <a:ext cx="3541529" cy="437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1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46" y="421941"/>
            <a:ext cx="10493779" cy="647094"/>
          </a:xfrm>
        </p:spPr>
        <p:txBody>
          <a:bodyPr>
            <a:noAutofit/>
          </a:bodyPr>
          <a:lstStyle/>
          <a:p>
            <a:r>
              <a:rPr lang="en-US" dirty="0"/>
              <a:t>4  Data- Mechanism for Ensuring Trusted Data and AI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7741" y="1095384"/>
            <a:ext cx="5859087" cy="988661"/>
          </a:xfrm>
        </p:spPr>
        <p:txBody>
          <a:bodyPr>
            <a:normAutofit fontScale="92500"/>
          </a:bodyPr>
          <a:lstStyle/>
          <a:p>
            <a:r>
              <a:rPr kumimoji="1" lang="en-US" altLang="ja-JP" sz="2200" dirty="0">
                <a:solidFill>
                  <a:prstClr val="black"/>
                </a:solidFill>
                <a:ea typeface="Meiryo UI" panose="020B0604030504040204" pitchFamily="50" charset="-128"/>
              </a:rPr>
              <a:t>In order to implement safe and reliable social packaging of AI, reliable quality data is required to ensure reliability of AI products and services. </a:t>
            </a:r>
            <a:endParaRPr kumimoji="1" lang="en-US" altLang="ja-JP" sz="2200" b="1" u="sng" dirty="0">
              <a:solidFill>
                <a:srgbClr val="FF0000"/>
              </a:solidFill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fr-F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FB10-F325-4EC2-A266-88903CE7570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312" y="2065213"/>
            <a:ext cx="4250943" cy="430636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40583" y="1095384"/>
            <a:ext cx="4937158" cy="988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/>
              <a:t>Establishment of “Cross Domain</a:t>
            </a:r>
            <a:r>
              <a:rPr lang="ja-JP" altLang="en-US" sz="2000" dirty="0"/>
              <a:t> </a:t>
            </a:r>
            <a:r>
              <a:rPr lang="en-US" altLang="ja-JP" sz="2000" dirty="0"/>
              <a:t>D</a:t>
            </a:r>
            <a:r>
              <a:rPr lang="ja-JP" altLang="en-US" sz="2000" dirty="0"/>
              <a:t>ata </a:t>
            </a:r>
            <a:r>
              <a:rPr lang="en-US" altLang="ja-JP" sz="2000" dirty="0"/>
              <a:t>Exchange Platform”</a:t>
            </a:r>
            <a:r>
              <a:rPr lang="ja-JP" altLang="en-US" sz="2000" dirty="0"/>
              <a:t> </a:t>
            </a:r>
            <a:r>
              <a:rPr lang="en-US" altLang="ja-JP" sz="2000" dirty="0"/>
              <a:t>that enables all data to be used safely and </a:t>
            </a:r>
            <a:r>
              <a:rPr lang="ja-JP" altLang="en-US" sz="2000" dirty="0"/>
              <a:t>at an AI level.</a:t>
            </a:r>
            <a:r>
              <a:rPr kumimoji="1" lang="en-US" altLang="ja-JP" sz="2000" dirty="0">
                <a:solidFill>
                  <a:prstClr val="black"/>
                </a:solidFill>
                <a:ea typeface="Meiryo UI" panose="020B0604030504040204" pitchFamily="50" charset="-128"/>
              </a:rPr>
              <a:t> </a:t>
            </a:r>
          </a:p>
          <a:p>
            <a:endParaRPr kumimoji="1" lang="en-US" altLang="ja-JP" sz="2000" b="1" u="sng" dirty="0">
              <a:solidFill>
                <a:srgbClr val="FF0000"/>
              </a:solidFill>
              <a:ea typeface="Meiryo UI" panose="020B0604030504040204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988" y="2356115"/>
            <a:ext cx="6560066" cy="36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7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552" y="359979"/>
            <a:ext cx="9810750" cy="572280"/>
          </a:xfrm>
        </p:spPr>
        <p:txBody>
          <a:bodyPr/>
          <a:lstStyle/>
          <a:p>
            <a:r>
              <a:rPr lang="fr-FR" dirty="0"/>
              <a:t>5  AI Ethics, Social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014155"/>
            <a:ext cx="8487294" cy="423396"/>
          </a:xfrm>
        </p:spPr>
        <p:txBody>
          <a:bodyPr>
            <a:normAutofit/>
          </a:bodyPr>
          <a:lstStyle/>
          <a:p>
            <a:r>
              <a:rPr lang="en-US" altLang="ja-JP" sz="2200" b="1" kern="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Three basic philosophies and seven principles</a:t>
            </a:r>
          </a:p>
          <a:p>
            <a:pPr marL="0" indent="0">
              <a:buNone/>
            </a:pPr>
            <a:endParaRPr lang="fr-F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FB10-F325-4EC2-A266-88903CE7570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008" y="1422642"/>
            <a:ext cx="8645985" cy="50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3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053" y="491749"/>
            <a:ext cx="10202835" cy="563967"/>
          </a:xfrm>
        </p:spPr>
        <p:txBody>
          <a:bodyPr>
            <a:normAutofit/>
          </a:bodyPr>
          <a:lstStyle/>
          <a:p>
            <a:r>
              <a:rPr lang="fr-FR" dirty="0"/>
              <a:t>G20 Osaka Leaders’ Declaration (28-29 June, 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6" y="1701195"/>
            <a:ext cx="11089178" cy="2004837"/>
          </a:xfrm>
          <a:ln w="127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altLang="ja-JP" sz="1600" b="1" dirty="0"/>
              <a:t>FOSTERING ROBUST GLOBAL ECONOMIC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ja-JP" sz="1600" b="1" dirty="0"/>
              <a:t>Innovation: Digitalization, Data Free Flow with Trust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ja-JP" sz="1700" dirty="0"/>
              <a:t>12. …The responsible development and use of Artificial Intelligence (AI) can be a driving force to help advance the SDGs and to realize a sustainable and inclusive society. To foster public trust and confidence in AI technologies and fully realize their potential, we commit to a </a:t>
            </a:r>
            <a:r>
              <a:rPr lang="en-US" altLang="ja-JP" sz="1700" u="sng" dirty="0">
                <a:solidFill>
                  <a:srgbClr val="FF0000"/>
                </a:solidFill>
              </a:rPr>
              <a:t>human-centered approach to AI</a:t>
            </a:r>
            <a:r>
              <a:rPr lang="en-US" altLang="ja-JP" sz="1700" dirty="0"/>
              <a:t>, and welcome the </a:t>
            </a:r>
            <a:r>
              <a:rPr lang="en-US" altLang="ja-JP" sz="1700" u="sng" dirty="0">
                <a:solidFill>
                  <a:srgbClr val="FF0000"/>
                </a:solidFill>
              </a:rPr>
              <a:t>non-binding G20 AI Principles, drawn from the Organization for Economic Cooperation and Development (OECD) Recommendation on AI</a:t>
            </a:r>
            <a:r>
              <a:rPr lang="en-US" altLang="ja-JP" sz="1700" dirty="0"/>
              <a:t>. …</a:t>
            </a:r>
          </a:p>
          <a:p>
            <a:pPr marL="0" indent="0" algn="just">
              <a:buNone/>
            </a:pPr>
            <a:endParaRPr lang="fr-F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FB10-F325-4EC2-A266-88903CE7570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72836" y="3823856"/>
            <a:ext cx="11089178" cy="246888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ja-JP" sz="2000" b="1" dirty="0"/>
              <a:t>G20 AI Principles</a:t>
            </a:r>
          </a:p>
          <a:p>
            <a:pPr marL="0" indent="0" algn="just">
              <a:buNone/>
            </a:pPr>
            <a:r>
              <a:rPr lang="en-US" altLang="ja-JP" sz="1600" b="1" dirty="0"/>
              <a:t>Section 1: Principles for responsible stewardship of trustworthy AI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600" dirty="0"/>
              <a:t>1.1. Inclusive growth, sustainable development and well-being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dirty="0"/>
              <a:t>1.2. Human-centered values and fairness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dirty="0"/>
              <a:t>1.3. Transparency and </a:t>
            </a:r>
            <a:r>
              <a:rPr lang="en-US" altLang="ja-JP" sz="1600" dirty="0" err="1"/>
              <a:t>explainability</a:t>
            </a:r>
            <a:endParaRPr lang="en-US" altLang="ja-JP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dirty="0"/>
              <a:t>1.4. Robustness, security and safety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dirty="0"/>
              <a:t>1.5. Accountability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ja-JP" sz="1600" b="1" dirty="0"/>
              <a:t>Section 2: National policies and international co-operation for trustworthy AI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75763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679" y="500063"/>
            <a:ext cx="9810750" cy="638782"/>
          </a:xfrm>
        </p:spPr>
        <p:txBody>
          <a:bodyPr/>
          <a:lstStyle/>
          <a:p>
            <a:r>
              <a:rPr lang="en-US" dirty="0"/>
              <a:t>Summary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FB10-F325-4EC2-A266-88903CE7570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18199" y="1575317"/>
            <a:ext cx="1024554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1</a:t>
            </a:r>
            <a:r>
              <a:rPr kumimoji="1" lang="ja-JP" altLang="en-US" sz="2400" dirty="0">
                <a:solidFill>
                  <a:schemeClr val="bg1"/>
                </a:solidFill>
              </a:rPr>
              <a:t>　</a:t>
            </a:r>
            <a:r>
              <a:rPr lang="en-US" altLang="ja-JP" sz="2400" dirty="0">
                <a:solidFill>
                  <a:schemeClr val="bg1"/>
                </a:solidFill>
              </a:rPr>
              <a:t>Human-centric AI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8199" y="3352192"/>
            <a:ext cx="1024554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2</a:t>
            </a:r>
            <a:r>
              <a:rPr lang="ja-JP" altLang="en-US" sz="2400" dirty="0">
                <a:solidFill>
                  <a:schemeClr val="bg1"/>
                </a:solidFill>
              </a:rPr>
              <a:t>　</a:t>
            </a:r>
            <a:r>
              <a:rPr lang="en-US" altLang="ja-JP" sz="2400" dirty="0">
                <a:solidFill>
                  <a:schemeClr val="bg1"/>
                </a:solidFill>
              </a:rPr>
              <a:t>AI strategy for human-centric AI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18200" y="5111646"/>
            <a:ext cx="1024554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3</a:t>
            </a:r>
            <a:r>
              <a:rPr kumimoji="1" lang="ja-JP" altLang="en-US" sz="2400" dirty="0">
                <a:solidFill>
                  <a:schemeClr val="bg1"/>
                </a:solidFill>
              </a:rPr>
              <a:t>　</a:t>
            </a:r>
            <a:r>
              <a:rPr kumimoji="1" lang="en-US" altLang="ja-JP" sz="2400" dirty="0">
                <a:solidFill>
                  <a:schemeClr val="bg1"/>
                </a:solidFill>
              </a:rPr>
              <a:t>International promotion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5372" y="2112724"/>
            <a:ext cx="10347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altLang="ja-JP" sz="2000" dirty="0"/>
              <a:t>The third wave of AI has come into our society and has been changing our daily life drastically.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US" altLang="ja-JP" sz="2000" dirty="0"/>
              <a:t>The rapid expansion of AI utilization raises public concerns (“Light and shadow”).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Human-centric approach is necessary to promote public trust for AI.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88348" y="3863270"/>
            <a:ext cx="1059128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Japan’s government discussed and formulate social principles prior to AI strategy.</a:t>
            </a:r>
            <a:endParaRPr kumimoji="1" lang="en-US" altLang="ja-JP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2000" dirty="0"/>
              <a:t>AI strategy to promote AI implementation for the future society to be realized, with the concept of “Human-centric”.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15872" y="5615251"/>
            <a:ext cx="10504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Japan intends to lead the world in development of decent AI society by sharing social principles for human-centric AI with other countries.  </a:t>
            </a:r>
          </a:p>
        </p:txBody>
      </p:sp>
    </p:spTree>
    <p:extLst>
      <p:ext uri="{BB962C8B-B14F-4D97-AF65-F5344CB8AC3E}">
        <p14:creationId xmlns:p14="http://schemas.microsoft.com/office/powerpoint/2010/main" val="19791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864" y="150927"/>
            <a:ext cx="9810750" cy="1325563"/>
          </a:xfrm>
        </p:spPr>
        <p:txBody>
          <a:bodyPr/>
          <a:lstStyle/>
          <a:p>
            <a:r>
              <a:rPr lang="en-US" dirty="0"/>
              <a:t>What is Society 5.0?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FB10-F325-4EC2-A266-88903CE75705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E25E71B-2B8B-48CB-8BB3-9242CE638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850" y="1090786"/>
            <a:ext cx="10515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Realize the advanced </a:t>
            </a:r>
            <a:r>
              <a:rPr kumimoji="1" lang="en-US" altLang="ja-JP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fusion of cyberspace and physical space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kumimoji="1" lang="en-US" altLang="ja-JP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balance economic advancement with the resolution of social problems</a:t>
            </a:r>
            <a:endParaRPr kumimoji="1" lang="LID4096" altLang="ja-JP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Bring about a </a:t>
            </a:r>
            <a:r>
              <a:rPr kumimoji="1" lang="en-US" altLang="ja-JP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human-centric society</a:t>
            </a:r>
            <a:endParaRPr kumimoji="1" lang="LID4096" altLang="ja-JP" sz="2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13" y="2256731"/>
            <a:ext cx="7124373" cy="415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799" y="138028"/>
            <a:ext cx="10527030" cy="1325563"/>
          </a:xfrm>
        </p:spPr>
        <p:txBody>
          <a:bodyPr/>
          <a:lstStyle/>
          <a:p>
            <a:r>
              <a:rPr lang="en-US" dirty="0"/>
              <a:t>Advanced Fusion of CPS (Cyber and Physical Space)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414" y="1121549"/>
            <a:ext cx="10590415" cy="7816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ja-JP" sz="2200" spc="-9" dirty="0">
                <a:latin typeface="Calibri"/>
                <a:cs typeface="Calibri"/>
              </a:rPr>
              <a:t>All </a:t>
            </a:r>
            <a:r>
              <a:rPr lang="en-US" altLang="ja-JP" sz="2200" spc="-5" dirty="0">
                <a:latin typeface="Calibri"/>
                <a:cs typeface="Calibri"/>
              </a:rPr>
              <a:t>types of </a:t>
            </a:r>
            <a:r>
              <a:rPr lang="en-US" altLang="ja-JP" sz="2200" spc="-18" dirty="0">
                <a:latin typeface="Calibri"/>
                <a:cs typeface="Calibri"/>
              </a:rPr>
              <a:t>data </a:t>
            </a:r>
            <a:r>
              <a:rPr lang="en-US" altLang="ja-JP" sz="2200" spc="-9" dirty="0">
                <a:latin typeface="Calibri"/>
                <a:cs typeface="Calibri"/>
              </a:rPr>
              <a:t>will be </a:t>
            </a:r>
            <a:r>
              <a:rPr lang="en-US" altLang="ja-JP" sz="2200" spc="-14" dirty="0">
                <a:latin typeface="Calibri"/>
                <a:cs typeface="Calibri"/>
              </a:rPr>
              <a:t>gathered from </a:t>
            </a:r>
            <a:r>
              <a:rPr lang="en-US" altLang="ja-JP" sz="2200" spc="-9" dirty="0">
                <a:solidFill>
                  <a:srgbClr val="FF0000"/>
                </a:solidFill>
                <a:latin typeface="Calibri"/>
                <a:cs typeface="Calibri"/>
              </a:rPr>
              <a:t>sensors </a:t>
            </a:r>
            <a:r>
              <a:rPr lang="en-US" altLang="ja-JP" sz="2200" spc="-14" dirty="0">
                <a:latin typeface="Calibri"/>
                <a:cs typeface="Calibri"/>
              </a:rPr>
              <a:t>installed </a:t>
            </a:r>
            <a:r>
              <a:rPr lang="en-US" altLang="ja-JP" sz="2200" spc="-9" dirty="0">
                <a:latin typeface="Calibri"/>
                <a:cs typeface="Calibri"/>
              </a:rPr>
              <a:t>throughout </a:t>
            </a:r>
            <a:r>
              <a:rPr lang="en-US" altLang="ja-JP" sz="2200" spc="-14" dirty="0">
                <a:latin typeface="Calibri"/>
                <a:cs typeface="Calibri"/>
              </a:rPr>
              <a:t>physical </a:t>
            </a:r>
            <a:r>
              <a:rPr lang="en-US" altLang="ja-JP" sz="2200" spc="-9" dirty="0">
                <a:latin typeface="Calibri"/>
                <a:cs typeface="Calibri"/>
              </a:rPr>
              <a:t>space via </a:t>
            </a:r>
            <a:r>
              <a:rPr lang="en-US" altLang="ja-JP" sz="2200" spc="-50" dirty="0" err="1">
                <a:solidFill>
                  <a:srgbClr val="FF0000"/>
                </a:solidFill>
                <a:latin typeface="Calibri"/>
                <a:cs typeface="Calibri"/>
              </a:rPr>
              <a:t>IoT</a:t>
            </a:r>
            <a:r>
              <a:rPr lang="en-US" altLang="ja-JP" sz="2200" spc="-50" dirty="0">
                <a:latin typeface="Calibri"/>
                <a:cs typeface="Calibri"/>
              </a:rPr>
              <a:t>.  </a:t>
            </a:r>
          </a:p>
          <a:p>
            <a:pPr>
              <a:spcBef>
                <a:spcPts val="0"/>
              </a:spcBef>
            </a:pPr>
            <a:r>
              <a:rPr lang="en-US" altLang="ja-JP" sz="2200" spc="-9" dirty="0">
                <a:latin typeface="Calibri"/>
                <a:cs typeface="Calibri"/>
              </a:rPr>
              <a:t>This </a:t>
            </a:r>
            <a:r>
              <a:rPr lang="en-US" altLang="ja-JP" sz="2200" spc="-9" dirty="0">
                <a:solidFill>
                  <a:srgbClr val="FF0000"/>
                </a:solidFill>
                <a:latin typeface="Calibri"/>
                <a:cs typeface="Calibri"/>
              </a:rPr>
              <a:t>Big </a:t>
            </a:r>
            <a:r>
              <a:rPr lang="en-US" altLang="ja-JP" sz="2200" spc="-18" dirty="0">
                <a:solidFill>
                  <a:srgbClr val="FF0000"/>
                </a:solidFill>
                <a:latin typeface="Calibri"/>
                <a:cs typeface="Calibri"/>
              </a:rPr>
              <a:t>Data </a:t>
            </a:r>
            <a:r>
              <a:rPr lang="en-US" altLang="ja-JP" sz="2200" spc="-9" dirty="0">
                <a:latin typeface="Calibri"/>
                <a:cs typeface="Calibri"/>
              </a:rPr>
              <a:t>will be </a:t>
            </a:r>
            <a:r>
              <a:rPr lang="en-US" altLang="ja-JP" sz="2200" spc="-14" dirty="0">
                <a:latin typeface="Calibri"/>
                <a:cs typeface="Calibri"/>
              </a:rPr>
              <a:t>analyzed by </a:t>
            </a:r>
            <a:r>
              <a:rPr lang="en-US" altLang="ja-JP" sz="2200" spc="-5" dirty="0">
                <a:solidFill>
                  <a:srgbClr val="FF0000"/>
                </a:solidFill>
                <a:latin typeface="Calibri"/>
                <a:cs typeface="Calibri"/>
              </a:rPr>
              <a:t>AI</a:t>
            </a:r>
            <a:r>
              <a:rPr lang="en-US" altLang="ja-JP" sz="2200" spc="-5" dirty="0">
                <a:latin typeface="Calibri"/>
                <a:cs typeface="Calibri"/>
              </a:rPr>
              <a:t>, </a:t>
            </a:r>
            <a:r>
              <a:rPr lang="en-US" altLang="ja-JP" sz="2200" spc="-9" dirty="0">
                <a:latin typeface="Calibri"/>
                <a:cs typeface="Calibri"/>
              </a:rPr>
              <a:t>and </a:t>
            </a:r>
            <a:r>
              <a:rPr lang="en-US" altLang="ja-JP" sz="2200" spc="-5" dirty="0">
                <a:latin typeface="Calibri"/>
                <a:cs typeface="Calibri"/>
              </a:rPr>
              <a:t>the </a:t>
            </a:r>
            <a:r>
              <a:rPr lang="en-US" altLang="ja-JP" sz="2200" spc="-9" dirty="0">
                <a:latin typeface="Calibri"/>
                <a:cs typeface="Calibri"/>
              </a:rPr>
              <a:t>results will then be </a:t>
            </a:r>
            <a:r>
              <a:rPr lang="en-US" altLang="ja-JP" sz="2200" spc="-23" dirty="0">
                <a:solidFill>
                  <a:srgbClr val="FF0000"/>
                </a:solidFill>
                <a:latin typeface="Calibri"/>
                <a:cs typeface="Calibri"/>
              </a:rPr>
              <a:t>fed </a:t>
            </a:r>
            <a:r>
              <a:rPr lang="en-US" altLang="ja-JP" sz="2200" spc="-9" dirty="0">
                <a:solidFill>
                  <a:srgbClr val="FF0000"/>
                </a:solidFill>
                <a:latin typeface="Calibri"/>
                <a:cs typeface="Calibri"/>
              </a:rPr>
              <a:t>back </a:t>
            </a:r>
            <a:r>
              <a:rPr lang="en-US" altLang="ja-JP" sz="2200" spc="-5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lang="en-US" altLang="ja-JP" sz="2200" spc="-14" dirty="0">
                <a:solidFill>
                  <a:srgbClr val="FF0000"/>
                </a:solidFill>
                <a:latin typeface="Calibri"/>
                <a:cs typeface="Calibri"/>
              </a:rPr>
              <a:t>physical</a:t>
            </a:r>
            <a:r>
              <a:rPr lang="en-US" altLang="ja-JP" sz="2200" spc="3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ja-JP" sz="2200" spc="-9" dirty="0">
                <a:solidFill>
                  <a:srgbClr val="FF0000"/>
                </a:solidFill>
                <a:latin typeface="Calibri"/>
                <a:cs typeface="Calibri"/>
              </a:rPr>
              <a:t>space</a:t>
            </a:r>
            <a:r>
              <a:rPr lang="en-US" altLang="ja-JP" sz="2200" spc="-9" dirty="0">
                <a:latin typeface="Calibri"/>
                <a:cs typeface="Calibri"/>
              </a:rPr>
              <a:t>.</a:t>
            </a:r>
            <a:endParaRPr lang="en-US" altLang="ja-JP" sz="22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FB10-F325-4EC2-A266-88903CE7570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37" y="1877098"/>
            <a:ext cx="7623118" cy="45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5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116" y="109363"/>
            <a:ext cx="10460528" cy="1325563"/>
          </a:xfrm>
        </p:spPr>
        <p:txBody>
          <a:bodyPr/>
          <a:lstStyle/>
          <a:p>
            <a:r>
              <a:rPr lang="en-US" dirty="0"/>
              <a:t>Solution of Social Problems and Economic Growth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FB10-F325-4EC2-A266-88903CE7570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875" y="1061927"/>
            <a:ext cx="7773067" cy="52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5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300556"/>
            <a:ext cx="9810750" cy="971291"/>
          </a:xfrm>
        </p:spPr>
        <p:txBody>
          <a:bodyPr/>
          <a:lstStyle/>
          <a:p>
            <a:r>
              <a:rPr lang="fr-FR" dirty="0"/>
              <a:t>Human Centric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FB10-F325-4EC2-A266-88903CE7570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円/楕円 2"/>
          <p:cNvSpPr/>
          <p:nvPr/>
        </p:nvSpPr>
        <p:spPr>
          <a:xfrm>
            <a:off x="4255661" y="1919088"/>
            <a:ext cx="3840246" cy="3840246"/>
          </a:xfrm>
          <a:prstGeom prst="ellipse">
            <a:avLst/>
          </a:prstGeom>
          <a:noFill/>
          <a:ln w="76200" cmpd="dbl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円/楕円 1"/>
          <p:cNvSpPr>
            <a:spLocks noChangeAspect="1"/>
          </p:cNvSpPr>
          <p:nvPr/>
        </p:nvSpPr>
        <p:spPr>
          <a:xfrm>
            <a:off x="5161164" y="1062355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soft" dir="t"/>
          </a:scene3d>
          <a:sp3d>
            <a:bevelT w="1016000" h="10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28"/>
          <p:cNvSpPr>
            <a:spLocks noChangeAspect="1"/>
          </p:cNvSpPr>
          <p:nvPr/>
        </p:nvSpPr>
        <p:spPr>
          <a:xfrm>
            <a:off x="3001164" y="3814291"/>
            <a:ext cx="2160000" cy="216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soft" dir="t"/>
          </a:scene3d>
          <a:sp3d>
            <a:bevelT w="1016000" h="10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29"/>
          <p:cNvSpPr>
            <a:spLocks noChangeAspect="1"/>
          </p:cNvSpPr>
          <p:nvPr/>
        </p:nvSpPr>
        <p:spPr>
          <a:xfrm>
            <a:off x="7076180" y="3677348"/>
            <a:ext cx="2160000" cy="21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soft" dir="t"/>
          </a:scene3d>
          <a:sp3d>
            <a:bevelT w="1016000" h="1080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60925" y="3414350"/>
            <a:ext cx="364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Human-centric Society</a:t>
            </a:r>
            <a:endParaRPr lang="ja-JP" alt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10854" y="1830607"/>
            <a:ext cx="2060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Dignity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04062" y="4189106"/>
            <a:ext cx="2182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8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Inclusion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37659" y="4467060"/>
            <a:ext cx="228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28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Sustainability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16375" y="2234341"/>
            <a:ext cx="3852000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Use AI to augment capability and creativity, and engage in rewarding job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76553" y="3357612"/>
            <a:ext cx="4511578" cy="926703"/>
            <a:chOff x="103055" y="3323659"/>
            <a:chExt cx="3098342" cy="9267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6" name="直線コネクタ 15"/>
            <p:cNvCxnSpPr/>
            <p:nvPr/>
          </p:nvCxnSpPr>
          <p:spPr>
            <a:xfrm flipV="1">
              <a:off x="2893736" y="3323659"/>
              <a:ext cx="307661" cy="926703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103055" y="3323659"/>
              <a:ext cx="309834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/>
          <p:cNvSpPr txBox="1"/>
          <p:nvPr/>
        </p:nvSpPr>
        <p:spPr>
          <a:xfrm>
            <a:off x="225644" y="2674160"/>
            <a:ext cx="4869700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Create new values by diverse people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(elderly / young, male / female, urban / rural, etc.)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7107632" y="2164603"/>
            <a:ext cx="4683681" cy="730396"/>
            <a:chOff x="5104263" y="1859888"/>
            <a:chExt cx="4683681" cy="7303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" name="直線コネクタ 19"/>
            <p:cNvCxnSpPr/>
            <p:nvPr/>
          </p:nvCxnSpPr>
          <p:spPr>
            <a:xfrm>
              <a:off x="5104263" y="1859888"/>
              <a:ext cx="936926" cy="730396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6041189" y="2590284"/>
              <a:ext cx="3746755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コネクタ 22"/>
          <p:cNvCxnSpPr/>
          <p:nvPr/>
        </p:nvCxnSpPr>
        <p:spPr>
          <a:xfrm flipV="1">
            <a:off x="6545012" y="5163401"/>
            <a:ext cx="1360392" cy="122299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594879" y="5807183"/>
            <a:ext cx="5597121" cy="646331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Approach national and global issues with AI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(climate change, disparities and resource depletion, etc.)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6558536" y="6381289"/>
            <a:ext cx="549491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7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305" y="167553"/>
            <a:ext cx="9810750" cy="1179109"/>
          </a:xfrm>
        </p:spPr>
        <p:txBody>
          <a:bodyPr/>
          <a:lstStyle/>
          <a:p>
            <a:r>
              <a:rPr lang="fr-FR" dirty="0"/>
              <a:t>An Overview of National AI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FB10-F325-4EC2-A266-88903CE7570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221" y="1106760"/>
            <a:ext cx="8884305" cy="52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FB10-F325-4EC2-A266-88903CE7570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543050" y="416935"/>
            <a:ext cx="9810750" cy="763473"/>
          </a:xfrm>
        </p:spPr>
        <p:txBody>
          <a:bodyPr/>
          <a:lstStyle/>
          <a:p>
            <a:r>
              <a:rPr kumimoji="1" lang="en-US" altLang="ja-JP" dirty="0"/>
              <a:t>Japan’s AI Strategy toward Society 5.0</a:t>
            </a:r>
            <a:endParaRPr kumimoji="1" lang="ja-JP" altLang="en-US" dirty="0"/>
          </a:p>
        </p:txBody>
      </p:sp>
      <p:sp>
        <p:nvSpPr>
          <p:cNvPr id="8" name="平行四辺形 7"/>
          <p:cNvSpPr/>
          <p:nvPr/>
        </p:nvSpPr>
        <p:spPr>
          <a:xfrm>
            <a:off x="1703872" y="1495236"/>
            <a:ext cx="8860666" cy="79849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03872" y="1615823"/>
            <a:ext cx="898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Educational Reform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0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- 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Foundation for human resource development</a:t>
            </a: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平行四辺形 10"/>
          <p:cNvSpPr/>
          <p:nvPr/>
        </p:nvSpPr>
        <p:spPr>
          <a:xfrm>
            <a:off x="1703872" y="3389910"/>
            <a:ext cx="8860666" cy="79849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03872" y="3508570"/>
            <a:ext cx="898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Deployment</a:t>
            </a:r>
            <a:r>
              <a:rPr kumimoji="1" lang="en-US" altLang="ja-JP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 to Real-World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- Fusion of AI and data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平行四辺形 13"/>
          <p:cNvSpPr/>
          <p:nvPr/>
        </p:nvSpPr>
        <p:spPr>
          <a:xfrm>
            <a:off x="1703872" y="5276269"/>
            <a:ext cx="8860666" cy="79849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03872" y="5348277"/>
            <a:ext cx="857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ELSI</a:t>
            </a:r>
            <a:r>
              <a:rPr lang="en-US" altLang="ja-JP" sz="32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- Social Principles of Human-centric AI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1703872" y="2434260"/>
            <a:ext cx="8860666" cy="79849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3872" y="2584774"/>
            <a:ext cx="901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Research</a:t>
            </a:r>
            <a:r>
              <a:rPr lang="ja-JP" altLang="en-US" sz="2800" b="1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b="1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&amp; Development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-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Attractive Research &amp; Development environment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0" name="平行四辺形 19"/>
          <p:cNvSpPr/>
          <p:nvPr/>
        </p:nvSpPr>
        <p:spPr>
          <a:xfrm>
            <a:off x="1703872" y="4328935"/>
            <a:ext cx="8860666" cy="79849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03872" y="4466570"/>
            <a:ext cx="857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Data</a:t>
            </a:r>
            <a:r>
              <a:rPr lang="ja-JP" altLang="en-US" sz="2000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- </a:t>
            </a:r>
            <a:r>
              <a:rPr lang="en-US" altLang="ja-JP" dirty="0">
                <a:solidFill>
                  <a:prstClr val="white"/>
                </a:solidFill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Establishment of mechanism for e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nsuring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50" charset="-128"/>
                <a:cs typeface="Arial Unicode MS" panose="020B0604020202020204" pitchFamily="50" charset="-128"/>
              </a:rPr>
              <a:t> trust of AI</a:t>
            </a:r>
          </a:p>
        </p:txBody>
      </p:sp>
    </p:spTree>
    <p:extLst>
      <p:ext uri="{BB962C8B-B14F-4D97-AF65-F5344CB8AC3E}">
        <p14:creationId xmlns:p14="http://schemas.microsoft.com/office/powerpoint/2010/main" val="407018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500063"/>
            <a:ext cx="9810750" cy="688658"/>
          </a:xfrm>
        </p:spPr>
        <p:txBody>
          <a:bodyPr/>
          <a:lstStyle/>
          <a:p>
            <a:r>
              <a:rPr lang="fr-FR" dirty="0"/>
              <a:t>1  Education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114460"/>
            <a:ext cx="10515600" cy="647840"/>
          </a:xfrm>
        </p:spPr>
        <p:txBody>
          <a:bodyPr>
            <a:noAutofit/>
          </a:bodyPr>
          <a:lstStyle/>
          <a:p>
            <a:r>
              <a:rPr lang="en-US" altLang="ja-JP" sz="2200" dirty="0"/>
              <a:t>Reform of educational system that everyone can acquire AI literacy for correct understanding and use of AI like "</a:t>
            </a:r>
            <a:r>
              <a:rPr lang="en-US" altLang="ja-JP" sz="2200" dirty="0">
                <a:solidFill>
                  <a:srgbClr val="FF0000"/>
                </a:solidFill>
              </a:rPr>
              <a:t>reading, writing and arithmetic</a:t>
            </a:r>
            <a:r>
              <a:rPr lang="en-US" altLang="ja-JP" sz="2200" dirty="0"/>
              <a:t>"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FB10-F325-4EC2-A266-88903CE7570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661" y="1915394"/>
            <a:ext cx="7950679" cy="45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4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367060"/>
            <a:ext cx="9810750" cy="713596"/>
          </a:xfrm>
        </p:spPr>
        <p:txBody>
          <a:bodyPr/>
          <a:lstStyle/>
          <a:p>
            <a:r>
              <a:rPr lang="fr-FR" dirty="0"/>
              <a:t>2  Research &amp;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005838"/>
            <a:ext cx="10515600" cy="125466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defRPr/>
            </a:pPr>
            <a:r>
              <a:rPr kumimoji="1" lang="en-US" altLang="ja-JP" sz="2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Making Japan an </a:t>
            </a:r>
            <a:r>
              <a:rPr kumimoji="1" lang="en-US" altLang="ja-JP" sz="2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attractive base</a:t>
            </a:r>
            <a:r>
              <a:rPr kumimoji="1" lang="en-US" altLang="ja-JP" sz="2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for researchers from around the world.</a:t>
            </a:r>
          </a:p>
          <a:p>
            <a:pPr lvl="0">
              <a:buClr>
                <a:prstClr val="black"/>
              </a:buClr>
              <a:defRPr/>
            </a:pPr>
            <a:r>
              <a:rPr lang="en-US" altLang="ja-JP" sz="2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Strategic promotion of </a:t>
            </a:r>
            <a:r>
              <a:rPr lang="en-US" altLang="ja-JP" sz="2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next-generation AI technologies</a:t>
            </a:r>
            <a:r>
              <a:rPr lang="en-US" altLang="ja-JP" sz="2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and enabling environment for innovative emerging research</a:t>
            </a:r>
            <a:r>
              <a:rPr kumimoji="1" lang="en-US" altLang="ja-JP" sz="2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FB10-F325-4EC2-A266-88903CE7570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11" y="2134294"/>
            <a:ext cx="8147178" cy="43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31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677</Words>
  <Application>Microsoft Macintosh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Meiryo UI</vt:lpstr>
      <vt:lpstr>ＭＳ Ｐゴシック</vt:lpstr>
      <vt:lpstr>Arial</vt:lpstr>
      <vt:lpstr>Calibri</vt:lpstr>
      <vt:lpstr>Times New Roman</vt:lpstr>
      <vt:lpstr>Verdana</vt:lpstr>
      <vt:lpstr>Office Theme</vt:lpstr>
      <vt:lpstr>Japan’s AI Strategy toward Society 5.0</vt:lpstr>
      <vt:lpstr>What is Society 5.0?</vt:lpstr>
      <vt:lpstr>Advanced Fusion of CPS (Cyber and Physical Space) </vt:lpstr>
      <vt:lpstr>Solution of Social Problems and Economic Growth</vt:lpstr>
      <vt:lpstr>Human Centric Society</vt:lpstr>
      <vt:lpstr>An Overview of National AI Strategies</vt:lpstr>
      <vt:lpstr>Japan’s AI Strategy toward Society 5.0</vt:lpstr>
      <vt:lpstr>1  Education Reform</vt:lpstr>
      <vt:lpstr>2  Research &amp; Development</vt:lpstr>
      <vt:lpstr>3  Deployment to Real-World</vt:lpstr>
      <vt:lpstr>4  Data- Mechanism for Ensuring Trusted Data and AI</vt:lpstr>
      <vt:lpstr>5  AI Ethics, Social Principles</vt:lpstr>
      <vt:lpstr>G20 Osaka Leaders’ Declaration (28-29 June, 2019)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Krlng</dc:creator>
  <cp:lastModifiedBy>Laura Kreiling</cp:lastModifiedBy>
  <cp:revision>49</cp:revision>
  <dcterms:created xsi:type="dcterms:W3CDTF">2017-05-22T16:00:40Z</dcterms:created>
  <dcterms:modified xsi:type="dcterms:W3CDTF">2019-07-12T07:27:16Z</dcterms:modified>
</cp:coreProperties>
</file>