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71" r:id="rId8"/>
    <p:sldId id="273" r:id="rId9"/>
    <p:sldId id="274" r:id="rId10"/>
    <p:sldId id="277" r:id="rId11"/>
    <p:sldId id="278" r:id="rId12"/>
    <p:sldId id="280" r:id="rId13"/>
    <p:sldId id="282" r:id="rId14"/>
    <p:sldId id="284" r:id="rId15"/>
    <p:sldId id="288" r:id="rId16"/>
    <p:sldId id="289" r:id="rId17"/>
    <p:sldId id="292" r:id="rId18"/>
    <p:sldId id="296" r:id="rId19"/>
    <p:sldId id="298" r:id="rId20"/>
    <p:sldId id="299" r:id="rId21"/>
    <p:sldId id="300" r:id="rId22"/>
    <p:sldId id="302" r:id="rId23"/>
    <p:sldId id="303" r:id="rId24"/>
    <p:sldId id="304" r:id="rId25"/>
    <p:sldId id="305" r:id="rId26"/>
    <p:sldId id="306" r:id="rId27"/>
    <p:sldId id="308" r:id="rId28"/>
    <p:sldId id="312" r:id="rId29"/>
    <p:sldId id="314" r:id="rId30"/>
    <p:sldId id="261" r:id="rId3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9" d="100"/>
          <a:sy n="39" d="100"/>
        </p:scale>
        <p:origin x="-138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1708ED0C-6770-429E-BB17-EDAAFA115285}" type="datetimeFigureOut">
              <a:rPr lang="de-DE" smtClean="0"/>
              <a:t>11.07.2016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BB33B1-0DEE-4A7A-AB24-4B6A4A077304}" type="slidenum">
              <a:rPr lang="de-DE" smtClean="0"/>
              <a:t>‹Nr.›</a:t>
            </a:fld>
            <a:endParaRPr lang="de-DE"/>
          </a:p>
        </p:txBody>
      </p:sp>
    </p:spTree>
    <p:extLst>
      <p:ext uri="{BB962C8B-B14F-4D97-AF65-F5344CB8AC3E}">
        <p14:creationId xmlns:p14="http://schemas.microsoft.com/office/powerpoint/2010/main" val="3847891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708ED0C-6770-429E-BB17-EDAAFA115285}" type="datetimeFigureOut">
              <a:rPr lang="de-DE" smtClean="0"/>
              <a:t>11.07.2016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BB33B1-0DEE-4A7A-AB24-4B6A4A077304}" type="slidenum">
              <a:rPr lang="de-DE" smtClean="0"/>
              <a:t>‹Nr.›</a:t>
            </a:fld>
            <a:endParaRPr lang="de-DE"/>
          </a:p>
        </p:txBody>
      </p:sp>
    </p:spTree>
    <p:extLst>
      <p:ext uri="{BB962C8B-B14F-4D97-AF65-F5344CB8AC3E}">
        <p14:creationId xmlns:p14="http://schemas.microsoft.com/office/powerpoint/2010/main" val="3884028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708ED0C-6770-429E-BB17-EDAAFA115285}" type="datetimeFigureOut">
              <a:rPr lang="de-DE" smtClean="0"/>
              <a:t>11.07.2016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BB33B1-0DEE-4A7A-AB24-4B6A4A077304}" type="slidenum">
              <a:rPr lang="de-DE" smtClean="0"/>
              <a:t>‹Nr.›</a:t>
            </a:fld>
            <a:endParaRPr lang="de-DE"/>
          </a:p>
        </p:txBody>
      </p:sp>
    </p:spTree>
    <p:extLst>
      <p:ext uri="{BB962C8B-B14F-4D97-AF65-F5344CB8AC3E}">
        <p14:creationId xmlns:p14="http://schemas.microsoft.com/office/powerpoint/2010/main" val="2953175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708ED0C-6770-429E-BB17-EDAAFA115285}" type="datetimeFigureOut">
              <a:rPr lang="de-DE" smtClean="0"/>
              <a:t>11.07.2016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BB33B1-0DEE-4A7A-AB24-4B6A4A077304}" type="slidenum">
              <a:rPr lang="de-DE" smtClean="0"/>
              <a:t>‹Nr.›</a:t>
            </a:fld>
            <a:endParaRPr lang="de-DE"/>
          </a:p>
        </p:txBody>
      </p:sp>
    </p:spTree>
    <p:extLst>
      <p:ext uri="{BB962C8B-B14F-4D97-AF65-F5344CB8AC3E}">
        <p14:creationId xmlns:p14="http://schemas.microsoft.com/office/powerpoint/2010/main" val="3016807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1708ED0C-6770-429E-BB17-EDAAFA115285}" type="datetimeFigureOut">
              <a:rPr lang="de-DE" smtClean="0"/>
              <a:t>11.07.2016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BB33B1-0DEE-4A7A-AB24-4B6A4A077304}" type="slidenum">
              <a:rPr lang="de-DE" smtClean="0"/>
              <a:t>‹Nr.›</a:t>
            </a:fld>
            <a:endParaRPr lang="de-DE"/>
          </a:p>
        </p:txBody>
      </p:sp>
    </p:spTree>
    <p:extLst>
      <p:ext uri="{BB962C8B-B14F-4D97-AF65-F5344CB8AC3E}">
        <p14:creationId xmlns:p14="http://schemas.microsoft.com/office/powerpoint/2010/main" val="2439859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1708ED0C-6770-429E-BB17-EDAAFA115285}" type="datetimeFigureOut">
              <a:rPr lang="de-DE" smtClean="0"/>
              <a:t>11.07.2016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1BB33B1-0DEE-4A7A-AB24-4B6A4A077304}" type="slidenum">
              <a:rPr lang="de-DE" smtClean="0"/>
              <a:t>‹Nr.›</a:t>
            </a:fld>
            <a:endParaRPr lang="de-DE"/>
          </a:p>
        </p:txBody>
      </p:sp>
    </p:spTree>
    <p:extLst>
      <p:ext uri="{BB962C8B-B14F-4D97-AF65-F5344CB8AC3E}">
        <p14:creationId xmlns:p14="http://schemas.microsoft.com/office/powerpoint/2010/main" val="1172843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708ED0C-6770-429E-BB17-EDAAFA115285}" type="datetimeFigureOut">
              <a:rPr lang="de-DE" smtClean="0"/>
              <a:t>11.07.2016</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1BB33B1-0DEE-4A7A-AB24-4B6A4A077304}" type="slidenum">
              <a:rPr lang="de-DE" smtClean="0"/>
              <a:t>‹Nr.›</a:t>
            </a:fld>
            <a:endParaRPr lang="de-DE"/>
          </a:p>
        </p:txBody>
      </p:sp>
    </p:spTree>
    <p:extLst>
      <p:ext uri="{BB962C8B-B14F-4D97-AF65-F5344CB8AC3E}">
        <p14:creationId xmlns:p14="http://schemas.microsoft.com/office/powerpoint/2010/main" val="513971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1708ED0C-6770-429E-BB17-EDAAFA115285}" type="datetimeFigureOut">
              <a:rPr lang="de-DE" smtClean="0"/>
              <a:t>11.07.2016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1BB33B1-0DEE-4A7A-AB24-4B6A4A077304}" type="slidenum">
              <a:rPr lang="de-DE" smtClean="0"/>
              <a:t>‹Nr.›</a:t>
            </a:fld>
            <a:endParaRPr lang="de-DE"/>
          </a:p>
        </p:txBody>
      </p:sp>
    </p:spTree>
    <p:extLst>
      <p:ext uri="{BB962C8B-B14F-4D97-AF65-F5344CB8AC3E}">
        <p14:creationId xmlns:p14="http://schemas.microsoft.com/office/powerpoint/2010/main" val="2090252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708ED0C-6770-429E-BB17-EDAAFA115285}" type="datetimeFigureOut">
              <a:rPr lang="de-DE" smtClean="0"/>
              <a:t>11.07.2016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1BB33B1-0DEE-4A7A-AB24-4B6A4A077304}" type="slidenum">
              <a:rPr lang="de-DE" smtClean="0"/>
              <a:t>‹Nr.›</a:t>
            </a:fld>
            <a:endParaRPr lang="de-DE"/>
          </a:p>
        </p:txBody>
      </p:sp>
    </p:spTree>
    <p:extLst>
      <p:ext uri="{BB962C8B-B14F-4D97-AF65-F5344CB8AC3E}">
        <p14:creationId xmlns:p14="http://schemas.microsoft.com/office/powerpoint/2010/main" val="49286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1708ED0C-6770-429E-BB17-EDAAFA115285}" type="datetimeFigureOut">
              <a:rPr lang="de-DE" smtClean="0"/>
              <a:t>11.07.2016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1BB33B1-0DEE-4A7A-AB24-4B6A4A077304}" type="slidenum">
              <a:rPr lang="de-DE" smtClean="0"/>
              <a:t>‹Nr.›</a:t>
            </a:fld>
            <a:endParaRPr lang="de-DE"/>
          </a:p>
        </p:txBody>
      </p:sp>
    </p:spTree>
    <p:extLst>
      <p:ext uri="{BB962C8B-B14F-4D97-AF65-F5344CB8AC3E}">
        <p14:creationId xmlns:p14="http://schemas.microsoft.com/office/powerpoint/2010/main" val="250535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1708ED0C-6770-429E-BB17-EDAAFA115285}" type="datetimeFigureOut">
              <a:rPr lang="de-DE" smtClean="0"/>
              <a:t>11.07.2016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1BB33B1-0DEE-4A7A-AB24-4B6A4A077304}" type="slidenum">
              <a:rPr lang="de-DE" smtClean="0"/>
              <a:t>‹Nr.›</a:t>
            </a:fld>
            <a:endParaRPr lang="de-DE"/>
          </a:p>
        </p:txBody>
      </p:sp>
    </p:spTree>
    <p:extLst>
      <p:ext uri="{BB962C8B-B14F-4D97-AF65-F5344CB8AC3E}">
        <p14:creationId xmlns:p14="http://schemas.microsoft.com/office/powerpoint/2010/main" val="2463203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08ED0C-6770-429E-BB17-EDAAFA115285}" type="datetimeFigureOut">
              <a:rPr lang="de-DE" smtClean="0"/>
              <a:t>11.07.2016</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BB33B1-0DEE-4A7A-AB24-4B6A4A077304}" type="slidenum">
              <a:rPr lang="de-DE" smtClean="0"/>
              <a:t>‹Nr.›</a:t>
            </a:fld>
            <a:endParaRPr lang="de-DE"/>
          </a:p>
        </p:txBody>
      </p:sp>
    </p:spTree>
    <p:extLst>
      <p:ext uri="{BB962C8B-B14F-4D97-AF65-F5344CB8AC3E}">
        <p14:creationId xmlns:p14="http://schemas.microsoft.com/office/powerpoint/2010/main" val="567276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wipo.int/edocs/pubdocs/en/wipo_pub_944_2015.pdf" TargetMode="External"/><Relationship Id="rId2" Type="http://schemas.openxmlformats.org/officeDocument/2006/relationships/hyperlink" Target="mailto:hoeren@uni-muenster.d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dirty="0" smtClean="0"/>
              <a:t>The WIPR 2015 – </a:t>
            </a:r>
            <a:r>
              <a:rPr lang="de-DE" dirty="0" err="1" smtClean="0"/>
              <a:t>Breakthrough</a:t>
            </a:r>
            <a:r>
              <a:rPr lang="de-DE" dirty="0" smtClean="0"/>
              <a:t> Innovation </a:t>
            </a:r>
            <a:r>
              <a:rPr lang="de-DE" dirty="0" err="1" smtClean="0"/>
              <a:t>and</a:t>
            </a:r>
            <a:r>
              <a:rPr lang="de-DE" dirty="0" smtClean="0"/>
              <a:t> </a:t>
            </a:r>
            <a:r>
              <a:rPr lang="de-DE" dirty="0" err="1" smtClean="0"/>
              <a:t>Economic</a:t>
            </a:r>
            <a:r>
              <a:rPr lang="de-DE" dirty="0" smtClean="0"/>
              <a:t> Growth</a:t>
            </a:r>
            <a:endParaRPr lang="de-DE" dirty="0"/>
          </a:p>
        </p:txBody>
      </p:sp>
      <p:sp>
        <p:nvSpPr>
          <p:cNvPr id="3" name="Untertitel 2"/>
          <p:cNvSpPr>
            <a:spLocks noGrp="1"/>
          </p:cNvSpPr>
          <p:nvPr>
            <p:ph type="subTitle" idx="1"/>
          </p:nvPr>
        </p:nvSpPr>
        <p:spPr/>
        <p:txBody>
          <a:bodyPr/>
          <a:lstStyle/>
          <a:p>
            <a:r>
              <a:rPr lang="de-DE" dirty="0" smtClean="0"/>
              <a:t>Thomas </a:t>
            </a:r>
            <a:r>
              <a:rPr lang="de-DE" dirty="0" err="1" smtClean="0"/>
              <a:t>Hoeren</a:t>
            </a:r>
            <a:endParaRPr lang="de-DE" dirty="0" smtClean="0"/>
          </a:p>
          <a:p>
            <a:r>
              <a:rPr lang="de-DE" dirty="0" smtClean="0"/>
              <a:t>Paris </a:t>
            </a:r>
            <a:r>
              <a:rPr lang="de-DE" dirty="0" err="1" smtClean="0"/>
              <a:t>July</a:t>
            </a:r>
            <a:r>
              <a:rPr lang="de-DE" dirty="0" smtClean="0"/>
              <a:t> 2016</a:t>
            </a:r>
            <a:endParaRPr lang="de-DE" dirty="0"/>
          </a:p>
        </p:txBody>
      </p:sp>
    </p:spTree>
    <p:extLst>
      <p:ext uri="{BB962C8B-B14F-4D97-AF65-F5344CB8AC3E}">
        <p14:creationId xmlns:p14="http://schemas.microsoft.com/office/powerpoint/2010/main" val="1358836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lvl="1" algn="ctr" rtl="0">
              <a:spcBef>
                <a:spcPct val="0"/>
              </a:spcBef>
            </a:pPr>
            <a:r>
              <a:rPr lang="en-US" sz="4400" dirty="0"/>
              <a:t>And the rest of the world? </a:t>
            </a:r>
            <a:r>
              <a:rPr lang="de-DE" sz="4400" dirty="0"/>
              <a:t/>
            </a:r>
            <a:br>
              <a:rPr lang="de-DE" sz="4400" dirty="0"/>
            </a:br>
            <a:endParaRPr lang="de-DE" sz="4400" dirty="0"/>
          </a:p>
        </p:txBody>
      </p:sp>
      <p:sp>
        <p:nvSpPr>
          <p:cNvPr id="3" name="Inhaltsplatzhalter 2"/>
          <p:cNvSpPr>
            <a:spLocks noGrp="1"/>
          </p:cNvSpPr>
          <p:nvPr>
            <p:ph idx="1"/>
          </p:nvPr>
        </p:nvSpPr>
        <p:spPr/>
        <p:txBody>
          <a:bodyPr>
            <a:normAutofit fontScale="92500" lnSpcReduction="10000"/>
          </a:bodyPr>
          <a:lstStyle/>
          <a:p>
            <a:pPr lvl="1"/>
            <a:r>
              <a:rPr lang="en-US" dirty="0"/>
              <a:t>In 1934 the German expert Oskar </a:t>
            </a:r>
            <a:r>
              <a:rPr lang="en-US" dirty="0" err="1"/>
              <a:t>Heil</a:t>
            </a:r>
            <a:r>
              <a:rPr lang="en-US" dirty="0"/>
              <a:t> constructed a working field transistor (</a:t>
            </a:r>
            <a:r>
              <a:rPr lang="en-US" dirty="0" err="1"/>
              <a:t>Feldeffekttransistor</a:t>
            </a:r>
            <a:r>
              <a:rPr lang="en-US" dirty="0"/>
              <a:t>) and got a patent for its </a:t>
            </a:r>
            <a:r>
              <a:rPr lang="en-US" dirty="0" smtClean="0"/>
              <a:t>construction</a:t>
            </a:r>
          </a:p>
          <a:p>
            <a:pPr lvl="1"/>
            <a:r>
              <a:rPr lang="en-US" dirty="0"/>
              <a:t>In 1952 the British physicist G.W. A. </a:t>
            </a:r>
            <a:r>
              <a:rPr lang="en-US" dirty="0" err="1"/>
              <a:t>Dummer</a:t>
            </a:r>
            <a:r>
              <a:rPr lang="en-US" dirty="0"/>
              <a:t> proposed to integrate the transistor in a solid block without any connecting wires. The electronic functions should be connected directly by “cutting out areas of the various </a:t>
            </a:r>
            <a:r>
              <a:rPr lang="en-US" dirty="0" smtClean="0"/>
              <a:t>layers</a:t>
            </a:r>
          </a:p>
          <a:p>
            <a:pPr lvl="1"/>
            <a:r>
              <a:rPr lang="en-US" dirty="0" smtClean="0"/>
              <a:t>world´s </a:t>
            </a:r>
            <a:r>
              <a:rPr lang="en-US" dirty="0"/>
              <a:t>first model of an </a:t>
            </a:r>
            <a:r>
              <a:rPr lang="en-US" dirty="0" smtClean="0"/>
              <a:t>IC was </a:t>
            </a:r>
            <a:r>
              <a:rPr lang="en-US" dirty="0"/>
              <a:t>demonstrated at the 1957 International Symposium on Components in Malvern, Wales.</a:t>
            </a:r>
            <a:endParaRPr lang="de-DE" dirty="0"/>
          </a:p>
        </p:txBody>
      </p:sp>
    </p:spTree>
    <p:extLst>
      <p:ext uri="{BB962C8B-B14F-4D97-AF65-F5344CB8AC3E}">
        <p14:creationId xmlns:p14="http://schemas.microsoft.com/office/powerpoint/2010/main" val="74693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a:t>And the rest of the world? </a:t>
            </a:r>
            <a:r>
              <a:rPr lang="de-DE" dirty="0"/>
              <a:t/>
            </a:r>
            <a:br>
              <a:rPr lang="de-DE" dirty="0"/>
            </a:br>
            <a:endParaRPr lang="de-DE" dirty="0"/>
          </a:p>
        </p:txBody>
      </p:sp>
      <p:sp>
        <p:nvSpPr>
          <p:cNvPr id="3" name="Inhaltsplatzhalter 2"/>
          <p:cNvSpPr>
            <a:spLocks noGrp="1"/>
          </p:cNvSpPr>
          <p:nvPr>
            <p:ph idx="1"/>
          </p:nvPr>
        </p:nvSpPr>
        <p:spPr/>
        <p:txBody>
          <a:bodyPr>
            <a:normAutofit fontScale="85000" lnSpcReduction="10000"/>
          </a:bodyPr>
          <a:lstStyle/>
          <a:p>
            <a:pPr lvl="1"/>
            <a:r>
              <a:rPr lang="en-US" dirty="0"/>
              <a:t>In August 1948 German physicists Herbert F. </a:t>
            </a:r>
            <a:r>
              <a:rPr lang="en-US" dirty="0" err="1"/>
              <a:t>Mataré</a:t>
            </a:r>
            <a:r>
              <a:rPr lang="en-US" dirty="0"/>
              <a:t> (1912–2011) and Heinrich Welker (1912–1981), employees of </a:t>
            </a:r>
            <a:r>
              <a:rPr lang="en-US" dirty="0" err="1"/>
              <a:t>Compagnie</a:t>
            </a:r>
            <a:r>
              <a:rPr lang="en-US" dirty="0"/>
              <a:t> des </a:t>
            </a:r>
            <a:r>
              <a:rPr lang="en-US" dirty="0" err="1"/>
              <a:t>Freins</a:t>
            </a:r>
            <a:r>
              <a:rPr lang="en-US" dirty="0"/>
              <a:t> et </a:t>
            </a:r>
            <a:r>
              <a:rPr lang="en-US" dirty="0" err="1"/>
              <a:t>Signaux</a:t>
            </a:r>
            <a:r>
              <a:rPr lang="en-US" dirty="0"/>
              <a:t> Westinghouse in Aulnay-sous-Bois (France), started an application procedure for a patent on a “</a:t>
            </a:r>
            <a:r>
              <a:rPr lang="en-US" dirty="0" err="1"/>
              <a:t>transistron</a:t>
            </a:r>
            <a:r>
              <a:rPr lang="en-US" dirty="0"/>
              <a:t>”- </a:t>
            </a:r>
            <a:endParaRPr lang="en-US" dirty="0" smtClean="0"/>
          </a:p>
          <a:p>
            <a:pPr lvl="1"/>
            <a:r>
              <a:rPr lang="en-US" dirty="0" smtClean="0"/>
              <a:t>amplifier </a:t>
            </a:r>
            <a:r>
              <a:rPr lang="en-US" dirty="0"/>
              <a:t>based on the minority carrier injection process</a:t>
            </a:r>
            <a:r>
              <a:rPr lang="en-US" dirty="0" smtClean="0"/>
              <a:t>.</a:t>
            </a:r>
          </a:p>
          <a:p>
            <a:pPr lvl="1"/>
            <a:r>
              <a:rPr lang="en-US" dirty="0" smtClean="0"/>
              <a:t>developed </a:t>
            </a:r>
            <a:r>
              <a:rPr lang="en-US" dirty="0"/>
              <a:t>independently of the transistor created in the Bell Labs whose features were published in June 1948. </a:t>
            </a:r>
            <a:r>
              <a:rPr lang="en-US" dirty="0" smtClean="0"/>
              <a:t>The </a:t>
            </a:r>
            <a:r>
              <a:rPr lang="en-US" dirty="0"/>
              <a:t>first solid-state radio receiver with four </a:t>
            </a:r>
            <a:r>
              <a:rPr lang="en-US" dirty="0" err="1"/>
              <a:t>transistrons</a:t>
            </a:r>
            <a:r>
              <a:rPr lang="en-US" dirty="0"/>
              <a:t> was presented at the Düsseldorf Radio Fair in 1953. </a:t>
            </a:r>
            <a:r>
              <a:rPr lang="en-US" dirty="0" err="1"/>
              <a:t>Parallely</a:t>
            </a:r>
            <a:r>
              <a:rPr lang="en-US" dirty="0"/>
              <a:t>, in 1952, Welker (Siemens) identified gallium arsenide as a possible </a:t>
            </a:r>
            <a:r>
              <a:rPr lang="en-US" dirty="0" smtClean="0"/>
              <a:t>semiconductor</a:t>
            </a:r>
            <a:endParaRPr lang="de-DE" dirty="0"/>
          </a:p>
        </p:txBody>
      </p:sp>
    </p:spTree>
    <p:extLst>
      <p:ext uri="{BB962C8B-B14F-4D97-AF65-F5344CB8AC3E}">
        <p14:creationId xmlns:p14="http://schemas.microsoft.com/office/powerpoint/2010/main" val="3814141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And the rest of the world? Japan</a:t>
            </a:r>
            <a:r>
              <a:rPr lang="de-DE" dirty="0" smtClean="0"/>
              <a:t/>
            </a:r>
            <a:br>
              <a:rPr lang="de-DE" dirty="0" smtClean="0"/>
            </a:br>
            <a:endParaRPr lang="de-DE" dirty="0"/>
          </a:p>
        </p:txBody>
      </p:sp>
      <p:sp>
        <p:nvSpPr>
          <p:cNvPr id="3" name="Inhaltsplatzhalter 2"/>
          <p:cNvSpPr>
            <a:spLocks noGrp="1"/>
          </p:cNvSpPr>
          <p:nvPr>
            <p:ph idx="1"/>
          </p:nvPr>
        </p:nvSpPr>
        <p:spPr/>
        <p:txBody>
          <a:bodyPr>
            <a:normAutofit lnSpcReduction="10000"/>
          </a:bodyPr>
          <a:lstStyle/>
          <a:p>
            <a:pPr lvl="0"/>
            <a:r>
              <a:rPr lang="en-US" dirty="0"/>
              <a:t>Early years: Japan as chip producer</a:t>
            </a:r>
            <a:endParaRPr lang="de-DE" dirty="0"/>
          </a:p>
          <a:p>
            <a:pPr lvl="1"/>
            <a:r>
              <a:rPr lang="en-US" dirty="0"/>
              <a:t>Hitachi, </a:t>
            </a:r>
            <a:r>
              <a:rPr lang="en-US" dirty="0" err="1"/>
              <a:t>Matsuhita</a:t>
            </a:r>
            <a:r>
              <a:rPr lang="en-US" dirty="0"/>
              <a:t> Electric, Toshiba, Nippon Electric, </a:t>
            </a:r>
            <a:r>
              <a:rPr lang="en-US" dirty="0" err="1"/>
              <a:t>Mitshubishi</a:t>
            </a:r>
            <a:r>
              <a:rPr lang="en-US" dirty="0"/>
              <a:t> Electric, Kobe Kogyo (today part of Fujitsu) </a:t>
            </a:r>
            <a:endParaRPr lang="en-US" dirty="0" smtClean="0"/>
          </a:p>
          <a:p>
            <a:pPr lvl="1"/>
            <a:r>
              <a:rPr lang="en-US" dirty="0"/>
              <a:t>Small Japanese companies such Tokyo Tsushin Kogyo, later renamed Sony, used </a:t>
            </a:r>
            <a:r>
              <a:rPr lang="en-US" dirty="0" smtClean="0"/>
              <a:t>ICs within </a:t>
            </a:r>
            <a:r>
              <a:rPr lang="en-US" dirty="0"/>
              <a:t>small size radios. The first device was the Sony TR55 portable which included two semiconductor diodes. NEC discovered a big potential market for desktop </a:t>
            </a:r>
            <a:r>
              <a:rPr lang="en-US" dirty="0" smtClean="0"/>
              <a:t>calculators. </a:t>
            </a:r>
            <a:endParaRPr lang="de-DE" dirty="0"/>
          </a:p>
        </p:txBody>
      </p:sp>
    </p:spTree>
    <p:extLst>
      <p:ext uri="{BB962C8B-B14F-4D97-AF65-F5344CB8AC3E}">
        <p14:creationId xmlns:p14="http://schemas.microsoft.com/office/powerpoint/2010/main" val="3766779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And</a:t>
            </a:r>
            <a:r>
              <a:rPr lang="de-DE" dirty="0" smtClean="0"/>
              <a:t> </a:t>
            </a:r>
            <a:r>
              <a:rPr lang="de-DE" dirty="0" err="1" smtClean="0"/>
              <a:t>the</a:t>
            </a:r>
            <a:r>
              <a:rPr lang="de-DE" dirty="0" smtClean="0"/>
              <a:t> </a:t>
            </a:r>
            <a:r>
              <a:rPr lang="de-DE" dirty="0" err="1" smtClean="0"/>
              <a:t>rest</a:t>
            </a:r>
            <a:r>
              <a:rPr lang="de-DE" dirty="0" smtClean="0"/>
              <a:t> </a:t>
            </a:r>
            <a:r>
              <a:rPr lang="de-DE" dirty="0" err="1" smtClean="0"/>
              <a:t>of</a:t>
            </a:r>
            <a:r>
              <a:rPr lang="de-DE" dirty="0" smtClean="0"/>
              <a:t> </a:t>
            </a:r>
            <a:r>
              <a:rPr lang="de-DE" dirty="0" err="1" smtClean="0"/>
              <a:t>the</a:t>
            </a:r>
            <a:r>
              <a:rPr lang="de-DE" dirty="0" smtClean="0"/>
              <a:t> </a:t>
            </a:r>
            <a:r>
              <a:rPr lang="de-DE" dirty="0" err="1" smtClean="0"/>
              <a:t>world</a:t>
            </a:r>
            <a:r>
              <a:rPr lang="de-DE" dirty="0" smtClean="0"/>
              <a:t> ? Japan</a:t>
            </a:r>
            <a:endParaRPr lang="de-DE" dirty="0"/>
          </a:p>
        </p:txBody>
      </p:sp>
      <p:sp>
        <p:nvSpPr>
          <p:cNvPr id="3" name="Inhaltsplatzhalter 2"/>
          <p:cNvSpPr>
            <a:spLocks noGrp="1"/>
          </p:cNvSpPr>
          <p:nvPr>
            <p:ph idx="1"/>
          </p:nvPr>
        </p:nvSpPr>
        <p:spPr/>
        <p:txBody>
          <a:bodyPr/>
          <a:lstStyle/>
          <a:p>
            <a:pPr lvl="0"/>
            <a:r>
              <a:rPr lang="en-US" dirty="0"/>
              <a:t>Japan as chip inventor</a:t>
            </a:r>
            <a:endParaRPr lang="de-DE" dirty="0"/>
          </a:p>
          <a:p>
            <a:pPr lvl="1"/>
            <a:r>
              <a:rPr lang="en-US" dirty="0"/>
              <a:t>The </a:t>
            </a:r>
            <a:r>
              <a:rPr lang="en-US" dirty="0" err="1"/>
              <a:t>nobel</a:t>
            </a:r>
            <a:r>
              <a:rPr lang="en-US" dirty="0"/>
              <a:t> prize winner Leo Esaki of Sony discovered negative resistance characteristics in the current-voltage characteristics of very highly doped PN junction in 1957 and </a:t>
            </a:r>
            <a:endParaRPr lang="en-US" dirty="0" smtClean="0"/>
          </a:p>
          <a:p>
            <a:pPr lvl="1"/>
            <a:r>
              <a:rPr lang="en-US" dirty="0" smtClean="0"/>
              <a:t>He reported </a:t>
            </a:r>
            <a:r>
              <a:rPr lang="en-US" dirty="0"/>
              <a:t>this result at the fall conference of the Physical Society of Japan in the same year and also at the international conference in Brussels in 1958. </a:t>
            </a:r>
            <a:endParaRPr lang="de-DE" dirty="0"/>
          </a:p>
        </p:txBody>
      </p:sp>
    </p:spTree>
    <p:extLst>
      <p:ext uri="{BB962C8B-B14F-4D97-AF65-F5344CB8AC3E}">
        <p14:creationId xmlns:p14="http://schemas.microsoft.com/office/powerpoint/2010/main" val="1946181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And</a:t>
            </a:r>
            <a:r>
              <a:rPr lang="de-DE" dirty="0" smtClean="0"/>
              <a:t> </a:t>
            </a:r>
            <a:r>
              <a:rPr lang="de-DE" dirty="0" err="1" smtClean="0"/>
              <a:t>the</a:t>
            </a:r>
            <a:r>
              <a:rPr lang="de-DE" dirty="0" smtClean="0"/>
              <a:t> </a:t>
            </a:r>
            <a:r>
              <a:rPr lang="de-DE" dirty="0" err="1" smtClean="0"/>
              <a:t>rest</a:t>
            </a:r>
            <a:r>
              <a:rPr lang="de-DE" dirty="0" smtClean="0"/>
              <a:t> </a:t>
            </a:r>
            <a:r>
              <a:rPr lang="de-DE" dirty="0" err="1" smtClean="0"/>
              <a:t>of</a:t>
            </a:r>
            <a:r>
              <a:rPr lang="de-DE" dirty="0" smtClean="0"/>
              <a:t> </a:t>
            </a:r>
            <a:r>
              <a:rPr lang="de-DE" dirty="0" err="1" smtClean="0"/>
              <a:t>the</a:t>
            </a:r>
            <a:r>
              <a:rPr lang="de-DE" dirty="0" smtClean="0"/>
              <a:t> </a:t>
            </a:r>
            <a:r>
              <a:rPr lang="de-DE" dirty="0" err="1" smtClean="0"/>
              <a:t>world</a:t>
            </a:r>
            <a:r>
              <a:rPr lang="de-DE" dirty="0" smtClean="0"/>
              <a:t> ? Japan</a:t>
            </a:r>
            <a:endParaRPr lang="de-DE" dirty="0"/>
          </a:p>
        </p:txBody>
      </p:sp>
      <p:sp>
        <p:nvSpPr>
          <p:cNvPr id="3" name="Inhaltsplatzhalter 2"/>
          <p:cNvSpPr>
            <a:spLocks noGrp="1"/>
          </p:cNvSpPr>
          <p:nvPr>
            <p:ph idx="1"/>
          </p:nvPr>
        </p:nvSpPr>
        <p:spPr/>
        <p:txBody>
          <a:bodyPr>
            <a:normAutofit fontScale="92500" lnSpcReduction="20000"/>
          </a:bodyPr>
          <a:lstStyle/>
          <a:p>
            <a:pPr lvl="0"/>
            <a:r>
              <a:rPr lang="en-US" dirty="0" smtClean="0"/>
              <a:t>Japan as chip inventor</a:t>
            </a:r>
            <a:endParaRPr lang="de-DE" dirty="0" smtClean="0"/>
          </a:p>
          <a:p>
            <a:pPr lvl="1"/>
            <a:r>
              <a:rPr lang="en-US" dirty="0" smtClean="0"/>
              <a:t>The Esaki report </a:t>
            </a:r>
            <a:r>
              <a:rPr lang="en-US" dirty="0"/>
              <a:t>was very much appreciated and used by Shockley, the inventor of the transistor in the US. </a:t>
            </a:r>
            <a:endParaRPr lang="en-US" dirty="0" smtClean="0"/>
          </a:p>
          <a:p>
            <a:pPr lvl="1"/>
            <a:r>
              <a:rPr lang="en-US" dirty="0" smtClean="0"/>
              <a:t>There </a:t>
            </a:r>
            <a:r>
              <a:rPr lang="en-US" dirty="0"/>
              <a:t>was however no clear patent strategy in Japan at this time and no clear R&amp;D strategy developed by the Japanese government (which had to do with the fact that Japan had no military or space forces interested in these technologies as in the US). </a:t>
            </a:r>
            <a:endParaRPr lang="en-US" dirty="0" smtClean="0"/>
          </a:p>
          <a:p>
            <a:pPr lvl="1"/>
            <a:r>
              <a:rPr lang="en-US" dirty="0" smtClean="0"/>
              <a:t>Therefore</a:t>
            </a:r>
            <a:r>
              <a:rPr lang="en-US" dirty="0"/>
              <a:t>, Esaki never asked for a patent for his invention but shared his ideas with other international researchers. In 1960 a Bell employee filed a patent application for the Esaki effect.</a:t>
            </a:r>
            <a:endParaRPr lang="de-DE" dirty="0"/>
          </a:p>
          <a:p>
            <a:endParaRPr lang="de-DE" dirty="0"/>
          </a:p>
        </p:txBody>
      </p:sp>
    </p:spTree>
    <p:extLst>
      <p:ext uri="{BB962C8B-B14F-4D97-AF65-F5344CB8AC3E}">
        <p14:creationId xmlns:p14="http://schemas.microsoft.com/office/powerpoint/2010/main" val="86886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 </a:t>
            </a:r>
            <a:r>
              <a:rPr lang="de-DE" dirty="0" err="1" smtClean="0"/>
              <a:t>ecosystem</a:t>
            </a:r>
            <a:r>
              <a:rPr lang="de-DE" dirty="0" smtClean="0"/>
              <a:t> in </a:t>
            </a:r>
            <a:r>
              <a:rPr lang="de-DE" dirty="0" err="1" smtClean="0"/>
              <a:t>the</a:t>
            </a:r>
            <a:r>
              <a:rPr lang="de-DE" dirty="0" smtClean="0"/>
              <a:t> US</a:t>
            </a:r>
            <a:endParaRPr lang="de-DE" dirty="0"/>
          </a:p>
        </p:txBody>
      </p:sp>
      <p:sp>
        <p:nvSpPr>
          <p:cNvPr id="3" name="Inhaltsplatzhalter 2"/>
          <p:cNvSpPr>
            <a:spLocks noGrp="1"/>
          </p:cNvSpPr>
          <p:nvPr>
            <p:ph idx="1"/>
          </p:nvPr>
        </p:nvSpPr>
        <p:spPr/>
        <p:txBody>
          <a:bodyPr/>
          <a:lstStyle/>
          <a:p>
            <a:r>
              <a:rPr lang="en-US" dirty="0"/>
              <a:t>starting </a:t>
            </a:r>
            <a:r>
              <a:rPr lang="en-US" dirty="0" smtClean="0"/>
              <a:t>point: military </a:t>
            </a:r>
            <a:r>
              <a:rPr lang="en-US" dirty="0"/>
              <a:t>forces and </a:t>
            </a:r>
            <a:r>
              <a:rPr lang="en-US" dirty="0" smtClean="0"/>
              <a:t>space </a:t>
            </a:r>
            <a:r>
              <a:rPr lang="en-US" dirty="0"/>
              <a:t>agencies, especially the Navy, the Army, NASA and the AEC/DOE (Atomic Energy Commission and the Department of Energy</a:t>
            </a:r>
            <a:r>
              <a:rPr lang="en-US" dirty="0" smtClean="0"/>
              <a:t>)</a:t>
            </a:r>
          </a:p>
          <a:p>
            <a:r>
              <a:rPr lang="en-US" dirty="0"/>
              <a:t>combined with the aggressive funding and development policy of Californian universities, such as Stanford University, the University of California (Berkeley) and Caltech</a:t>
            </a:r>
            <a:endParaRPr lang="de-DE" dirty="0"/>
          </a:p>
        </p:txBody>
      </p:sp>
    </p:spTree>
    <p:extLst>
      <p:ext uri="{BB962C8B-B14F-4D97-AF65-F5344CB8AC3E}">
        <p14:creationId xmlns:p14="http://schemas.microsoft.com/office/powerpoint/2010/main" val="2757009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 </a:t>
            </a:r>
            <a:r>
              <a:rPr lang="de-DE" dirty="0" err="1" smtClean="0"/>
              <a:t>ecosystem</a:t>
            </a:r>
            <a:r>
              <a:rPr lang="de-DE" dirty="0" smtClean="0"/>
              <a:t> in </a:t>
            </a:r>
            <a:r>
              <a:rPr lang="de-DE" dirty="0" err="1" smtClean="0"/>
              <a:t>the</a:t>
            </a:r>
            <a:r>
              <a:rPr lang="de-DE" dirty="0" smtClean="0"/>
              <a:t> US</a:t>
            </a:r>
            <a:endParaRPr lang="de-DE" dirty="0"/>
          </a:p>
        </p:txBody>
      </p:sp>
      <p:sp>
        <p:nvSpPr>
          <p:cNvPr id="3" name="Inhaltsplatzhalter 2"/>
          <p:cNvSpPr>
            <a:spLocks noGrp="1"/>
          </p:cNvSpPr>
          <p:nvPr>
            <p:ph idx="1"/>
          </p:nvPr>
        </p:nvSpPr>
        <p:spPr/>
        <p:txBody>
          <a:bodyPr>
            <a:normAutofit/>
          </a:bodyPr>
          <a:lstStyle/>
          <a:p>
            <a:r>
              <a:rPr lang="en-US" dirty="0"/>
              <a:t>driving force at the early times was only one company, AT &amp;T with Bell Laboratories as its research unit and Western Electric as its manufacturing </a:t>
            </a:r>
            <a:r>
              <a:rPr lang="en-US" dirty="0" smtClean="0"/>
              <a:t>arm</a:t>
            </a:r>
          </a:p>
          <a:p>
            <a:r>
              <a:rPr lang="en-US" dirty="0" smtClean="0"/>
              <a:t>AT&amp;T </a:t>
            </a:r>
            <a:r>
              <a:rPr lang="en-US" dirty="0"/>
              <a:t>was forced by the antitrust Decree of 1956 to refrain from selling semiconductors commercially.</a:t>
            </a:r>
            <a:r>
              <a:rPr lang="de-DE" dirty="0" smtClean="0">
                <a:effectLst/>
              </a:rPr>
              <a:t> </a:t>
            </a:r>
            <a:r>
              <a:rPr lang="en-US" dirty="0"/>
              <a:t> </a:t>
            </a:r>
            <a:endParaRPr lang="de-DE" dirty="0"/>
          </a:p>
          <a:p>
            <a:endParaRPr lang="de-DE" dirty="0"/>
          </a:p>
        </p:txBody>
      </p:sp>
    </p:spTree>
    <p:extLst>
      <p:ext uri="{BB962C8B-B14F-4D97-AF65-F5344CB8AC3E}">
        <p14:creationId xmlns:p14="http://schemas.microsoft.com/office/powerpoint/2010/main" val="2733655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And</a:t>
            </a:r>
            <a:r>
              <a:rPr lang="de-DE" dirty="0" smtClean="0"/>
              <a:t> Japan?</a:t>
            </a:r>
            <a:endParaRPr lang="de-DE" dirty="0"/>
          </a:p>
        </p:txBody>
      </p:sp>
      <p:sp>
        <p:nvSpPr>
          <p:cNvPr id="3" name="Inhaltsplatzhalter 2"/>
          <p:cNvSpPr>
            <a:spLocks noGrp="1"/>
          </p:cNvSpPr>
          <p:nvPr>
            <p:ph idx="1"/>
          </p:nvPr>
        </p:nvSpPr>
        <p:spPr/>
        <p:txBody>
          <a:bodyPr/>
          <a:lstStyle/>
          <a:p>
            <a:r>
              <a:rPr lang="en-US" dirty="0"/>
              <a:t>Military procurement had no impact in </a:t>
            </a:r>
            <a:r>
              <a:rPr lang="en-US" dirty="0" smtClean="0"/>
              <a:t>Japan</a:t>
            </a:r>
          </a:p>
          <a:p>
            <a:r>
              <a:rPr lang="en-US" dirty="0" smtClean="0"/>
              <a:t>The </a:t>
            </a:r>
            <a:r>
              <a:rPr lang="en-US" dirty="0"/>
              <a:t>country was relatively poor and had a lot of cheap labor forces </a:t>
            </a:r>
            <a:endParaRPr lang="en-US" dirty="0" smtClean="0"/>
          </a:p>
          <a:p>
            <a:r>
              <a:rPr lang="en-US" dirty="0" smtClean="0"/>
              <a:t>US and Japan forced </a:t>
            </a:r>
            <a:r>
              <a:rPr lang="en-US" dirty="0"/>
              <a:t>preferential treatment for their national </a:t>
            </a:r>
            <a:r>
              <a:rPr lang="en-US" dirty="0" smtClean="0"/>
              <a:t>firms</a:t>
            </a:r>
          </a:p>
          <a:p>
            <a:r>
              <a:rPr lang="en-US" dirty="0"/>
              <a:t>concept of life-time </a:t>
            </a:r>
            <a:r>
              <a:rPr lang="en-US" dirty="0" smtClean="0"/>
              <a:t>employment</a:t>
            </a:r>
          </a:p>
          <a:p>
            <a:r>
              <a:rPr lang="en-US" dirty="0"/>
              <a:t>national banking </a:t>
            </a:r>
            <a:r>
              <a:rPr lang="en-US" dirty="0" smtClean="0"/>
              <a:t>industry</a:t>
            </a:r>
          </a:p>
          <a:p>
            <a:r>
              <a:rPr lang="en-US" dirty="0" smtClean="0"/>
              <a:t>MITI</a:t>
            </a:r>
            <a:endParaRPr lang="de-DE" dirty="0"/>
          </a:p>
        </p:txBody>
      </p:sp>
    </p:spTree>
    <p:extLst>
      <p:ext uri="{BB962C8B-B14F-4D97-AF65-F5344CB8AC3E}">
        <p14:creationId xmlns:p14="http://schemas.microsoft.com/office/powerpoint/2010/main" val="3737367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 IP System</a:t>
            </a:r>
            <a:endParaRPr lang="de-DE" dirty="0"/>
          </a:p>
        </p:txBody>
      </p:sp>
      <p:sp>
        <p:nvSpPr>
          <p:cNvPr id="3" name="Inhaltsplatzhalter 2"/>
          <p:cNvSpPr>
            <a:spLocks noGrp="1"/>
          </p:cNvSpPr>
          <p:nvPr>
            <p:ph idx="1"/>
          </p:nvPr>
        </p:nvSpPr>
        <p:spPr/>
        <p:txBody>
          <a:bodyPr>
            <a:normAutofit fontScale="92500" lnSpcReduction="20000"/>
          </a:bodyPr>
          <a:lstStyle/>
          <a:p>
            <a:r>
              <a:rPr lang="en-US" dirty="0"/>
              <a:t>Semiconductors have historically been held to have been incapable of a traditional IP protection. </a:t>
            </a:r>
            <a:endParaRPr lang="en-US" dirty="0" smtClean="0"/>
          </a:p>
          <a:p>
            <a:r>
              <a:rPr lang="en-US" dirty="0" smtClean="0"/>
              <a:t>Patent </a:t>
            </a:r>
            <a:r>
              <a:rPr lang="en-US" dirty="0"/>
              <a:t>protection was considered to last too long regarding the integrated circuit's useful commercial life of less than one year. In addition. Patent protection was considered useless as most layouts of IC were held to be obvious variations of prior </a:t>
            </a:r>
            <a:r>
              <a:rPr lang="en-US" dirty="0" smtClean="0"/>
              <a:t>layouts. It </a:t>
            </a:r>
            <a:r>
              <a:rPr lang="en-US" dirty="0"/>
              <a:t>was criticized that the circuit layout could not be described in the form of a valid patent, i.e. verbally. </a:t>
            </a:r>
            <a:endParaRPr lang="de-DE" dirty="0"/>
          </a:p>
        </p:txBody>
      </p:sp>
    </p:spTree>
    <p:extLst>
      <p:ext uri="{BB962C8B-B14F-4D97-AF65-F5344CB8AC3E}">
        <p14:creationId xmlns:p14="http://schemas.microsoft.com/office/powerpoint/2010/main" val="2641599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a:t>Phase 1: Libertarian </a:t>
            </a:r>
            <a:r>
              <a:rPr lang="en-US" dirty="0" smtClean="0"/>
              <a:t>cross-licensing</a:t>
            </a:r>
            <a:endParaRPr lang="de-DE" dirty="0"/>
          </a:p>
        </p:txBody>
      </p:sp>
      <p:sp>
        <p:nvSpPr>
          <p:cNvPr id="3" name="Inhaltsplatzhalter 2"/>
          <p:cNvSpPr>
            <a:spLocks noGrp="1"/>
          </p:cNvSpPr>
          <p:nvPr>
            <p:ph idx="1"/>
          </p:nvPr>
        </p:nvSpPr>
        <p:spPr/>
        <p:txBody>
          <a:bodyPr/>
          <a:lstStyle/>
          <a:p>
            <a:r>
              <a:rPr lang="en-GB" dirty="0"/>
              <a:t>Until 1939 semiconductor research was done by independent university </a:t>
            </a:r>
            <a:r>
              <a:rPr lang="en-GB" dirty="0" err="1"/>
              <a:t>centers</a:t>
            </a:r>
            <a:r>
              <a:rPr lang="en-GB" dirty="0"/>
              <a:t> based on an interdisciplinary co-operation between theoretical and experimental physicists, mathematical physicists and chemists and semiconductor technology.</a:t>
            </a:r>
            <a:endParaRPr lang="de-DE" dirty="0"/>
          </a:p>
        </p:txBody>
      </p:sp>
    </p:spTree>
    <p:extLst>
      <p:ext uri="{BB962C8B-B14F-4D97-AF65-F5344CB8AC3E}">
        <p14:creationId xmlns:p14="http://schemas.microsoft.com/office/powerpoint/2010/main" val="2225136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WIPO </a:t>
            </a:r>
            <a:r>
              <a:rPr lang="de-DE" dirty="0" err="1" smtClean="0"/>
              <a:t>Reort</a:t>
            </a:r>
            <a:r>
              <a:rPr lang="de-DE" dirty="0" smtClean="0"/>
              <a:t> 2015</a:t>
            </a:r>
            <a:endParaRPr lang="de-DE" dirty="0"/>
          </a:p>
        </p:txBody>
      </p:sp>
      <p:sp>
        <p:nvSpPr>
          <p:cNvPr id="3" name="Inhaltsplatzhalter 2"/>
          <p:cNvSpPr>
            <a:spLocks noGrp="1"/>
          </p:cNvSpPr>
          <p:nvPr>
            <p:ph idx="1"/>
          </p:nvPr>
        </p:nvSpPr>
        <p:spPr/>
        <p:txBody>
          <a:bodyPr>
            <a:normAutofit lnSpcReduction="10000"/>
          </a:bodyPr>
          <a:lstStyle/>
          <a:p>
            <a:r>
              <a:rPr lang="de-DE" dirty="0" err="1" smtClean="0"/>
              <a:t>Breakthrough</a:t>
            </a:r>
            <a:r>
              <a:rPr lang="de-DE" dirty="0" smtClean="0"/>
              <a:t> </a:t>
            </a:r>
            <a:r>
              <a:rPr lang="de-DE" dirty="0" err="1" smtClean="0"/>
              <a:t>innovations</a:t>
            </a:r>
            <a:endParaRPr lang="de-DE" dirty="0" smtClean="0"/>
          </a:p>
          <a:p>
            <a:r>
              <a:rPr lang="de-DE" dirty="0" smtClean="0"/>
              <a:t>Historical </a:t>
            </a:r>
            <a:r>
              <a:rPr lang="de-DE" dirty="0" err="1" smtClean="0"/>
              <a:t>innovations</a:t>
            </a:r>
            <a:endParaRPr lang="de-DE" dirty="0" smtClean="0"/>
          </a:p>
          <a:p>
            <a:pPr lvl="1"/>
            <a:r>
              <a:rPr lang="de-DE" dirty="0" err="1" smtClean="0"/>
              <a:t>Airplanes</a:t>
            </a:r>
            <a:endParaRPr lang="de-DE" dirty="0" smtClean="0"/>
          </a:p>
          <a:p>
            <a:pPr lvl="1"/>
            <a:r>
              <a:rPr lang="de-DE" dirty="0" err="1" smtClean="0"/>
              <a:t>Antibiotics</a:t>
            </a:r>
            <a:endParaRPr lang="de-DE" dirty="0" smtClean="0"/>
          </a:p>
          <a:p>
            <a:pPr lvl="1"/>
            <a:r>
              <a:rPr lang="de-DE" dirty="0" smtClean="0"/>
              <a:t>Semiconductors</a:t>
            </a:r>
          </a:p>
          <a:p>
            <a:r>
              <a:rPr lang="de-DE" dirty="0" err="1" smtClean="0"/>
              <a:t>Current</a:t>
            </a:r>
            <a:r>
              <a:rPr lang="de-DE" dirty="0" smtClean="0"/>
              <a:t> </a:t>
            </a:r>
            <a:r>
              <a:rPr lang="de-DE" dirty="0" err="1" smtClean="0"/>
              <a:t>innovations</a:t>
            </a:r>
            <a:endParaRPr lang="de-DE" dirty="0" smtClean="0"/>
          </a:p>
          <a:p>
            <a:pPr lvl="1"/>
            <a:r>
              <a:rPr lang="de-DE" dirty="0" smtClean="0"/>
              <a:t>3D </a:t>
            </a:r>
            <a:r>
              <a:rPr lang="de-DE" dirty="0" err="1" smtClean="0"/>
              <a:t>printing</a:t>
            </a:r>
            <a:endParaRPr lang="de-DE" dirty="0" smtClean="0"/>
          </a:p>
          <a:p>
            <a:pPr lvl="1"/>
            <a:r>
              <a:rPr lang="de-DE" dirty="0" smtClean="0"/>
              <a:t>Nanotechnology</a:t>
            </a:r>
          </a:p>
          <a:p>
            <a:pPr lvl="1"/>
            <a:r>
              <a:rPr lang="de-DE" dirty="0" err="1" smtClean="0"/>
              <a:t>Robotics</a:t>
            </a:r>
            <a:endParaRPr lang="de-DE" dirty="0" smtClean="0"/>
          </a:p>
          <a:p>
            <a:pPr lvl="1"/>
            <a:endParaRPr lang="de-DE" dirty="0"/>
          </a:p>
        </p:txBody>
      </p:sp>
    </p:spTree>
    <p:extLst>
      <p:ext uri="{BB962C8B-B14F-4D97-AF65-F5344CB8AC3E}">
        <p14:creationId xmlns:p14="http://schemas.microsoft.com/office/powerpoint/2010/main" val="18045912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Phase 1: Libertarian cross-licensing</a:t>
            </a:r>
            <a:endParaRPr lang="de-DE" dirty="0"/>
          </a:p>
        </p:txBody>
      </p:sp>
      <p:sp>
        <p:nvSpPr>
          <p:cNvPr id="3" name="Inhaltsplatzhalter 2"/>
          <p:cNvSpPr>
            <a:spLocks noGrp="1"/>
          </p:cNvSpPr>
          <p:nvPr>
            <p:ph idx="1"/>
          </p:nvPr>
        </p:nvSpPr>
        <p:spPr/>
        <p:txBody>
          <a:bodyPr>
            <a:normAutofit/>
          </a:bodyPr>
          <a:lstStyle/>
          <a:p>
            <a:r>
              <a:rPr lang="en-GB" dirty="0"/>
              <a:t>In the US, the situation changed however in the Second World War when US military forces stressed the use of patent protection for these new technologies. While the Europeans were talking at conferences, the US experts were applying for </a:t>
            </a:r>
            <a:r>
              <a:rPr lang="en-GB" dirty="0" smtClean="0"/>
              <a:t>patents</a:t>
            </a:r>
            <a:endParaRPr lang="de-DE" dirty="0"/>
          </a:p>
        </p:txBody>
      </p:sp>
    </p:spTree>
    <p:extLst>
      <p:ext uri="{BB962C8B-B14F-4D97-AF65-F5344CB8AC3E}">
        <p14:creationId xmlns:p14="http://schemas.microsoft.com/office/powerpoint/2010/main" val="9103604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Phase 1: Libertarian cross-licensing</a:t>
            </a:r>
            <a:endParaRPr lang="de-DE" dirty="0"/>
          </a:p>
        </p:txBody>
      </p:sp>
      <p:sp>
        <p:nvSpPr>
          <p:cNvPr id="3" name="Inhaltsplatzhalter 2"/>
          <p:cNvSpPr>
            <a:spLocks noGrp="1"/>
          </p:cNvSpPr>
          <p:nvPr>
            <p:ph idx="1"/>
          </p:nvPr>
        </p:nvSpPr>
        <p:spPr/>
        <p:txBody>
          <a:bodyPr>
            <a:normAutofit fontScale="77500" lnSpcReduction="20000"/>
          </a:bodyPr>
          <a:lstStyle/>
          <a:p>
            <a:r>
              <a:rPr lang="en-US" dirty="0"/>
              <a:t>Bell had an interesting concept of sharing the new transistor technology with experts around the world in order to support innovation. </a:t>
            </a:r>
            <a:endParaRPr lang="en-US" dirty="0" smtClean="0"/>
          </a:p>
          <a:p>
            <a:r>
              <a:rPr lang="en-US" dirty="0" smtClean="0"/>
              <a:t>Therefore</a:t>
            </a:r>
            <a:r>
              <a:rPr lang="en-US" dirty="0"/>
              <a:t>, Bell organized three conferences for other scientists to get acquainted with the new semiconductor technology first hand. </a:t>
            </a:r>
            <a:r>
              <a:rPr lang="en-US" dirty="0" smtClean="0"/>
              <a:t>People </a:t>
            </a:r>
            <a:r>
              <a:rPr lang="en-US" dirty="0"/>
              <a:t>interested in </a:t>
            </a:r>
            <a:r>
              <a:rPr lang="en-US" dirty="0" smtClean="0"/>
              <a:t>a conference </a:t>
            </a:r>
            <a:r>
              <a:rPr lang="en-US" dirty="0"/>
              <a:t>had to pay a $25,000 patent-licensing fee upfront deductible against future royalties. and were allowed to visit the nine-day Transistor Technology Symposium, including a tout through Western Electric's transistor factory in Allentown, PA. The proceedings of these symposia (</a:t>
            </a:r>
            <a:r>
              <a:rPr lang="en-US" i="1" dirty="0"/>
              <a:t>The Transistor</a:t>
            </a:r>
            <a:r>
              <a:rPr lang="en-US" dirty="0"/>
              <a:t>) was called "Ma Bell's Cookbook" and became the leading guidebook for the semiconductor industry in the 1950s. </a:t>
            </a:r>
            <a:endParaRPr lang="de-DE" dirty="0"/>
          </a:p>
        </p:txBody>
      </p:sp>
    </p:spTree>
    <p:extLst>
      <p:ext uri="{BB962C8B-B14F-4D97-AF65-F5344CB8AC3E}">
        <p14:creationId xmlns:p14="http://schemas.microsoft.com/office/powerpoint/2010/main" val="4174638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Phase 1: Libertarian cross-licensing</a:t>
            </a:r>
            <a:endParaRPr lang="de-DE" dirty="0"/>
          </a:p>
        </p:txBody>
      </p:sp>
      <p:sp>
        <p:nvSpPr>
          <p:cNvPr id="3" name="Inhaltsplatzhalter 2"/>
          <p:cNvSpPr>
            <a:spLocks noGrp="1"/>
          </p:cNvSpPr>
          <p:nvPr>
            <p:ph idx="1"/>
          </p:nvPr>
        </p:nvSpPr>
        <p:spPr/>
        <p:txBody>
          <a:bodyPr>
            <a:normAutofit fontScale="85000" lnSpcReduction="20000"/>
          </a:bodyPr>
          <a:lstStyle/>
          <a:p>
            <a:r>
              <a:rPr lang="en-US" dirty="0"/>
              <a:t>consent decree in January </a:t>
            </a:r>
            <a:r>
              <a:rPr lang="en-US" dirty="0" smtClean="0"/>
              <a:t>1956:  </a:t>
            </a:r>
          </a:p>
          <a:p>
            <a:pPr lvl="1"/>
            <a:r>
              <a:rPr lang="en-US" dirty="0" smtClean="0"/>
              <a:t>AT </a:t>
            </a:r>
            <a:r>
              <a:rPr lang="en-US" dirty="0"/>
              <a:t>&amp; T agreed in this decree to grant royalty-free licenses on any patent issued before the time of the decree to any applicant. </a:t>
            </a:r>
            <a:endParaRPr lang="en-US" dirty="0" smtClean="0"/>
          </a:p>
          <a:p>
            <a:pPr lvl="1"/>
            <a:r>
              <a:rPr lang="en-US" dirty="0" smtClean="0"/>
              <a:t>All </a:t>
            </a:r>
            <a:r>
              <a:rPr lang="en-US" dirty="0"/>
              <a:t>future Bell patents were to be made available at reasonably royalties on any of its patents sought by the Bell </a:t>
            </a:r>
            <a:r>
              <a:rPr lang="en-US" dirty="0" smtClean="0"/>
              <a:t>system.</a:t>
            </a:r>
          </a:p>
          <a:p>
            <a:pPr lvl="1"/>
            <a:r>
              <a:rPr lang="en-US" dirty="0" smtClean="0"/>
              <a:t>AT </a:t>
            </a:r>
            <a:r>
              <a:rPr lang="en-US" dirty="0"/>
              <a:t>&amp; T and its subsidiaries were barred from “engaging in any business other than the furnishing of common carrier communications services”. </a:t>
            </a:r>
            <a:endParaRPr lang="en-US" dirty="0" smtClean="0"/>
          </a:p>
          <a:p>
            <a:pPr lvl="1"/>
            <a:r>
              <a:rPr lang="en-US" dirty="0" smtClean="0"/>
              <a:t>Western </a:t>
            </a:r>
            <a:r>
              <a:rPr lang="en-US" dirty="0"/>
              <a:t>Electronic was prohibited from selling semiconductors in the commercial market (with the exception of governmental contracts).</a:t>
            </a:r>
            <a:endParaRPr lang="de-DE" dirty="0"/>
          </a:p>
        </p:txBody>
      </p:sp>
    </p:spTree>
    <p:extLst>
      <p:ext uri="{BB962C8B-B14F-4D97-AF65-F5344CB8AC3E}">
        <p14:creationId xmlns:p14="http://schemas.microsoft.com/office/powerpoint/2010/main" val="29815612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Phase 1: Libertarian cross-licensing</a:t>
            </a:r>
            <a:endParaRPr lang="de-DE" dirty="0"/>
          </a:p>
        </p:txBody>
      </p:sp>
      <p:sp>
        <p:nvSpPr>
          <p:cNvPr id="3" name="Inhaltsplatzhalter 2"/>
          <p:cNvSpPr>
            <a:spLocks noGrp="1"/>
          </p:cNvSpPr>
          <p:nvPr>
            <p:ph idx="1"/>
          </p:nvPr>
        </p:nvSpPr>
        <p:spPr/>
        <p:txBody>
          <a:bodyPr>
            <a:normAutofit fontScale="77500" lnSpcReduction="20000"/>
          </a:bodyPr>
          <a:lstStyle/>
          <a:p>
            <a:r>
              <a:rPr lang="en-US" dirty="0"/>
              <a:t>Existing patents were thus either cross-licensed or simply ignored. The problem with patents was that nobody really knew who was the inventor of which part of the ICs. </a:t>
            </a:r>
            <a:endParaRPr lang="en-US" dirty="0" smtClean="0"/>
          </a:p>
          <a:p>
            <a:r>
              <a:rPr lang="en-US" dirty="0" smtClean="0"/>
              <a:t>The </a:t>
            </a:r>
            <a:r>
              <a:rPr lang="en-US" dirty="0"/>
              <a:t>name of Shockley was for instance left off the patent application after lawyers of Bell found that Shockley´s writings on transistors were “highly influenced” by an earlier 1925 patent granted to </a:t>
            </a:r>
            <a:r>
              <a:rPr lang="en-US" dirty="0" err="1"/>
              <a:t>Lilienfeld</a:t>
            </a:r>
            <a:r>
              <a:rPr lang="en-US" dirty="0"/>
              <a:t>. </a:t>
            </a:r>
            <a:endParaRPr lang="en-US" dirty="0" smtClean="0"/>
          </a:p>
          <a:p>
            <a:r>
              <a:rPr lang="en-US" dirty="0" smtClean="0"/>
              <a:t>Furthermore</a:t>
            </a:r>
            <a:r>
              <a:rPr lang="en-US" dirty="0"/>
              <a:t>, the big players Fairchild and Texas Instruments sued against each other for patent infringements; in a 1966 settlement each party dropped its opposition and agreed not to dispute its rivals patents for a period of ten </a:t>
            </a:r>
            <a:r>
              <a:rPr lang="en-US" dirty="0" smtClean="0"/>
              <a:t>years.</a:t>
            </a:r>
            <a:endParaRPr lang="de-DE" dirty="0"/>
          </a:p>
        </p:txBody>
      </p:sp>
    </p:spTree>
    <p:extLst>
      <p:ext uri="{BB962C8B-B14F-4D97-AF65-F5344CB8AC3E}">
        <p14:creationId xmlns:p14="http://schemas.microsoft.com/office/powerpoint/2010/main" val="16268501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Phase 1: Libertarian cross-licensing</a:t>
            </a:r>
            <a:endParaRPr lang="de-DE" dirty="0"/>
          </a:p>
        </p:txBody>
      </p:sp>
      <p:sp>
        <p:nvSpPr>
          <p:cNvPr id="3" name="Inhaltsplatzhalter 2"/>
          <p:cNvSpPr>
            <a:spLocks noGrp="1"/>
          </p:cNvSpPr>
          <p:nvPr>
            <p:ph idx="1"/>
          </p:nvPr>
        </p:nvSpPr>
        <p:spPr/>
        <p:txBody>
          <a:bodyPr/>
          <a:lstStyle/>
          <a:p>
            <a:r>
              <a:rPr lang="en-US" dirty="0" smtClean="0"/>
              <a:t>One </a:t>
            </a:r>
            <a:r>
              <a:rPr lang="en-US" dirty="0"/>
              <a:t>of the big symbols of this spirit was the instrument of reverse engineering which allowed all semiconductor companies to check the interiors of circuits produced by </a:t>
            </a:r>
            <a:r>
              <a:rPr lang="en-US" dirty="0" smtClean="0"/>
              <a:t>competitors.</a:t>
            </a:r>
            <a:endParaRPr lang="de-DE" dirty="0"/>
          </a:p>
        </p:txBody>
      </p:sp>
    </p:spTree>
    <p:extLst>
      <p:ext uri="{BB962C8B-B14F-4D97-AF65-F5344CB8AC3E}">
        <p14:creationId xmlns:p14="http://schemas.microsoft.com/office/powerpoint/2010/main" val="7937384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Phase 2: </a:t>
            </a:r>
            <a:r>
              <a:rPr lang="en-US" dirty="0"/>
              <a:t>The Japanese – US Chip-war </a:t>
            </a:r>
            <a:endParaRPr lang="de-DE" dirty="0"/>
          </a:p>
        </p:txBody>
      </p:sp>
      <p:sp>
        <p:nvSpPr>
          <p:cNvPr id="3" name="Inhaltsplatzhalter 2"/>
          <p:cNvSpPr>
            <a:spLocks noGrp="1"/>
          </p:cNvSpPr>
          <p:nvPr>
            <p:ph idx="1"/>
          </p:nvPr>
        </p:nvSpPr>
        <p:spPr/>
        <p:txBody>
          <a:bodyPr>
            <a:normAutofit fontScale="85000" lnSpcReduction="10000"/>
          </a:bodyPr>
          <a:lstStyle/>
          <a:p>
            <a:r>
              <a:rPr lang="en-US" dirty="0" smtClean="0"/>
              <a:t>Very </a:t>
            </a:r>
            <a:r>
              <a:rPr lang="en-US" dirty="0"/>
              <a:t>restrictive trade barriers erected in the US against European and Asian semiconductor products. </a:t>
            </a:r>
            <a:endParaRPr lang="en-US" dirty="0" smtClean="0"/>
          </a:p>
          <a:p>
            <a:r>
              <a:rPr lang="en-US" dirty="0" smtClean="0"/>
              <a:t>The </a:t>
            </a:r>
            <a:r>
              <a:rPr lang="en-US" dirty="0"/>
              <a:t>US government used a “Buy American” policy which required foreign corporations to bid 6% under the lowest bid by an American form. In military procurement cases, foreign bids were increased for 50% since 1962. </a:t>
            </a:r>
            <a:endParaRPr lang="en-US" dirty="0" smtClean="0"/>
          </a:p>
          <a:p>
            <a:r>
              <a:rPr lang="en-US" dirty="0" smtClean="0"/>
              <a:t>The </a:t>
            </a:r>
            <a:r>
              <a:rPr lang="en-US" dirty="0"/>
              <a:t>Japanese Government answered quickly to this preferential treatment for US companies. </a:t>
            </a:r>
            <a:endParaRPr lang="en-US" dirty="0" smtClean="0"/>
          </a:p>
          <a:p>
            <a:r>
              <a:rPr lang="en-US" dirty="0" smtClean="0"/>
              <a:t>In </a:t>
            </a:r>
            <a:r>
              <a:rPr lang="en-US" dirty="0"/>
              <a:t>1960 US and Japanese companies </a:t>
            </a:r>
            <a:r>
              <a:rPr lang="en-US" dirty="0" smtClean="0"/>
              <a:t>started a </a:t>
            </a:r>
            <a:r>
              <a:rPr lang="en-US" dirty="0"/>
              <a:t>patent war over semiconductors which lasted for a </a:t>
            </a:r>
            <a:r>
              <a:rPr lang="en-US" dirty="0" smtClean="0"/>
              <a:t>decade</a:t>
            </a:r>
            <a:endParaRPr lang="de-DE" dirty="0"/>
          </a:p>
          <a:p>
            <a:endParaRPr lang="de-DE" dirty="0"/>
          </a:p>
        </p:txBody>
      </p:sp>
    </p:spTree>
    <p:extLst>
      <p:ext uri="{BB962C8B-B14F-4D97-AF65-F5344CB8AC3E}">
        <p14:creationId xmlns:p14="http://schemas.microsoft.com/office/powerpoint/2010/main" val="36997403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Phase 2: </a:t>
            </a:r>
            <a:r>
              <a:rPr lang="en-US" dirty="0" smtClean="0"/>
              <a:t>The Japanese – US Chip-war </a:t>
            </a:r>
            <a:endParaRPr lang="de-DE" dirty="0"/>
          </a:p>
        </p:txBody>
      </p:sp>
      <p:sp>
        <p:nvSpPr>
          <p:cNvPr id="3" name="Inhaltsplatzhalter 2"/>
          <p:cNvSpPr>
            <a:spLocks noGrp="1"/>
          </p:cNvSpPr>
          <p:nvPr>
            <p:ph idx="1"/>
          </p:nvPr>
        </p:nvSpPr>
        <p:spPr/>
        <p:txBody>
          <a:bodyPr>
            <a:normAutofit fontScale="92500"/>
          </a:bodyPr>
          <a:lstStyle/>
          <a:p>
            <a:r>
              <a:rPr lang="en-US" dirty="0"/>
              <a:t>The Semiconductor sui generis protection right was an invention of Intel and its counsel Roger </a:t>
            </a:r>
            <a:r>
              <a:rPr lang="en-US" dirty="0" err="1"/>
              <a:t>Borovoy</a:t>
            </a:r>
            <a:r>
              <a:rPr lang="en-US" dirty="0"/>
              <a:t>. </a:t>
            </a:r>
            <a:endParaRPr lang="en-US" dirty="0" smtClean="0"/>
          </a:p>
          <a:p>
            <a:r>
              <a:rPr lang="en-US" dirty="0" smtClean="0"/>
              <a:t>After </a:t>
            </a:r>
            <a:r>
              <a:rPr lang="en-US" dirty="0"/>
              <a:t>a first attempt of the US Senate to extend copyright protection to integrated circuits failed, the lobbyists representing the interests of the Californian semiconductor industry fought together with the US House of Representatives for a separate protection </a:t>
            </a:r>
            <a:r>
              <a:rPr lang="en-US" dirty="0" smtClean="0"/>
              <a:t>regime.</a:t>
            </a:r>
            <a:endParaRPr lang="de-DE" dirty="0"/>
          </a:p>
        </p:txBody>
      </p:sp>
    </p:spTree>
    <p:extLst>
      <p:ext uri="{BB962C8B-B14F-4D97-AF65-F5344CB8AC3E}">
        <p14:creationId xmlns:p14="http://schemas.microsoft.com/office/powerpoint/2010/main" val="3158516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a:t>Phase 3: </a:t>
            </a:r>
            <a:r>
              <a:rPr lang="en-US" dirty="0" smtClean="0"/>
              <a:t>The </a:t>
            </a:r>
            <a:r>
              <a:rPr lang="en-US" dirty="0"/>
              <a:t>SCPA </a:t>
            </a:r>
            <a:r>
              <a:rPr lang="de-DE" dirty="0"/>
              <a:t/>
            </a:r>
            <a:br>
              <a:rPr lang="de-DE" dirty="0"/>
            </a:br>
            <a:endParaRPr lang="de-DE" dirty="0"/>
          </a:p>
        </p:txBody>
      </p:sp>
      <p:sp>
        <p:nvSpPr>
          <p:cNvPr id="3" name="Inhaltsplatzhalter 2"/>
          <p:cNvSpPr>
            <a:spLocks noGrp="1"/>
          </p:cNvSpPr>
          <p:nvPr>
            <p:ph idx="1"/>
          </p:nvPr>
        </p:nvSpPr>
        <p:spPr/>
        <p:txBody>
          <a:bodyPr/>
          <a:lstStyle/>
          <a:p>
            <a:r>
              <a:rPr lang="en-GB" dirty="0"/>
              <a:t>the Semiconductor Chip Protection Act 1984 (</a:t>
            </a:r>
            <a:r>
              <a:rPr lang="en-GB" dirty="0" smtClean="0"/>
              <a:t>SCPA)</a:t>
            </a:r>
          </a:p>
          <a:p>
            <a:r>
              <a:rPr lang="en-GB" dirty="0"/>
              <a:t>new kind of industrial property containing elements of patent, copyright and competition law </a:t>
            </a:r>
            <a:endParaRPr lang="en-GB" dirty="0" smtClean="0"/>
          </a:p>
          <a:p>
            <a:r>
              <a:rPr lang="en-US" dirty="0"/>
              <a:t>“mask-work”. </a:t>
            </a:r>
            <a:r>
              <a:rPr lang="en-US" dirty="0" smtClean="0"/>
              <a:t>“</a:t>
            </a:r>
            <a:r>
              <a:rPr lang="en-US" dirty="0"/>
              <a:t>mask” is the pattern used to set the circuits on the silicon-wafer in order to create the integrated circuit. </a:t>
            </a:r>
            <a:endParaRPr lang="de-DE" dirty="0"/>
          </a:p>
        </p:txBody>
      </p:sp>
    </p:spTree>
    <p:extLst>
      <p:ext uri="{BB962C8B-B14F-4D97-AF65-F5344CB8AC3E}">
        <p14:creationId xmlns:p14="http://schemas.microsoft.com/office/powerpoint/2010/main" val="30876918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a:t>Part 4: And the future? </a:t>
            </a:r>
            <a:endParaRPr lang="de-DE" dirty="0"/>
          </a:p>
        </p:txBody>
      </p:sp>
      <p:sp>
        <p:nvSpPr>
          <p:cNvPr id="3" name="Inhaltsplatzhalter 2"/>
          <p:cNvSpPr>
            <a:spLocks noGrp="1"/>
          </p:cNvSpPr>
          <p:nvPr>
            <p:ph idx="1"/>
          </p:nvPr>
        </p:nvSpPr>
        <p:spPr/>
        <p:txBody>
          <a:bodyPr>
            <a:normAutofit/>
          </a:bodyPr>
          <a:lstStyle/>
          <a:p>
            <a:r>
              <a:rPr lang="en-US" dirty="0"/>
              <a:t>Since the mid-1990s, </a:t>
            </a:r>
            <a:r>
              <a:rPr lang="en-US" dirty="0" smtClean="0"/>
              <a:t>the </a:t>
            </a:r>
            <a:r>
              <a:rPr lang="en-US" dirty="0"/>
              <a:t>topic seems to have disappeared totally. </a:t>
            </a:r>
            <a:endParaRPr lang="en-US" dirty="0" smtClean="0"/>
          </a:p>
          <a:p>
            <a:r>
              <a:rPr lang="en-US" dirty="0" smtClean="0"/>
              <a:t>hardly </a:t>
            </a:r>
            <a:r>
              <a:rPr lang="en-US" dirty="0"/>
              <a:t>any publication on the protection of semiconductor technology, except for reviews in standard works, e. g. textbooks. </a:t>
            </a:r>
            <a:endParaRPr lang="en-US" dirty="0" smtClean="0"/>
          </a:p>
          <a:p>
            <a:r>
              <a:rPr lang="en-US" dirty="0" smtClean="0"/>
              <a:t>Furthermore</a:t>
            </a:r>
            <a:r>
              <a:rPr lang="en-US" dirty="0"/>
              <a:t>, only a few decisions are known dealing with the sui generis </a:t>
            </a:r>
            <a:r>
              <a:rPr lang="en-US" dirty="0" smtClean="0"/>
              <a:t>regime (i.e. the </a:t>
            </a:r>
            <a:r>
              <a:rPr lang="en-US" dirty="0" err="1"/>
              <a:t>Brooktree</a:t>
            </a:r>
            <a:r>
              <a:rPr lang="en-US" dirty="0"/>
              <a:t> </a:t>
            </a:r>
            <a:r>
              <a:rPr lang="en-US" dirty="0" smtClean="0"/>
              <a:t>case)</a:t>
            </a:r>
            <a:endParaRPr lang="de-DE" dirty="0"/>
          </a:p>
        </p:txBody>
      </p:sp>
    </p:spTree>
    <p:extLst>
      <p:ext uri="{BB962C8B-B14F-4D97-AF65-F5344CB8AC3E}">
        <p14:creationId xmlns:p14="http://schemas.microsoft.com/office/powerpoint/2010/main" val="12198426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Part 4: </a:t>
            </a:r>
            <a:r>
              <a:rPr lang="de-DE" dirty="0" err="1"/>
              <a:t>A</a:t>
            </a:r>
            <a:r>
              <a:rPr lang="de-DE" dirty="0" err="1" smtClean="0"/>
              <a:t>nd</a:t>
            </a:r>
            <a:r>
              <a:rPr lang="de-DE" dirty="0" smtClean="0"/>
              <a:t> </a:t>
            </a:r>
            <a:r>
              <a:rPr lang="de-DE" dirty="0" err="1" smtClean="0"/>
              <a:t>the</a:t>
            </a:r>
            <a:r>
              <a:rPr lang="de-DE" dirty="0" smtClean="0"/>
              <a:t> </a:t>
            </a:r>
            <a:r>
              <a:rPr lang="de-DE" dirty="0" err="1" smtClean="0"/>
              <a:t>future</a:t>
            </a:r>
            <a:r>
              <a:rPr lang="de-DE" dirty="0" smtClean="0"/>
              <a:t>?</a:t>
            </a:r>
            <a:endParaRPr lang="de-DE" dirty="0"/>
          </a:p>
        </p:txBody>
      </p:sp>
      <p:sp>
        <p:nvSpPr>
          <p:cNvPr id="3" name="Inhaltsplatzhalter 2"/>
          <p:cNvSpPr>
            <a:spLocks noGrp="1"/>
          </p:cNvSpPr>
          <p:nvPr>
            <p:ph idx="1"/>
          </p:nvPr>
        </p:nvSpPr>
        <p:spPr/>
        <p:txBody>
          <a:bodyPr>
            <a:normAutofit lnSpcReduction="10000"/>
          </a:bodyPr>
          <a:lstStyle/>
          <a:p>
            <a:r>
              <a:rPr lang="en-US" dirty="0"/>
              <a:t>Today the sui-generis rules for semiconductors are really “dead”. Industry is relying on </a:t>
            </a:r>
            <a:r>
              <a:rPr lang="en-US" dirty="0" smtClean="0"/>
              <a:t>patents.</a:t>
            </a:r>
            <a:endParaRPr lang="de-DE" dirty="0" smtClean="0">
              <a:effectLst/>
            </a:endParaRPr>
          </a:p>
          <a:p>
            <a:r>
              <a:rPr lang="en-US" dirty="0" smtClean="0"/>
              <a:t>Paradox: companies rely </a:t>
            </a:r>
            <a:r>
              <a:rPr lang="en-US" dirty="0"/>
              <a:t>more and more on patents, patents </a:t>
            </a:r>
            <a:r>
              <a:rPr lang="en-US" dirty="0" smtClean="0"/>
              <a:t>are yet considered </a:t>
            </a:r>
            <a:r>
              <a:rPr lang="en-US" dirty="0"/>
              <a:t>to be the most ineffective tools for protecting the knowledge especially in that </a:t>
            </a:r>
            <a:r>
              <a:rPr lang="en-US" dirty="0" smtClean="0"/>
              <a:t>sector</a:t>
            </a:r>
          </a:p>
          <a:p>
            <a:r>
              <a:rPr lang="en-US" dirty="0" smtClean="0"/>
              <a:t>Going back to old times of the </a:t>
            </a:r>
            <a:r>
              <a:rPr lang="en-US" dirty="0"/>
              <a:t>1950s </a:t>
            </a:r>
            <a:r>
              <a:rPr lang="en-US" dirty="0" smtClean="0"/>
              <a:t>and </a:t>
            </a:r>
            <a:r>
              <a:rPr lang="en-US" dirty="0"/>
              <a:t>the model </a:t>
            </a:r>
            <a:r>
              <a:rPr lang="en-US" dirty="0" smtClean="0"/>
              <a:t>of </a:t>
            </a:r>
            <a:r>
              <a:rPr lang="en-US" dirty="0"/>
              <a:t>cross-licensing patent rights</a:t>
            </a:r>
            <a:endParaRPr lang="de-DE" dirty="0"/>
          </a:p>
        </p:txBody>
      </p:sp>
    </p:spTree>
    <p:extLst>
      <p:ext uri="{BB962C8B-B14F-4D97-AF65-F5344CB8AC3E}">
        <p14:creationId xmlns:p14="http://schemas.microsoft.com/office/powerpoint/2010/main" val="465170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Elements </a:t>
            </a:r>
            <a:r>
              <a:rPr lang="de-DE" dirty="0" err="1" smtClean="0"/>
              <a:t>of</a:t>
            </a:r>
            <a:r>
              <a:rPr lang="de-DE" dirty="0" smtClean="0"/>
              <a:t> </a:t>
            </a:r>
            <a:r>
              <a:rPr lang="de-DE" dirty="0" err="1" smtClean="0"/>
              <a:t>success</a:t>
            </a:r>
            <a:endParaRPr lang="de-DE" dirty="0"/>
          </a:p>
        </p:txBody>
      </p:sp>
      <p:sp>
        <p:nvSpPr>
          <p:cNvPr id="3" name="Inhaltsplatzhalter 2"/>
          <p:cNvSpPr>
            <a:spLocks noGrp="1"/>
          </p:cNvSpPr>
          <p:nvPr>
            <p:ph idx="1"/>
          </p:nvPr>
        </p:nvSpPr>
        <p:spPr/>
        <p:txBody>
          <a:bodyPr/>
          <a:lstStyle/>
          <a:p>
            <a:r>
              <a:rPr lang="de-DE" dirty="0" err="1" smtClean="0"/>
              <a:t>Governmental</a:t>
            </a:r>
            <a:r>
              <a:rPr lang="de-DE" dirty="0" smtClean="0"/>
              <a:t> </a:t>
            </a:r>
            <a:r>
              <a:rPr lang="de-DE" dirty="0" err="1" smtClean="0"/>
              <a:t>funding</a:t>
            </a:r>
            <a:r>
              <a:rPr lang="de-DE" dirty="0" smtClean="0"/>
              <a:t> </a:t>
            </a:r>
            <a:r>
              <a:rPr lang="de-DE" dirty="0" err="1" smtClean="0"/>
              <a:t>of</a:t>
            </a:r>
            <a:r>
              <a:rPr lang="de-DE" dirty="0" smtClean="0"/>
              <a:t> </a:t>
            </a:r>
            <a:r>
              <a:rPr lang="de-DE" dirty="0" err="1" smtClean="0"/>
              <a:t>scientific</a:t>
            </a:r>
            <a:r>
              <a:rPr lang="de-DE" dirty="0" smtClean="0"/>
              <a:t> </a:t>
            </a:r>
            <a:r>
              <a:rPr lang="de-DE" dirty="0" err="1" smtClean="0"/>
              <a:t>research</a:t>
            </a:r>
            <a:endParaRPr lang="de-DE" dirty="0" smtClean="0"/>
          </a:p>
          <a:p>
            <a:r>
              <a:rPr lang="de-DE" dirty="0" err="1" smtClean="0"/>
              <a:t>Competitive</a:t>
            </a:r>
            <a:r>
              <a:rPr lang="de-DE" dirty="0" smtClean="0"/>
              <a:t> </a:t>
            </a:r>
            <a:r>
              <a:rPr lang="de-DE" dirty="0" err="1" smtClean="0"/>
              <a:t>market</a:t>
            </a:r>
            <a:r>
              <a:rPr lang="de-DE" dirty="0" smtClean="0"/>
              <a:t> </a:t>
            </a:r>
            <a:r>
              <a:rPr lang="de-DE" dirty="0" err="1" smtClean="0"/>
              <a:t>forces</a:t>
            </a:r>
            <a:endParaRPr lang="de-DE" dirty="0" smtClean="0"/>
          </a:p>
          <a:p>
            <a:r>
              <a:rPr lang="de-DE" dirty="0" err="1" smtClean="0"/>
              <a:t>Linkages</a:t>
            </a:r>
            <a:r>
              <a:rPr lang="de-DE" dirty="0" smtClean="0"/>
              <a:t> </a:t>
            </a:r>
            <a:r>
              <a:rPr lang="de-DE" dirty="0" err="1" smtClean="0"/>
              <a:t>between</a:t>
            </a:r>
            <a:r>
              <a:rPr lang="de-DE" dirty="0" smtClean="0"/>
              <a:t> </a:t>
            </a:r>
            <a:r>
              <a:rPr lang="de-DE" dirty="0" err="1" smtClean="0"/>
              <a:t>innovation</a:t>
            </a:r>
            <a:r>
              <a:rPr lang="de-DE" dirty="0" smtClean="0"/>
              <a:t> </a:t>
            </a:r>
            <a:r>
              <a:rPr lang="de-DE" dirty="0" err="1" smtClean="0"/>
              <a:t>actors</a:t>
            </a:r>
            <a:endParaRPr lang="de-DE" dirty="0" smtClean="0"/>
          </a:p>
          <a:p>
            <a:pPr lvl="1"/>
            <a:r>
              <a:rPr lang="de-DE" dirty="0" smtClean="0"/>
              <a:t>Informal </a:t>
            </a:r>
            <a:r>
              <a:rPr lang="de-DE" dirty="0" err="1" smtClean="0"/>
              <a:t>knowledge</a:t>
            </a:r>
            <a:r>
              <a:rPr lang="de-DE" dirty="0" smtClean="0"/>
              <a:t> </a:t>
            </a:r>
            <a:r>
              <a:rPr lang="de-DE" dirty="0" err="1" smtClean="0"/>
              <a:t>exchanges</a:t>
            </a:r>
            <a:endParaRPr lang="de-DE" dirty="0" smtClean="0"/>
          </a:p>
          <a:p>
            <a:pPr lvl="1"/>
            <a:r>
              <a:rPr lang="de-DE" dirty="0" smtClean="0"/>
              <a:t>Formal </a:t>
            </a:r>
            <a:r>
              <a:rPr lang="de-DE" dirty="0" err="1" smtClean="0"/>
              <a:t>university</a:t>
            </a:r>
            <a:r>
              <a:rPr lang="de-DE" dirty="0" smtClean="0"/>
              <a:t> – </a:t>
            </a:r>
            <a:r>
              <a:rPr lang="de-DE" dirty="0" err="1" smtClean="0"/>
              <a:t>industry</a:t>
            </a:r>
            <a:r>
              <a:rPr lang="de-DE" dirty="0" smtClean="0"/>
              <a:t> </a:t>
            </a:r>
            <a:r>
              <a:rPr lang="de-DE" dirty="0" err="1" smtClean="0"/>
              <a:t>licensing</a:t>
            </a:r>
            <a:endParaRPr lang="de-DE" dirty="0"/>
          </a:p>
        </p:txBody>
      </p:sp>
    </p:spTree>
    <p:extLst>
      <p:ext uri="{BB962C8B-B14F-4D97-AF65-F5344CB8AC3E}">
        <p14:creationId xmlns:p14="http://schemas.microsoft.com/office/powerpoint/2010/main" val="12644162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Further  </a:t>
            </a:r>
            <a:r>
              <a:rPr lang="de-DE" dirty="0" err="1" smtClean="0"/>
              <a:t>questions</a:t>
            </a:r>
            <a:endParaRPr lang="de-DE" dirty="0"/>
          </a:p>
        </p:txBody>
      </p:sp>
      <p:sp>
        <p:nvSpPr>
          <p:cNvPr id="3" name="Inhaltsplatzhalter 2"/>
          <p:cNvSpPr>
            <a:spLocks noGrp="1"/>
          </p:cNvSpPr>
          <p:nvPr>
            <p:ph idx="1"/>
          </p:nvPr>
        </p:nvSpPr>
        <p:spPr/>
        <p:txBody>
          <a:bodyPr/>
          <a:lstStyle/>
          <a:p>
            <a:r>
              <a:rPr lang="de-DE" dirty="0" smtClean="0">
                <a:hlinkClick r:id="rId2"/>
              </a:rPr>
              <a:t>hoeren@uni-muenster.de</a:t>
            </a:r>
            <a:endParaRPr lang="de-DE" dirty="0" smtClean="0"/>
          </a:p>
          <a:p>
            <a:r>
              <a:rPr lang="de-DE" dirty="0">
                <a:hlinkClick r:id="rId3"/>
              </a:rPr>
              <a:t>http://</a:t>
            </a:r>
            <a:r>
              <a:rPr lang="de-DE" dirty="0" smtClean="0">
                <a:hlinkClick r:id="rId3"/>
              </a:rPr>
              <a:t>www.wipo.int/edocs/pubdocs/en/wipo_pub_944_2015.pdf</a:t>
            </a:r>
            <a:endParaRPr lang="de-DE" dirty="0" smtClean="0"/>
          </a:p>
          <a:p>
            <a:r>
              <a:rPr lang="de-DE" dirty="0" smtClean="0"/>
              <a:t>Prof. Dr. Thomas </a:t>
            </a:r>
            <a:r>
              <a:rPr lang="de-DE" dirty="0" err="1" smtClean="0"/>
              <a:t>Hoeren</a:t>
            </a:r>
            <a:r>
              <a:rPr lang="de-DE" dirty="0"/>
              <a:t>/</a:t>
            </a:r>
            <a:r>
              <a:rPr lang="de-DE" dirty="0" smtClean="0"/>
              <a:t>University </a:t>
            </a:r>
            <a:r>
              <a:rPr lang="de-DE" dirty="0" err="1" smtClean="0"/>
              <a:t>of</a:t>
            </a:r>
            <a:r>
              <a:rPr lang="de-DE" dirty="0" smtClean="0"/>
              <a:t> Münster (Germany)</a:t>
            </a:r>
            <a:endParaRPr lang="de-DE" dirty="0"/>
          </a:p>
        </p:txBody>
      </p:sp>
    </p:spTree>
    <p:extLst>
      <p:ext uri="{BB962C8B-B14F-4D97-AF65-F5344CB8AC3E}">
        <p14:creationId xmlns:p14="http://schemas.microsoft.com/office/powerpoint/2010/main" val="3063922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Patenting</a:t>
            </a:r>
            <a:r>
              <a:rPr lang="de-DE" dirty="0" smtClean="0"/>
              <a:t> </a:t>
            </a:r>
            <a:r>
              <a:rPr lang="de-DE" dirty="0" err="1" smtClean="0"/>
              <a:t>activities</a:t>
            </a:r>
            <a:endParaRPr lang="de-DE" dirty="0"/>
          </a:p>
        </p:txBody>
      </p:sp>
      <p:sp>
        <p:nvSpPr>
          <p:cNvPr id="3" name="Inhaltsplatzhalter 2"/>
          <p:cNvSpPr>
            <a:spLocks noGrp="1"/>
          </p:cNvSpPr>
          <p:nvPr>
            <p:ph idx="1"/>
          </p:nvPr>
        </p:nvSpPr>
        <p:spPr/>
        <p:txBody>
          <a:bodyPr/>
          <a:lstStyle/>
          <a:p>
            <a:r>
              <a:rPr lang="de-DE" dirty="0" err="1" smtClean="0"/>
              <a:t>Geographically</a:t>
            </a:r>
            <a:r>
              <a:rPr lang="de-DE" dirty="0" smtClean="0"/>
              <a:t> </a:t>
            </a:r>
            <a:r>
              <a:rPr lang="de-DE" dirty="0" err="1" smtClean="0"/>
              <a:t>concentrated</a:t>
            </a:r>
            <a:endParaRPr lang="de-DE" dirty="0" smtClean="0"/>
          </a:p>
          <a:p>
            <a:r>
              <a:rPr lang="de-DE" dirty="0" smtClean="0"/>
              <a:t>80% in all </a:t>
            </a:r>
            <a:r>
              <a:rPr lang="de-DE" dirty="0" err="1" smtClean="0"/>
              <a:t>six</a:t>
            </a:r>
            <a:r>
              <a:rPr lang="de-DE" dirty="0" smtClean="0"/>
              <a:t> </a:t>
            </a:r>
            <a:r>
              <a:rPr lang="de-DE" dirty="0" err="1" smtClean="0"/>
              <a:t>cases</a:t>
            </a:r>
            <a:r>
              <a:rPr lang="de-DE" dirty="0" smtClean="0"/>
              <a:t> </a:t>
            </a:r>
            <a:r>
              <a:rPr lang="de-DE" dirty="0" err="1" smtClean="0"/>
              <a:t>by</a:t>
            </a:r>
            <a:r>
              <a:rPr lang="de-DE" dirty="0" smtClean="0"/>
              <a:t> high-</a:t>
            </a:r>
            <a:r>
              <a:rPr lang="de-DE" dirty="0" err="1" smtClean="0"/>
              <a:t>income</a:t>
            </a:r>
            <a:r>
              <a:rPr lang="de-DE" dirty="0" smtClean="0"/>
              <a:t> countries</a:t>
            </a:r>
          </a:p>
          <a:p>
            <a:r>
              <a:rPr lang="de-DE" dirty="0" err="1" smtClean="0"/>
              <a:t>Mostly</a:t>
            </a:r>
            <a:r>
              <a:rPr lang="de-DE" dirty="0" smtClean="0"/>
              <a:t> US, Japan, Germany, France, UK </a:t>
            </a:r>
            <a:r>
              <a:rPr lang="de-DE" dirty="0" err="1" smtClean="0"/>
              <a:t>and</a:t>
            </a:r>
            <a:r>
              <a:rPr lang="de-DE" dirty="0" smtClean="0"/>
              <a:t> Korea</a:t>
            </a:r>
          </a:p>
          <a:p>
            <a:r>
              <a:rPr lang="de-DE" dirty="0" err="1" smtClean="0"/>
              <a:t>Increasing</a:t>
            </a:r>
            <a:r>
              <a:rPr lang="de-DE" dirty="0" smtClean="0"/>
              <a:t> </a:t>
            </a:r>
            <a:r>
              <a:rPr lang="de-DE" dirty="0" err="1" smtClean="0"/>
              <a:t>influence</a:t>
            </a:r>
            <a:r>
              <a:rPr lang="de-DE" dirty="0" smtClean="0"/>
              <a:t> </a:t>
            </a:r>
            <a:r>
              <a:rPr lang="de-DE" dirty="0" err="1" smtClean="0"/>
              <a:t>of</a:t>
            </a:r>
            <a:r>
              <a:rPr lang="de-DE" dirty="0" smtClean="0"/>
              <a:t> China</a:t>
            </a:r>
          </a:p>
          <a:p>
            <a:r>
              <a:rPr lang="de-DE" dirty="0" err="1" smtClean="0"/>
              <a:t>Increasing</a:t>
            </a:r>
            <a:r>
              <a:rPr lang="de-DE" dirty="0" smtClean="0"/>
              <a:t> </a:t>
            </a:r>
            <a:r>
              <a:rPr lang="de-DE" dirty="0" err="1" smtClean="0"/>
              <a:t>influence</a:t>
            </a:r>
            <a:r>
              <a:rPr lang="de-DE" dirty="0" smtClean="0"/>
              <a:t> </a:t>
            </a:r>
            <a:r>
              <a:rPr lang="de-DE" dirty="0" err="1" smtClean="0"/>
              <a:t>of</a:t>
            </a:r>
            <a:r>
              <a:rPr lang="de-DE" dirty="0" smtClean="0"/>
              <a:t> </a:t>
            </a:r>
            <a:r>
              <a:rPr lang="de-DE" dirty="0" err="1" smtClean="0"/>
              <a:t>universities</a:t>
            </a:r>
            <a:r>
              <a:rPr lang="de-DE" dirty="0" smtClean="0"/>
              <a:t> </a:t>
            </a:r>
            <a:r>
              <a:rPr lang="de-DE" dirty="0" err="1" smtClean="0"/>
              <a:t>and</a:t>
            </a:r>
            <a:r>
              <a:rPr lang="de-DE" dirty="0" smtClean="0"/>
              <a:t> </a:t>
            </a:r>
            <a:r>
              <a:rPr lang="de-DE" dirty="0" err="1" smtClean="0"/>
              <a:t>public</a:t>
            </a:r>
            <a:r>
              <a:rPr lang="de-DE" dirty="0" smtClean="0"/>
              <a:t> </a:t>
            </a:r>
            <a:r>
              <a:rPr lang="de-DE" dirty="0" err="1" smtClean="0"/>
              <a:t>research</a:t>
            </a:r>
            <a:r>
              <a:rPr lang="de-DE" dirty="0" smtClean="0"/>
              <a:t> </a:t>
            </a:r>
            <a:r>
              <a:rPr lang="de-DE" dirty="0" err="1" smtClean="0"/>
              <a:t>organizations</a:t>
            </a:r>
            <a:endParaRPr lang="de-DE" dirty="0" smtClean="0"/>
          </a:p>
          <a:p>
            <a:r>
              <a:rPr lang="de-DE" dirty="0" smtClean="0"/>
              <a:t>Academic </a:t>
            </a:r>
            <a:r>
              <a:rPr lang="de-DE" dirty="0" err="1" smtClean="0"/>
              <a:t>patents</a:t>
            </a:r>
            <a:r>
              <a:rPr lang="de-DE" dirty="0"/>
              <a:t> </a:t>
            </a:r>
            <a:r>
              <a:rPr lang="de-DE" dirty="0" err="1" smtClean="0"/>
              <a:t>differs</a:t>
            </a:r>
            <a:r>
              <a:rPr lang="de-DE" dirty="0" smtClean="0"/>
              <a:t> </a:t>
            </a:r>
            <a:r>
              <a:rPr lang="de-DE" dirty="0" err="1" smtClean="0"/>
              <a:t>across</a:t>
            </a:r>
            <a:r>
              <a:rPr lang="de-DE" dirty="0" smtClean="0"/>
              <a:t> countries</a:t>
            </a:r>
            <a:endParaRPr lang="de-DE" dirty="0"/>
          </a:p>
        </p:txBody>
      </p:sp>
    </p:spTree>
    <p:extLst>
      <p:ext uri="{BB962C8B-B14F-4D97-AF65-F5344CB8AC3E}">
        <p14:creationId xmlns:p14="http://schemas.microsoft.com/office/powerpoint/2010/main" val="4039351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Evolving</a:t>
            </a:r>
            <a:r>
              <a:rPr lang="de-DE" dirty="0" smtClean="0"/>
              <a:t> </a:t>
            </a:r>
            <a:r>
              <a:rPr lang="de-DE" dirty="0" err="1" smtClean="0"/>
              <a:t>role</a:t>
            </a:r>
            <a:r>
              <a:rPr lang="de-DE" dirty="0" smtClean="0"/>
              <a:t> </a:t>
            </a:r>
            <a:r>
              <a:rPr lang="de-DE" dirty="0" err="1" smtClean="0"/>
              <a:t>of</a:t>
            </a:r>
            <a:r>
              <a:rPr lang="de-DE" dirty="0" smtClean="0"/>
              <a:t> IP</a:t>
            </a:r>
            <a:endParaRPr lang="de-DE" dirty="0"/>
          </a:p>
        </p:txBody>
      </p:sp>
      <p:sp>
        <p:nvSpPr>
          <p:cNvPr id="3" name="Inhaltsplatzhalter 2"/>
          <p:cNvSpPr>
            <a:spLocks noGrp="1"/>
          </p:cNvSpPr>
          <p:nvPr>
            <p:ph idx="1"/>
          </p:nvPr>
        </p:nvSpPr>
        <p:spPr/>
        <p:txBody>
          <a:bodyPr/>
          <a:lstStyle/>
          <a:p>
            <a:r>
              <a:rPr lang="de-DE" dirty="0" smtClean="0"/>
              <a:t>IP </a:t>
            </a:r>
            <a:r>
              <a:rPr lang="de-DE" dirty="0" err="1" smtClean="0"/>
              <a:t>incentivizes</a:t>
            </a:r>
            <a:r>
              <a:rPr lang="de-DE" dirty="0" smtClean="0"/>
              <a:t> </a:t>
            </a:r>
            <a:r>
              <a:rPr lang="de-DE" dirty="0" err="1" smtClean="0"/>
              <a:t>innovation</a:t>
            </a:r>
            <a:r>
              <a:rPr lang="de-DE" dirty="0" smtClean="0"/>
              <a:t> </a:t>
            </a:r>
            <a:r>
              <a:rPr lang="de-DE" dirty="0" err="1" smtClean="0"/>
              <a:t>and</a:t>
            </a:r>
            <a:r>
              <a:rPr lang="de-DE" dirty="0" smtClean="0"/>
              <a:t> </a:t>
            </a:r>
            <a:r>
              <a:rPr lang="de-DE" dirty="0" err="1" smtClean="0"/>
              <a:t>enables</a:t>
            </a:r>
            <a:r>
              <a:rPr lang="de-DE" dirty="0" smtClean="0"/>
              <a:t> </a:t>
            </a:r>
            <a:r>
              <a:rPr lang="de-DE" dirty="0" err="1" smtClean="0"/>
              <a:t>technology</a:t>
            </a:r>
            <a:r>
              <a:rPr lang="de-DE" dirty="0" smtClean="0"/>
              <a:t> </a:t>
            </a:r>
            <a:r>
              <a:rPr lang="de-DE" dirty="0" err="1" smtClean="0"/>
              <a:t>markets</a:t>
            </a:r>
            <a:endParaRPr lang="de-DE" dirty="0" smtClean="0"/>
          </a:p>
          <a:p>
            <a:r>
              <a:rPr lang="de-DE" dirty="0" smtClean="0"/>
              <a:t>Copyright </a:t>
            </a:r>
            <a:r>
              <a:rPr lang="de-DE" dirty="0" err="1" smtClean="0"/>
              <a:t>and</a:t>
            </a:r>
            <a:r>
              <a:rPr lang="de-DE" dirty="0" smtClean="0"/>
              <a:t> </a:t>
            </a:r>
            <a:r>
              <a:rPr lang="de-DE" dirty="0" err="1" smtClean="0"/>
              <a:t>trade</a:t>
            </a:r>
            <a:r>
              <a:rPr lang="de-DE" dirty="0" smtClean="0"/>
              <a:t> </a:t>
            </a:r>
            <a:r>
              <a:rPr lang="de-DE" dirty="0" err="1" smtClean="0"/>
              <a:t>secrets</a:t>
            </a:r>
            <a:r>
              <a:rPr lang="de-DE" dirty="0" smtClean="0"/>
              <a:t> </a:t>
            </a:r>
            <a:r>
              <a:rPr lang="de-DE" dirty="0" err="1" smtClean="0"/>
              <a:t>becoming</a:t>
            </a:r>
            <a:r>
              <a:rPr lang="de-DE" dirty="0" smtClean="0"/>
              <a:t> </a:t>
            </a:r>
            <a:r>
              <a:rPr lang="de-DE" dirty="0" err="1" smtClean="0"/>
              <a:t>increasingly</a:t>
            </a:r>
            <a:r>
              <a:rPr lang="de-DE" dirty="0" smtClean="0"/>
              <a:t> relevant</a:t>
            </a:r>
          </a:p>
          <a:p>
            <a:r>
              <a:rPr lang="de-DE" dirty="0" smtClean="0"/>
              <a:t> </a:t>
            </a:r>
            <a:r>
              <a:rPr lang="de-DE" dirty="0" err="1" smtClean="0"/>
              <a:t>perspectives</a:t>
            </a:r>
            <a:r>
              <a:rPr lang="de-DE" dirty="0" smtClean="0"/>
              <a:t>: </a:t>
            </a:r>
            <a:r>
              <a:rPr lang="de-DE" dirty="0" err="1" smtClean="0"/>
              <a:t>growth</a:t>
            </a:r>
            <a:r>
              <a:rPr lang="de-DE" dirty="0" smtClean="0"/>
              <a:t> will </a:t>
            </a:r>
            <a:r>
              <a:rPr lang="de-DE" dirty="0" err="1" smtClean="0"/>
              <a:t>resume</a:t>
            </a:r>
            <a:r>
              <a:rPr lang="de-DE" dirty="0" smtClean="0"/>
              <a:t> – but </a:t>
            </a:r>
            <a:r>
              <a:rPr lang="de-DE" dirty="0" err="1" smtClean="0"/>
              <a:t>doubts</a:t>
            </a:r>
            <a:r>
              <a:rPr lang="de-DE" dirty="0" smtClean="0"/>
              <a:t>:</a:t>
            </a:r>
          </a:p>
          <a:p>
            <a:pPr lvl="1"/>
            <a:r>
              <a:rPr lang="de-DE" dirty="0" err="1" smtClean="0"/>
              <a:t>Demographic</a:t>
            </a:r>
            <a:r>
              <a:rPr lang="de-DE" dirty="0" smtClean="0"/>
              <a:t> </a:t>
            </a:r>
            <a:r>
              <a:rPr lang="de-DE" dirty="0" err="1" smtClean="0"/>
              <a:t>shifts</a:t>
            </a:r>
            <a:r>
              <a:rPr lang="de-DE" dirty="0" smtClean="0"/>
              <a:t>: </a:t>
            </a:r>
            <a:r>
              <a:rPr lang="de-DE" dirty="0" err="1" smtClean="0"/>
              <a:t>secular</a:t>
            </a:r>
            <a:r>
              <a:rPr lang="de-DE" dirty="0" smtClean="0"/>
              <a:t> </a:t>
            </a:r>
            <a:r>
              <a:rPr lang="de-DE" dirty="0" err="1" smtClean="0"/>
              <a:t>stagnation</a:t>
            </a:r>
            <a:endParaRPr lang="de-DE" dirty="0" smtClean="0"/>
          </a:p>
          <a:p>
            <a:pPr lvl="1"/>
            <a:r>
              <a:rPr lang="de-DE" dirty="0" err="1" smtClean="0"/>
              <a:t>Estimates</a:t>
            </a:r>
            <a:r>
              <a:rPr lang="de-DE" dirty="0" smtClean="0"/>
              <a:t> </a:t>
            </a:r>
            <a:r>
              <a:rPr lang="de-DE" dirty="0" err="1" smtClean="0"/>
              <a:t>of</a:t>
            </a:r>
            <a:r>
              <a:rPr lang="de-DE" dirty="0" smtClean="0"/>
              <a:t> </a:t>
            </a:r>
            <a:r>
              <a:rPr lang="de-DE" dirty="0" err="1" smtClean="0"/>
              <a:t>economies</a:t>
            </a:r>
            <a:r>
              <a:rPr lang="de-DE" dirty="0" smtClean="0"/>
              <a:t>´ </a:t>
            </a:r>
            <a:r>
              <a:rPr lang="de-DE" dirty="0" err="1" smtClean="0"/>
              <a:t>productivity</a:t>
            </a:r>
            <a:r>
              <a:rPr lang="de-DE" dirty="0" smtClean="0"/>
              <a:t> </a:t>
            </a:r>
            <a:r>
              <a:rPr lang="de-DE" smtClean="0"/>
              <a:t>growth</a:t>
            </a:r>
            <a:endParaRPr lang="de-DE" dirty="0"/>
          </a:p>
        </p:txBody>
      </p:sp>
    </p:spTree>
    <p:extLst>
      <p:ext uri="{BB962C8B-B14F-4D97-AF65-F5344CB8AC3E}">
        <p14:creationId xmlns:p14="http://schemas.microsoft.com/office/powerpoint/2010/main" val="2945963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Semiconductors - </a:t>
            </a:r>
            <a:r>
              <a:rPr lang="de-DE" dirty="0" err="1" smtClean="0"/>
              <a:t>Structure</a:t>
            </a:r>
            <a:r>
              <a:rPr lang="de-DE" dirty="0" smtClean="0"/>
              <a:t> </a:t>
            </a:r>
            <a:r>
              <a:rPr lang="de-DE" dirty="0" err="1" smtClean="0"/>
              <a:t>of</a:t>
            </a:r>
            <a:r>
              <a:rPr lang="de-DE" dirty="0" smtClean="0"/>
              <a:t> </a:t>
            </a:r>
            <a:r>
              <a:rPr lang="de-DE" dirty="0" err="1" smtClean="0"/>
              <a:t>study</a:t>
            </a:r>
            <a:endParaRPr lang="de-DE" dirty="0"/>
          </a:p>
        </p:txBody>
      </p:sp>
      <p:sp>
        <p:nvSpPr>
          <p:cNvPr id="3" name="Inhaltsplatzhalter 2"/>
          <p:cNvSpPr>
            <a:spLocks noGrp="1"/>
          </p:cNvSpPr>
          <p:nvPr>
            <p:ph idx="1"/>
          </p:nvPr>
        </p:nvSpPr>
        <p:spPr/>
        <p:txBody>
          <a:bodyPr/>
          <a:lstStyle/>
          <a:p>
            <a:r>
              <a:rPr lang="en-US" dirty="0"/>
              <a:t>Part 1: Semiconductors as technical innovation and its economic contribution</a:t>
            </a:r>
            <a:endParaRPr lang="de-DE" dirty="0"/>
          </a:p>
          <a:p>
            <a:r>
              <a:rPr lang="en-US" dirty="0"/>
              <a:t> Part 2: Semiconductors – the underlying </a:t>
            </a:r>
            <a:r>
              <a:rPr lang="en-US" dirty="0" smtClean="0"/>
              <a:t>ecosystem</a:t>
            </a:r>
          </a:p>
          <a:p>
            <a:r>
              <a:rPr lang="en-US" dirty="0"/>
              <a:t>Part 3: Semiconductors and the IP system</a:t>
            </a:r>
            <a:endParaRPr lang="de-DE" dirty="0"/>
          </a:p>
          <a:p>
            <a:r>
              <a:rPr lang="en-US" dirty="0"/>
              <a:t>Part 4: And the future? </a:t>
            </a:r>
            <a:endParaRPr lang="de-DE" dirty="0"/>
          </a:p>
          <a:p>
            <a:endParaRPr lang="de-DE" dirty="0"/>
          </a:p>
          <a:p>
            <a:endParaRPr lang="de-DE" dirty="0"/>
          </a:p>
        </p:txBody>
      </p:sp>
    </p:spTree>
    <p:extLst>
      <p:ext uri="{BB962C8B-B14F-4D97-AF65-F5344CB8AC3E}">
        <p14:creationId xmlns:p14="http://schemas.microsoft.com/office/powerpoint/2010/main" val="2676605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The US </a:t>
            </a:r>
            <a:r>
              <a:rPr lang="de-DE" dirty="0" err="1" smtClean="0"/>
              <a:t>starts</a:t>
            </a:r>
            <a:r>
              <a:rPr lang="de-DE" dirty="0" smtClean="0"/>
              <a:t>?</a:t>
            </a:r>
            <a:endParaRPr lang="de-DE" dirty="0"/>
          </a:p>
        </p:txBody>
      </p:sp>
      <p:sp>
        <p:nvSpPr>
          <p:cNvPr id="3" name="Inhaltsplatzhalter 2"/>
          <p:cNvSpPr>
            <a:spLocks noGrp="1"/>
          </p:cNvSpPr>
          <p:nvPr>
            <p:ph idx="1"/>
          </p:nvPr>
        </p:nvSpPr>
        <p:spPr/>
        <p:txBody>
          <a:bodyPr>
            <a:normAutofit/>
          </a:bodyPr>
          <a:lstStyle/>
          <a:p>
            <a:r>
              <a:rPr lang="de-DE" dirty="0" smtClean="0"/>
              <a:t>1954: The IC </a:t>
            </a:r>
            <a:r>
              <a:rPr lang="de-DE" dirty="0" err="1" smtClean="0"/>
              <a:t>period</a:t>
            </a:r>
            <a:r>
              <a:rPr lang="de-DE" dirty="0" smtClean="0"/>
              <a:t> </a:t>
            </a:r>
            <a:r>
              <a:rPr lang="de-DE" dirty="0" err="1" smtClean="0"/>
              <a:t>starts</a:t>
            </a:r>
            <a:endParaRPr lang="de-DE" dirty="0" smtClean="0"/>
          </a:p>
          <a:p>
            <a:pPr lvl="1"/>
            <a:r>
              <a:rPr lang="en-US" dirty="0" smtClean="0"/>
              <a:t>Military asked for photolithographic </a:t>
            </a:r>
            <a:r>
              <a:rPr lang="en-US" dirty="0"/>
              <a:t>(also named photoengraving) techniques developed for creating patterns on printed circuit </a:t>
            </a:r>
            <a:r>
              <a:rPr lang="en-US" dirty="0" smtClean="0"/>
              <a:t>boards</a:t>
            </a:r>
          </a:p>
          <a:p>
            <a:pPr lvl="1"/>
            <a:r>
              <a:rPr lang="en-US" dirty="0"/>
              <a:t>September 1955 </a:t>
            </a:r>
            <a:r>
              <a:rPr lang="en-US" dirty="0" smtClean="0"/>
              <a:t>William </a:t>
            </a:r>
            <a:r>
              <a:rPr lang="en-US" dirty="0"/>
              <a:t>Shockley and Arnold Beckman founded </a:t>
            </a:r>
            <a:r>
              <a:rPr lang="en-US" dirty="0" smtClean="0"/>
              <a:t>Shockley </a:t>
            </a:r>
            <a:r>
              <a:rPr lang="en-US" dirty="0"/>
              <a:t>Semiconductor Laboratory as a Division of Beckman Instruments in Mountain </a:t>
            </a:r>
            <a:r>
              <a:rPr lang="en-US" dirty="0" smtClean="0"/>
              <a:t>View (start of Silicon Valley</a:t>
            </a:r>
            <a:r>
              <a:rPr lang="en-US" dirty="0" smtClean="0"/>
              <a:t>)</a:t>
            </a:r>
            <a:endParaRPr lang="en-US" dirty="0" smtClean="0"/>
          </a:p>
        </p:txBody>
      </p:sp>
    </p:spTree>
    <p:extLst>
      <p:ext uri="{BB962C8B-B14F-4D97-AF65-F5344CB8AC3E}">
        <p14:creationId xmlns:p14="http://schemas.microsoft.com/office/powerpoint/2010/main" val="3872744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 US </a:t>
            </a:r>
            <a:r>
              <a:rPr lang="de-DE" dirty="0" err="1" smtClean="0"/>
              <a:t>starts</a:t>
            </a:r>
            <a:r>
              <a:rPr lang="de-DE" dirty="0" smtClean="0"/>
              <a:t>? </a:t>
            </a:r>
            <a:endParaRPr lang="de-DE" dirty="0"/>
          </a:p>
        </p:txBody>
      </p:sp>
      <p:sp>
        <p:nvSpPr>
          <p:cNvPr id="3" name="Inhaltsplatzhalter 2"/>
          <p:cNvSpPr>
            <a:spLocks noGrp="1"/>
          </p:cNvSpPr>
          <p:nvPr>
            <p:ph idx="1"/>
          </p:nvPr>
        </p:nvSpPr>
        <p:spPr/>
        <p:txBody>
          <a:bodyPr>
            <a:normAutofit/>
          </a:bodyPr>
          <a:lstStyle/>
          <a:p>
            <a:r>
              <a:rPr lang="de-DE" dirty="0" smtClean="0"/>
              <a:t>1954: The IC </a:t>
            </a:r>
            <a:r>
              <a:rPr lang="de-DE" dirty="0" err="1" smtClean="0"/>
              <a:t>period</a:t>
            </a:r>
            <a:r>
              <a:rPr lang="de-DE" dirty="0" smtClean="0"/>
              <a:t> </a:t>
            </a:r>
            <a:r>
              <a:rPr lang="de-DE" dirty="0" err="1" smtClean="0"/>
              <a:t>starts</a:t>
            </a:r>
            <a:endParaRPr lang="de-DE" dirty="0" smtClean="0"/>
          </a:p>
          <a:p>
            <a:pPr lvl="1"/>
            <a:r>
              <a:rPr lang="en-US" dirty="0" smtClean="0"/>
              <a:t>In </a:t>
            </a:r>
            <a:r>
              <a:rPr lang="en-US" dirty="0"/>
              <a:t>July 1959, Robert Noyce from Fairchild filed for the US patent for "Semiconductor Device and Lead </a:t>
            </a:r>
            <a:r>
              <a:rPr lang="en-US" dirty="0" smtClean="0"/>
              <a:t>Structure“ (first IC)</a:t>
            </a:r>
            <a:endParaRPr lang="de-DE" dirty="0"/>
          </a:p>
        </p:txBody>
      </p:sp>
    </p:spTree>
    <p:extLst>
      <p:ext uri="{BB962C8B-B14F-4D97-AF65-F5344CB8AC3E}">
        <p14:creationId xmlns:p14="http://schemas.microsoft.com/office/powerpoint/2010/main" val="3021059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 US </a:t>
            </a:r>
            <a:r>
              <a:rPr lang="de-DE" dirty="0" err="1" smtClean="0"/>
              <a:t>starts</a:t>
            </a:r>
            <a:r>
              <a:rPr lang="de-DE" dirty="0" smtClean="0"/>
              <a:t>?</a:t>
            </a:r>
            <a:endParaRPr lang="de-DE" dirty="0"/>
          </a:p>
        </p:txBody>
      </p:sp>
      <p:sp>
        <p:nvSpPr>
          <p:cNvPr id="3" name="Inhaltsplatzhalter 2"/>
          <p:cNvSpPr>
            <a:spLocks noGrp="1"/>
          </p:cNvSpPr>
          <p:nvPr>
            <p:ph idx="1"/>
          </p:nvPr>
        </p:nvSpPr>
        <p:spPr/>
        <p:txBody>
          <a:bodyPr>
            <a:normAutofit fontScale="92500" lnSpcReduction="20000"/>
          </a:bodyPr>
          <a:lstStyle/>
          <a:p>
            <a:r>
              <a:rPr lang="de-DE" dirty="0" smtClean="0"/>
              <a:t>1954: The IC </a:t>
            </a:r>
            <a:r>
              <a:rPr lang="de-DE" dirty="0" err="1" smtClean="0"/>
              <a:t>period</a:t>
            </a:r>
            <a:r>
              <a:rPr lang="de-DE" dirty="0" smtClean="0"/>
              <a:t> </a:t>
            </a:r>
            <a:r>
              <a:rPr lang="de-DE" dirty="0" err="1" smtClean="0"/>
              <a:t>starts</a:t>
            </a:r>
            <a:endParaRPr lang="de-DE" dirty="0" smtClean="0"/>
          </a:p>
          <a:p>
            <a:pPr lvl="1"/>
            <a:r>
              <a:rPr lang="en-US" dirty="0"/>
              <a:t>The invention of </a:t>
            </a:r>
            <a:r>
              <a:rPr lang="en-US" dirty="0" err="1"/>
              <a:t>Noyce</a:t>
            </a:r>
            <a:r>
              <a:rPr lang="en-US" dirty="0"/>
              <a:t> was recorded only a few months after the key findings of Jack </a:t>
            </a:r>
            <a:r>
              <a:rPr lang="en-US" dirty="0" err="1"/>
              <a:t>Kilby</a:t>
            </a:r>
            <a:r>
              <a:rPr lang="en-US" dirty="0"/>
              <a:t>, an </a:t>
            </a:r>
            <a:r>
              <a:rPr lang="en-US" dirty="0" smtClean="0"/>
              <a:t>employee </a:t>
            </a:r>
            <a:r>
              <a:rPr lang="en-US" dirty="0"/>
              <a:t>of Texas Instruments. </a:t>
            </a:r>
            <a:r>
              <a:rPr lang="en-US" dirty="0" err="1"/>
              <a:t>Kilby</a:t>
            </a:r>
            <a:r>
              <a:rPr lang="en-US" dirty="0"/>
              <a:t> invented the concept of the monolithic integrated circuit by linking diodes, transistors, resistors and capacitors with aluminum metal lines on top of the protective oxide </a:t>
            </a:r>
            <a:r>
              <a:rPr lang="en-US" dirty="0" smtClean="0"/>
              <a:t>coating</a:t>
            </a:r>
          </a:p>
          <a:p>
            <a:pPr lvl="1"/>
            <a:r>
              <a:rPr lang="en-US" dirty="0"/>
              <a:t>The inventions of </a:t>
            </a:r>
            <a:r>
              <a:rPr lang="en-US" dirty="0" err="1"/>
              <a:t>Noyce</a:t>
            </a:r>
            <a:r>
              <a:rPr lang="en-US" dirty="0"/>
              <a:t> and </a:t>
            </a:r>
            <a:r>
              <a:rPr lang="en-US" dirty="0" err="1"/>
              <a:t>Kilby</a:t>
            </a:r>
            <a:r>
              <a:rPr lang="en-US" dirty="0"/>
              <a:t> were yet made independently of each other so that Fairchild and Texas Instruments had separate patent rights in their co-invention.</a:t>
            </a:r>
            <a:endParaRPr lang="de-DE" dirty="0"/>
          </a:p>
        </p:txBody>
      </p:sp>
    </p:spTree>
    <p:extLst>
      <p:ext uri="{BB962C8B-B14F-4D97-AF65-F5344CB8AC3E}">
        <p14:creationId xmlns:p14="http://schemas.microsoft.com/office/powerpoint/2010/main" val="3292025818"/>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1834</Words>
  <Application>Microsoft Office PowerPoint</Application>
  <PresentationFormat>Bildschirmpräsentation (4:3)</PresentationFormat>
  <Paragraphs>128</Paragraphs>
  <Slides>30</Slides>
  <Notes>0</Notes>
  <HiddenSlides>0</HiddenSlides>
  <MMClips>0</MMClips>
  <ScaleCrop>false</ScaleCrop>
  <HeadingPairs>
    <vt:vector size="4" baseType="variant">
      <vt:variant>
        <vt:lpstr>Design</vt:lpstr>
      </vt:variant>
      <vt:variant>
        <vt:i4>1</vt:i4>
      </vt:variant>
      <vt:variant>
        <vt:lpstr>Folientitel</vt:lpstr>
      </vt:variant>
      <vt:variant>
        <vt:i4>30</vt:i4>
      </vt:variant>
    </vt:vector>
  </HeadingPairs>
  <TitlesOfParts>
    <vt:vector size="31" baseType="lpstr">
      <vt:lpstr>Larissa</vt:lpstr>
      <vt:lpstr>The WIPR 2015 – Breakthrough Innovation and Economic Growth</vt:lpstr>
      <vt:lpstr>WIPO Reort 2015</vt:lpstr>
      <vt:lpstr>Elements of success</vt:lpstr>
      <vt:lpstr>Patenting activities</vt:lpstr>
      <vt:lpstr>Evolving role of IP</vt:lpstr>
      <vt:lpstr>Semiconductors - Structure of study</vt:lpstr>
      <vt:lpstr>The US starts?</vt:lpstr>
      <vt:lpstr>The US starts? </vt:lpstr>
      <vt:lpstr>The US starts?</vt:lpstr>
      <vt:lpstr>And the rest of the world?  </vt:lpstr>
      <vt:lpstr>And the rest of the world?  </vt:lpstr>
      <vt:lpstr>And the rest of the world? Japan </vt:lpstr>
      <vt:lpstr>And the rest of the world ? Japan</vt:lpstr>
      <vt:lpstr>And the rest of the world ? Japan</vt:lpstr>
      <vt:lpstr>The ecosystem in the US</vt:lpstr>
      <vt:lpstr>The ecosystem in the US</vt:lpstr>
      <vt:lpstr>And Japan?</vt:lpstr>
      <vt:lpstr>The IP System</vt:lpstr>
      <vt:lpstr>Phase 1: Libertarian cross-licensing</vt:lpstr>
      <vt:lpstr>Phase 1: Libertarian cross-licensing</vt:lpstr>
      <vt:lpstr>Phase 1: Libertarian cross-licensing</vt:lpstr>
      <vt:lpstr>Phase 1: Libertarian cross-licensing</vt:lpstr>
      <vt:lpstr>Phase 1: Libertarian cross-licensing</vt:lpstr>
      <vt:lpstr>Phase 1: Libertarian cross-licensing</vt:lpstr>
      <vt:lpstr>Phase 2: The Japanese – US Chip-war </vt:lpstr>
      <vt:lpstr>Phase 2: The Japanese – US Chip-war </vt:lpstr>
      <vt:lpstr>Phase 3: The SCPA  </vt:lpstr>
      <vt:lpstr>Part 4: And the future? </vt:lpstr>
      <vt:lpstr>Part 4: And the future?</vt:lpstr>
      <vt:lpstr>Further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WIPR 2015 – Breakthrough Innovation and Economic Growth</dc:title>
  <dc:creator>Thomas Hoeren</dc:creator>
  <cp:lastModifiedBy>Thomas Hoeren</cp:lastModifiedBy>
  <cp:revision>10</cp:revision>
  <dcterms:created xsi:type="dcterms:W3CDTF">2016-07-07T14:01:58Z</dcterms:created>
  <dcterms:modified xsi:type="dcterms:W3CDTF">2016-07-11T15:06:32Z</dcterms:modified>
</cp:coreProperties>
</file>