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4B339-FF11-4F68-A5CB-386D3FE29953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9B3B4A1F-8FBA-4E4F-9780-FB206FACEAD5}">
      <dgm:prSet phldrT="[Text]" custT="1"/>
      <dgm:spPr/>
      <dgm:t>
        <a:bodyPr/>
        <a:lstStyle/>
        <a:p>
          <a:r>
            <a:rPr lang="en-US" alt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2015</a:t>
          </a: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3624F-8114-4BE5-AF67-B73E1D6E7204}" type="parTrans" cxnId="{7282F096-05F6-4B63-B24B-1EA1D1C740FB}">
      <dgm:prSet/>
      <dgm:spPr/>
      <dgm:t>
        <a:bodyPr/>
        <a:lstStyle/>
        <a:p>
          <a:endParaRPr lang="en-GB"/>
        </a:p>
      </dgm:t>
    </dgm:pt>
    <dgm:pt modelId="{ABBBEB98-941C-4837-9A5F-F1CD03F846DF}" type="sibTrans" cxnId="{7282F096-05F6-4B63-B24B-1EA1D1C740FB}">
      <dgm:prSet/>
      <dgm:spPr/>
      <dgm:t>
        <a:bodyPr/>
        <a:lstStyle/>
        <a:p>
          <a:endParaRPr lang="en-GB"/>
        </a:p>
      </dgm:t>
    </dgm:pt>
    <dgm:pt modelId="{942C63B6-C633-458D-8B36-DF1065FE8216}">
      <dgm:prSet phldrT="[Text]" custT="1"/>
      <dgm:spPr/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'15 -Jan '16</a:t>
          </a:r>
          <a:endParaRPr lang="en-GB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62CD9C-9E96-47E2-B5E7-F35C5EE05382}" type="parTrans" cxnId="{8543E7BE-A649-4DBA-9E0D-1EFE62D5F130}">
      <dgm:prSet/>
      <dgm:spPr/>
      <dgm:t>
        <a:bodyPr/>
        <a:lstStyle/>
        <a:p>
          <a:endParaRPr lang="en-GB"/>
        </a:p>
      </dgm:t>
    </dgm:pt>
    <dgm:pt modelId="{80392F5D-5238-4EE2-9D27-E3E241BC92F6}" type="sibTrans" cxnId="{8543E7BE-A649-4DBA-9E0D-1EFE62D5F130}">
      <dgm:prSet/>
      <dgm:spPr/>
      <dgm:t>
        <a:bodyPr/>
        <a:lstStyle/>
        <a:p>
          <a:endParaRPr lang="en-GB"/>
        </a:p>
      </dgm:t>
    </dgm:pt>
    <dgm:pt modelId="{59EBDDE9-BB35-4D23-8F11-5DD42006F8F1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'15 - Feb '16</a:t>
          </a:r>
          <a:endParaRPr lang="en-GB" dirty="0"/>
        </a:p>
      </dgm:t>
    </dgm:pt>
    <dgm:pt modelId="{6E09A9F1-750A-4DDB-B6F8-E0ED87C9E7A2}" type="parTrans" cxnId="{8F83F5D1-1348-4322-984A-77F576963D01}">
      <dgm:prSet/>
      <dgm:spPr/>
      <dgm:t>
        <a:bodyPr/>
        <a:lstStyle/>
        <a:p>
          <a:endParaRPr lang="en-GB"/>
        </a:p>
      </dgm:t>
    </dgm:pt>
    <dgm:pt modelId="{70553D01-53D2-4E5B-9A89-D7A8E2E0F56A}" type="sibTrans" cxnId="{8F83F5D1-1348-4322-984A-77F576963D01}">
      <dgm:prSet/>
      <dgm:spPr/>
      <dgm:t>
        <a:bodyPr/>
        <a:lstStyle/>
        <a:p>
          <a:endParaRPr lang="en-GB"/>
        </a:p>
      </dgm:t>
    </dgm:pt>
    <dgm:pt modelId="{F02B465C-66E6-4D41-B42A-8107248D375D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'15 -</a:t>
          </a:r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'16</a:t>
          </a:r>
          <a:endParaRPr lang="en-GB" dirty="0"/>
        </a:p>
      </dgm:t>
    </dgm:pt>
    <dgm:pt modelId="{0D46660E-7AB4-491D-B5ED-54E38C1EA45E}" type="parTrans" cxnId="{A05F429F-6198-49B0-B469-85F93B41D1A7}">
      <dgm:prSet/>
      <dgm:spPr/>
      <dgm:t>
        <a:bodyPr/>
        <a:lstStyle/>
        <a:p>
          <a:endParaRPr lang="en-GB"/>
        </a:p>
      </dgm:t>
    </dgm:pt>
    <dgm:pt modelId="{D8324906-C20D-4477-AFF9-9CBE0DE87D65}" type="sibTrans" cxnId="{A05F429F-6198-49B0-B469-85F93B41D1A7}">
      <dgm:prSet/>
      <dgm:spPr/>
      <dgm:t>
        <a:bodyPr/>
        <a:lstStyle/>
        <a:p>
          <a:endParaRPr lang="en-GB"/>
        </a:p>
      </dgm:t>
    </dgm:pt>
    <dgm:pt modelId="{20BEB87F-37D9-4241-B625-11DC14D79E51}">
      <dgm:prSet phldrT="[Text]"/>
      <dgm:spPr/>
      <dgm:t>
        <a:bodyPr/>
        <a:lstStyle/>
        <a:p>
          <a:r>
            <a: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May 2016</a:t>
          </a:r>
          <a:endParaRPr lang="en-GB" dirty="0"/>
        </a:p>
      </dgm:t>
    </dgm:pt>
    <dgm:pt modelId="{0AE05947-C082-4D1D-B1D1-916E984232D2}" type="parTrans" cxnId="{58941331-3C37-4539-AF45-89039BD4D8BE}">
      <dgm:prSet/>
      <dgm:spPr/>
      <dgm:t>
        <a:bodyPr/>
        <a:lstStyle/>
        <a:p>
          <a:endParaRPr lang="en-GB"/>
        </a:p>
      </dgm:t>
    </dgm:pt>
    <dgm:pt modelId="{CEA6920A-43F4-4DCF-9FDD-F7E444D673E6}" type="sibTrans" cxnId="{58941331-3C37-4539-AF45-89039BD4D8BE}">
      <dgm:prSet/>
      <dgm:spPr/>
      <dgm:t>
        <a:bodyPr/>
        <a:lstStyle/>
        <a:p>
          <a:endParaRPr lang="en-GB"/>
        </a:p>
      </dgm:t>
    </dgm:pt>
    <dgm:pt modelId="{50BA7B13-73ED-4630-9546-303C727178F7}" type="pres">
      <dgm:prSet presAssocID="{E744B339-FF11-4F68-A5CB-386D3FE29953}" presName="Name0" presStyleCnt="0">
        <dgm:presLayoutVars>
          <dgm:dir/>
          <dgm:animLvl val="lvl"/>
          <dgm:resizeHandles val="exact"/>
        </dgm:presLayoutVars>
      </dgm:prSet>
      <dgm:spPr/>
    </dgm:pt>
    <dgm:pt modelId="{426C07D6-3CF3-4FE7-AC51-059E1842CCCF}" type="pres">
      <dgm:prSet presAssocID="{9B3B4A1F-8FBA-4E4F-9780-FB206FACEAD5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3B4C4-B88C-4F51-BC0F-546195CADD4D}" type="pres">
      <dgm:prSet presAssocID="{ABBBEB98-941C-4837-9A5F-F1CD03F846DF}" presName="parTxOnlySpace" presStyleCnt="0"/>
      <dgm:spPr/>
    </dgm:pt>
    <dgm:pt modelId="{ADDAAA8F-D88B-47AC-A8B5-D25E175707A3}" type="pres">
      <dgm:prSet presAssocID="{942C63B6-C633-458D-8B36-DF1065FE821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081D2C-4419-4975-8D10-0D59F2CCEB5F}" type="pres">
      <dgm:prSet presAssocID="{80392F5D-5238-4EE2-9D27-E3E241BC92F6}" presName="parTxOnlySpace" presStyleCnt="0"/>
      <dgm:spPr/>
    </dgm:pt>
    <dgm:pt modelId="{D82FC1F7-88AC-4214-9DA8-B6CA5F24B213}" type="pres">
      <dgm:prSet presAssocID="{59EBDDE9-BB35-4D23-8F11-5DD42006F8F1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C62653-FD1B-4BCB-B991-6E1D10099B42}" type="pres">
      <dgm:prSet presAssocID="{70553D01-53D2-4E5B-9A89-D7A8E2E0F56A}" presName="parTxOnlySpace" presStyleCnt="0"/>
      <dgm:spPr/>
    </dgm:pt>
    <dgm:pt modelId="{056B98EF-2162-420E-9761-93E77C1CA252}" type="pres">
      <dgm:prSet presAssocID="{F02B465C-66E6-4D41-B42A-8107248D375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9F3C37-489A-4173-9F56-005A2B824A21}" type="pres">
      <dgm:prSet presAssocID="{D8324906-C20D-4477-AFF9-9CBE0DE87D65}" presName="parTxOnlySpace" presStyleCnt="0"/>
      <dgm:spPr/>
    </dgm:pt>
    <dgm:pt modelId="{48FFC69F-9FDD-4E84-B896-10D38741A976}" type="pres">
      <dgm:prSet presAssocID="{20BEB87F-37D9-4241-B625-11DC14D79E5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105F88D-D9BC-4CF8-BD4C-8921EB12AF6F}" type="presOf" srcId="{E744B339-FF11-4F68-A5CB-386D3FE29953}" destId="{50BA7B13-73ED-4630-9546-303C727178F7}" srcOrd="0" destOrd="0" presId="urn:microsoft.com/office/officeart/2005/8/layout/chevron1"/>
    <dgm:cxn modelId="{8F83F5D1-1348-4322-984A-77F576963D01}" srcId="{E744B339-FF11-4F68-A5CB-386D3FE29953}" destId="{59EBDDE9-BB35-4D23-8F11-5DD42006F8F1}" srcOrd="2" destOrd="0" parTransId="{6E09A9F1-750A-4DDB-B6F8-E0ED87C9E7A2}" sibTransId="{70553D01-53D2-4E5B-9A89-D7A8E2E0F56A}"/>
    <dgm:cxn modelId="{8543E7BE-A649-4DBA-9E0D-1EFE62D5F130}" srcId="{E744B339-FF11-4F68-A5CB-386D3FE29953}" destId="{942C63B6-C633-458D-8B36-DF1065FE8216}" srcOrd="1" destOrd="0" parTransId="{CC62CD9C-9E96-47E2-B5E7-F35C5EE05382}" sibTransId="{80392F5D-5238-4EE2-9D27-E3E241BC92F6}"/>
    <dgm:cxn modelId="{7282F096-05F6-4B63-B24B-1EA1D1C740FB}" srcId="{E744B339-FF11-4F68-A5CB-386D3FE29953}" destId="{9B3B4A1F-8FBA-4E4F-9780-FB206FACEAD5}" srcOrd="0" destOrd="0" parTransId="{4663624F-8114-4BE5-AF67-B73E1D6E7204}" sibTransId="{ABBBEB98-941C-4837-9A5F-F1CD03F846DF}"/>
    <dgm:cxn modelId="{9A1877BA-9A1A-4C5B-B0D3-CF220AC7E4FE}" type="presOf" srcId="{942C63B6-C633-458D-8B36-DF1065FE8216}" destId="{ADDAAA8F-D88B-47AC-A8B5-D25E175707A3}" srcOrd="0" destOrd="0" presId="urn:microsoft.com/office/officeart/2005/8/layout/chevron1"/>
    <dgm:cxn modelId="{76AE18EB-48A7-4606-A63B-381597428ECD}" type="presOf" srcId="{F02B465C-66E6-4D41-B42A-8107248D375D}" destId="{056B98EF-2162-420E-9761-93E77C1CA252}" srcOrd="0" destOrd="0" presId="urn:microsoft.com/office/officeart/2005/8/layout/chevron1"/>
    <dgm:cxn modelId="{4794C83C-EE61-4D16-8B4E-9EDF48C48CE3}" type="presOf" srcId="{59EBDDE9-BB35-4D23-8F11-5DD42006F8F1}" destId="{D82FC1F7-88AC-4214-9DA8-B6CA5F24B213}" srcOrd="0" destOrd="0" presId="urn:microsoft.com/office/officeart/2005/8/layout/chevron1"/>
    <dgm:cxn modelId="{58941331-3C37-4539-AF45-89039BD4D8BE}" srcId="{E744B339-FF11-4F68-A5CB-386D3FE29953}" destId="{20BEB87F-37D9-4241-B625-11DC14D79E51}" srcOrd="4" destOrd="0" parTransId="{0AE05947-C082-4D1D-B1D1-916E984232D2}" sibTransId="{CEA6920A-43F4-4DCF-9FDD-F7E444D673E6}"/>
    <dgm:cxn modelId="{A05F429F-6198-49B0-B469-85F93B41D1A7}" srcId="{E744B339-FF11-4F68-A5CB-386D3FE29953}" destId="{F02B465C-66E6-4D41-B42A-8107248D375D}" srcOrd="3" destOrd="0" parTransId="{0D46660E-7AB4-491D-B5ED-54E38C1EA45E}" sibTransId="{D8324906-C20D-4477-AFF9-9CBE0DE87D65}"/>
    <dgm:cxn modelId="{D108FEA0-EDC9-49EB-83A7-C64D56F197A2}" type="presOf" srcId="{9B3B4A1F-8FBA-4E4F-9780-FB206FACEAD5}" destId="{426C07D6-3CF3-4FE7-AC51-059E1842CCCF}" srcOrd="0" destOrd="0" presId="urn:microsoft.com/office/officeart/2005/8/layout/chevron1"/>
    <dgm:cxn modelId="{48A37DFF-8003-441E-A532-40213622DE2A}" type="presOf" srcId="{20BEB87F-37D9-4241-B625-11DC14D79E51}" destId="{48FFC69F-9FDD-4E84-B896-10D38741A976}" srcOrd="0" destOrd="0" presId="urn:microsoft.com/office/officeart/2005/8/layout/chevron1"/>
    <dgm:cxn modelId="{AE4334E0-E352-4E00-ACA2-13A9A10D5BD9}" type="presParOf" srcId="{50BA7B13-73ED-4630-9546-303C727178F7}" destId="{426C07D6-3CF3-4FE7-AC51-059E1842CCCF}" srcOrd="0" destOrd="0" presId="urn:microsoft.com/office/officeart/2005/8/layout/chevron1"/>
    <dgm:cxn modelId="{6F396ABB-33A7-4867-AFE5-D54D8E468D39}" type="presParOf" srcId="{50BA7B13-73ED-4630-9546-303C727178F7}" destId="{0FE3B4C4-B88C-4F51-BC0F-546195CADD4D}" srcOrd="1" destOrd="0" presId="urn:microsoft.com/office/officeart/2005/8/layout/chevron1"/>
    <dgm:cxn modelId="{60BCE4ED-0DA3-4037-A9D1-DBB4CBD532DD}" type="presParOf" srcId="{50BA7B13-73ED-4630-9546-303C727178F7}" destId="{ADDAAA8F-D88B-47AC-A8B5-D25E175707A3}" srcOrd="2" destOrd="0" presId="urn:microsoft.com/office/officeart/2005/8/layout/chevron1"/>
    <dgm:cxn modelId="{6E5A96DB-7D42-4F8D-A245-D5873DDB19B2}" type="presParOf" srcId="{50BA7B13-73ED-4630-9546-303C727178F7}" destId="{37081D2C-4419-4975-8D10-0D59F2CCEB5F}" srcOrd="3" destOrd="0" presId="urn:microsoft.com/office/officeart/2005/8/layout/chevron1"/>
    <dgm:cxn modelId="{CDA502A7-A149-48FE-92B6-A3EBA8ABF088}" type="presParOf" srcId="{50BA7B13-73ED-4630-9546-303C727178F7}" destId="{D82FC1F7-88AC-4214-9DA8-B6CA5F24B213}" srcOrd="4" destOrd="0" presId="urn:microsoft.com/office/officeart/2005/8/layout/chevron1"/>
    <dgm:cxn modelId="{51FCF6F4-6C34-4C5D-90B5-474494A370F4}" type="presParOf" srcId="{50BA7B13-73ED-4630-9546-303C727178F7}" destId="{AAC62653-FD1B-4BCB-B991-6E1D10099B42}" srcOrd="5" destOrd="0" presId="urn:microsoft.com/office/officeart/2005/8/layout/chevron1"/>
    <dgm:cxn modelId="{C1911CB4-DB4A-4B87-A0FB-CC22DCDF144F}" type="presParOf" srcId="{50BA7B13-73ED-4630-9546-303C727178F7}" destId="{056B98EF-2162-420E-9761-93E77C1CA252}" srcOrd="6" destOrd="0" presId="urn:microsoft.com/office/officeart/2005/8/layout/chevron1"/>
    <dgm:cxn modelId="{005BF615-956B-46C4-9BC0-1F740E456472}" type="presParOf" srcId="{50BA7B13-73ED-4630-9546-303C727178F7}" destId="{0B9F3C37-489A-4173-9F56-005A2B824A21}" srcOrd="7" destOrd="0" presId="urn:microsoft.com/office/officeart/2005/8/layout/chevron1"/>
    <dgm:cxn modelId="{FAD173FF-534A-4621-A963-D2E132AECA5E}" type="presParOf" srcId="{50BA7B13-73ED-4630-9546-303C727178F7}" destId="{48FFC69F-9FDD-4E84-B896-10D38741A97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C07D6-3CF3-4FE7-AC51-059E1842CCCF}">
      <dsp:nvSpPr>
        <dsp:cNvPr id="0" name=""/>
        <dsp:cNvSpPr/>
      </dsp:nvSpPr>
      <dsp:spPr>
        <a:xfrm>
          <a:off x="2039" y="0"/>
          <a:ext cx="1814967" cy="28803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2015</a:t>
          </a:r>
          <a:endParaRPr lang="en-GB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055" y="0"/>
        <a:ext cx="1526935" cy="288032"/>
      </dsp:txXfrm>
    </dsp:sp>
    <dsp:sp modelId="{ADDAAA8F-D88B-47AC-A8B5-D25E175707A3}">
      <dsp:nvSpPr>
        <dsp:cNvPr id="0" name=""/>
        <dsp:cNvSpPr/>
      </dsp:nvSpPr>
      <dsp:spPr>
        <a:xfrm>
          <a:off x="1635509" y="0"/>
          <a:ext cx="1814967" cy="28803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 '15 -Jan '16</a:t>
          </a:r>
          <a:endParaRPr lang="en-GB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9525" y="0"/>
        <a:ext cx="1526935" cy="288032"/>
      </dsp:txXfrm>
    </dsp:sp>
    <dsp:sp modelId="{D82FC1F7-88AC-4214-9DA8-B6CA5F24B213}">
      <dsp:nvSpPr>
        <dsp:cNvPr id="0" name=""/>
        <dsp:cNvSpPr/>
      </dsp:nvSpPr>
      <dsp:spPr>
        <a:xfrm>
          <a:off x="3268980" y="0"/>
          <a:ext cx="1814967" cy="2880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'15 - Feb '16</a:t>
          </a:r>
          <a:endParaRPr lang="en-GB" sz="1200" kern="1200" dirty="0"/>
        </a:p>
      </dsp:txBody>
      <dsp:txXfrm>
        <a:off x="3412996" y="0"/>
        <a:ext cx="1526935" cy="288032"/>
      </dsp:txXfrm>
    </dsp:sp>
    <dsp:sp modelId="{056B98EF-2162-420E-9761-93E77C1CA252}">
      <dsp:nvSpPr>
        <dsp:cNvPr id="0" name=""/>
        <dsp:cNvSpPr/>
      </dsp:nvSpPr>
      <dsp:spPr>
        <a:xfrm>
          <a:off x="4902450" y="0"/>
          <a:ext cx="1814967" cy="2880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 '15 -</a:t>
          </a:r>
          <a:r>
            <a:rPr lang="en-US" alt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'16</a:t>
          </a:r>
          <a:endParaRPr lang="en-GB" sz="1200" kern="1200" dirty="0"/>
        </a:p>
      </dsp:txBody>
      <dsp:txXfrm>
        <a:off x="5046466" y="0"/>
        <a:ext cx="1526935" cy="288032"/>
      </dsp:txXfrm>
    </dsp:sp>
    <dsp:sp modelId="{48FFC69F-9FDD-4E84-B896-10D38741A976}">
      <dsp:nvSpPr>
        <dsp:cNvPr id="0" name=""/>
        <dsp:cNvSpPr/>
      </dsp:nvSpPr>
      <dsp:spPr>
        <a:xfrm>
          <a:off x="6535921" y="0"/>
          <a:ext cx="1814967" cy="28803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May 2016</a:t>
          </a:r>
          <a:endParaRPr lang="en-GB" sz="1200" kern="1200" dirty="0"/>
        </a:p>
      </dsp:txBody>
      <dsp:txXfrm>
        <a:off x="6679937" y="0"/>
        <a:ext cx="1526935" cy="288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B8AA779-7C93-4CDB-A06C-E40BE14423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9637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CF5DA35-BD8C-412C-B948-E32D747779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8264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941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95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66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33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983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55700-3656-4A5C-A78C-8D269C320D51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903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2F7F0D1-DFDD-4B3F-ACEF-7B42B76E634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4943-BEAB-4A9B-8A42-74C7C5358D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30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696C0-02E7-4174-AD76-0DEA7033D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340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17" descr="LOGO CE_Vertical_EN_NEG_quadri_H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8F1BE-9A7F-4ACB-B8CD-2ACC2175A372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0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32D5-2669-4F59-A839-0D564DF667AC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00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6FAF9-D215-4DDD-B21C-425C4165E18A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84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1813-E611-44EF-BD14-397AF38BE1C0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3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C286A-FB3B-4704-8A37-EB964A7DEDD2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9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0C26C-22BA-4DB5-A02A-80585F519B76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13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2C069-B403-4EBE-BECC-A70A8BF0D33B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2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A0CE7-4334-4582-BD3B-819213E46E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508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4E4C4-93CF-4676-BE46-EB12D6D76DD9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3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C9CEE-9ACD-4F90-A5E0-21F4DD62BD0C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0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B1D8-79AB-47B5-A414-46142FEA3147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9E8ED-30EB-44CC-BD21-77E6050723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413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4BF48-A7BD-4E8E-B625-9A27C1A723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842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D0556-5798-4AFE-AB4D-D4D68AB632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05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9B84-FBD1-4BD0-AAFF-8E62E8A500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276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BFD96-50BE-473D-8A12-F37F09E38B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77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B1338-15D6-458A-B518-9CEFB269AB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798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889B5-440D-4642-83E8-9882D6BE3E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69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18774B9C-3AB5-41DB-861A-9724DF4EF06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71130B8-0661-4848-80EF-9EDFA5BFD0C8}" type="slidenum">
              <a:rPr lang="en-GB" altLang="en-US">
                <a:solidFill>
                  <a:prstClr val="black"/>
                </a:solidFill>
              </a:rPr>
              <a:pPr/>
              <a:t>‹#›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1123"/>
          </a:xfrm>
          <a:prstGeom prst="rect">
            <a:avLst/>
          </a:prstGeom>
        </p:spPr>
      </p:pic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 trans="77000" smoothness="8"/>
                    </a14:imgEffect>
                    <a14:imgEffect>
                      <a14:colorTemperature colorTemp="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56101"/>
            <a:ext cx="4896544" cy="3125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899592" y="1198265"/>
            <a:ext cx="7488832" cy="790575"/>
          </a:xfrm>
          <a:prstGeom prst="rect">
            <a:avLst/>
          </a:prstGeom>
        </p:spPr>
        <p:txBody>
          <a:bodyPr/>
          <a:lstStyle>
            <a:lvl1pPr marL="3175" algn="ctr" rtl="0" eaLnBrk="1" fontAlgn="base" hangingPunct="1">
              <a:spcBef>
                <a:spcPct val="0"/>
              </a:spcBef>
              <a:spcAft>
                <a:spcPct val="0"/>
              </a:spcAft>
              <a:defRPr sz="5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solidFill>
                  <a:prstClr val="white"/>
                </a:solidFill>
              </a:rPr>
              <a:t>Online Platforms</a:t>
            </a:r>
            <a:endParaRPr lang="en-GB" altLang="en-US" kern="0" dirty="0" smtClean="0">
              <a:solidFill>
                <a:prstClr val="white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90676" y="2204864"/>
            <a:ext cx="8532812" cy="64807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schemeClr val="bg2">
                <a:lumMod val="10000"/>
                <a:alpha val="86000"/>
              </a:schemeClr>
            </a:innerShdw>
          </a:effectLst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600" b="1" i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prstClr val="white"/>
              </a:buClr>
            </a:pPr>
            <a:r>
              <a:rPr lang="en-US" altLang="en-US" kern="0" dirty="0" smtClean="0">
                <a:solidFill>
                  <a:srgbClr val="FF8021">
                    <a:lumMod val="60000"/>
                    <a:lumOff val="40000"/>
                  </a:srgbClr>
                </a:solidFill>
              </a:rPr>
              <a:t>Opportunities and Challenges </a:t>
            </a:r>
            <a:r>
              <a:rPr lang="en-US" altLang="en-US" kern="0" dirty="0">
                <a:solidFill>
                  <a:srgbClr val="FF8021">
                    <a:lumMod val="60000"/>
                    <a:lumOff val="40000"/>
                  </a:srgbClr>
                </a:solidFill>
              </a:rPr>
              <a:t>for the DSM</a:t>
            </a:r>
            <a:endParaRPr lang="en-GB" altLang="en-US" kern="0" dirty="0">
              <a:solidFill>
                <a:srgbClr val="FF8021">
                  <a:lumMod val="60000"/>
                  <a:lumOff val="40000"/>
                </a:srgbClr>
              </a:solidFill>
            </a:endParaRPr>
          </a:p>
          <a:p>
            <a:pPr>
              <a:buClr>
                <a:prstClr val="white"/>
              </a:buClr>
            </a:pPr>
            <a:endParaRPr lang="en-GB" altLang="en-US" kern="0" dirty="0" smtClean="0">
              <a:solidFill>
                <a:srgbClr val="FFD624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377602" y="2933328"/>
            <a:ext cx="8532812" cy="648072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schemeClr val="bg2">
                <a:lumMod val="10000"/>
                <a:alpha val="86000"/>
              </a:schemeClr>
            </a:innerShdw>
          </a:effectLst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3600" b="1" i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prstClr val="white"/>
              </a:buClr>
            </a:pPr>
            <a:endParaRPr lang="en-GB" altLang="en-US" kern="0" dirty="0" smtClean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4" b="16602"/>
          <a:stretch/>
        </p:blipFill>
        <p:spPr>
          <a:xfrm>
            <a:off x="0" y="1916832"/>
            <a:ext cx="9144000" cy="3267076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5301208"/>
            <a:ext cx="8229600" cy="936625"/>
          </a:xfrm>
        </p:spPr>
        <p:txBody>
          <a:bodyPr/>
          <a:lstStyle/>
          <a:p>
            <a:pPr algn="ctr"/>
            <a:r>
              <a:rPr lang="en-US" altLang="en-US" sz="2600" b="0" dirty="0" smtClean="0">
                <a:solidFill>
                  <a:schemeClr val="bg1"/>
                </a:solidFill>
              </a:rPr>
              <a:t>Creating a </a:t>
            </a:r>
            <a:r>
              <a:rPr lang="en-US" altLang="en-US" dirty="0" smtClean="0">
                <a:solidFill>
                  <a:schemeClr val="bg1"/>
                </a:solidFill>
              </a:rPr>
              <a:t>Digital Single Market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9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9"/>
          <p:cNvGraphicFramePr/>
          <p:nvPr>
            <p:extLst>
              <p:ext uri="{D42A27DB-BD31-4B8C-83A1-F6EECF244321}">
                <p14:modId xmlns:p14="http://schemas.microsoft.com/office/powerpoint/2010/main" val="2578783172"/>
              </p:ext>
            </p:extLst>
          </p:nvPr>
        </p:nvGraphicFramePr>
        <p:xfrm>
          <a:off x="395536" y="4221087"/>
          <a:ext cx="8352928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ular Callout 12"/>
          <p:cNvSpPr/>
          <p:nvPr/>
        </p:nvSpPr>
        <p:spPr bwMode="auto">
          <a:xfrm rot="10800000">
            <a:off x="467704" y="5013175"/>
            <a:ext cx="1440000" cy="1152128"/>
          </a:xfrm>
          <a:prstGeom prst="wedgeRectCallout">
            <a:avLst>
              <a:gd name="adj1" fmla="val -19802"/>
              <a:gd name="adj2" fmla="val 9239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1" name="Rectangle 13"/>
          <p:cNvSpPr/>
          <p:nvPr/>
        </p:nvSpPr>
        <p:spPr>
          <a:xfrm>
            <a:off x="467704" y="5327629"/>
            <a:ext cx="144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/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DSM Strategy 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ular Callout 14"/>
          <p:cNvSpPr/>
          <p:nvPr/>
        </p:nvSpPr>
        <p:spPr bwMode="auto">
          <a:xfrm>
            <a:off x="2131682" y="2492895"/>
            <a:ext cx="1440000" cy="1152128"/>
          </a:xfrm>
          <a:prstGeom prst="wedgeRectCallout">
            <a:avLst>
              <a:gd name="adj1" fmla="val -19802"/>
              <a:gd name="adj2" fmla="val 9239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3" name="Rectangular Callout 15"/>
          <p:cNvSpPr/>
          <p:nvPr/>
        </p:nvSpPr>
        <p:spPr bwMode="auto">
          <a:xfrm rot="10800000">
            <a:off x="3780072" y="5013175"/>
            <a:ext cx="1440000" cy="1152128"/>
          </a:xfrm>
          <a:prstGeom prst="wedgeRectCallout">
            <a:avLst>
              <a:gd name="adj1" fmla="val -19802"/>
              <a:gd name="adj2" fmla="val 9239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4" name="Rectangular Callout 16"/>
          <p:cNvSpPr/>
          <p:nvPr/>
        </p:nvSpPr>
        <p:spPr bwMode="auto">
          <a:xfrm rot="10800000">
            <a:off x="7164368" y="5013175"/>
            <a:ext cx="1440000" cy="1152128"/>
          </a:xfrm>
          <a:prstGeom prst="wedgeRectCallout">
            <a:avLst>
              <a:gd name="adj1" fmla="val -19802"/>
              <a:gd name="adj2" fmla="val 9239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5" name="Rectangular Callout 17"/>
          <p:cNvSpPr/>
          <p:nvPr/>
        </p:nvSpPr>
        <p:spPr bwMode="auto">
          <a:xfrm>
            <a:off x="5464692" y="2542498"/>
            <a:ext cx="1440000" cy="1152128"/>
          </a:xfrm>
          <a:prstGeom prst="wedgeRectCallout">
            <a:avLst>
              <a:gd name="adj1" fmla="val -19802"/>
              <a:gd name="adj2" fmla="val 92391"/>
            </a:avLst>
          </a:prstGeom>
          <a:ln/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42" name="Rectangle 13"/>
          <p:cNvSpPr/>
          <p:nvPr/>
        </p:nvSpPr>
        <p:spPr>
          <a:xfrm>
            <a:off x="2131682" y="2739732"/>
            <a:ext cx="1504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Consultation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ectangle 13"/>
          <p:cNvSpPr/>
          <p:nvPr/>
        </p:nvSpPr>
        <p:spPr>
          <a:xfrm>
            <a:off x="3802287" y="5435350"/>
            <a:ext cx="144000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175" algn="ctr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</a:t>
            </a:r>
          </a:p>
        </p:txBody>
      </p:sp>
      <p:sp>
        <p:nvSpPr>
          <p:cNvPr id="44" name="Rectangle 13"/>
          <p:cNvSpPr/>
          <p:nvPr/>
        </p:nvSpPr>
        <p:spPr>
          <a:xfrm>
            <a:off x="7164366" y="5327628"/>
            <a:ext cx="1440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/>
            <a:r>
              <a:rPr lang="en-GB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on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175"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Platforms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936625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Comprehensive Assessment of the Role of Online Platforms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6" name="Rectangle 13"/>
          <p:cNvSpPr/>
          <p:nvPr/>
        </p:nvSpPr>
        <p:spPr>
          <a:xfrm>
            <a:off x="5464692" y="2641508"/>
            <a:ext cx="1440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Studies</a:t>
            </a:r>
          </a:p>
          <a:p>
            <a:pPr marL="3175"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JRC</a:t>
            </a:r>
          </a:p>
          <a:p>
            <a:pPr marL="3175"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Euro-barometer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5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166" y="1385150"/>
            <a:ext cx="8900668" cy="4671809"/>
            <a:chOff x="49558" y="1412776"/>
            <a:chExt cx="8900668" cy="4671809"/>
          </a:xfrm>
        </p:grpSpPr>
        <p:grpSp>
          <p:nvGrpSpPr>
            <p:cNvPr id="7" name="Group 6"/>
            <p:cNvGrpSpPr/>
            <p:nvPr/>
          </p:nvGrpSpPr>
          <p:grpSpPr>
            <a:xfrm>
              <a:off x="1403648" y="1556792"/>
              <a:ext cx="6192688" cy="4527793"/>
              <a:chOff x="1259632" y="1268760"/>
              <a:chExt cx="6615863" cy="525658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92"/>
              <a:stretch/>
            </p:blipFill>
            <p:spPr>
              <a:xfrm>
                <a:off x="1259632" y="1268760"/>
                <a:ext cx="6615863" cy="525658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 bwMode="auto">
              <a:xfrm rot="19741685">
                <a:off x="2188038" y="1932681"/>
                <a:ext cx="2751699" cy="238796"/>
              </a:xfrm>
              <a:prstGeom prst="rect">
                <a:avLst/>
              </a:prstGeom>
              <a:solidFill>
                <a:srgbClr val="001F48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F5494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64433" y="1412776"/>
              <a:ext cx="24193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1. Capacity to facilitate, and extract value, from direct </a:t>
              </a:r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INTERACTIONS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or transactions between users </a:t>
              </a:r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00192" y="1412776"/>
              <a:ext cx="265003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2. 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Collect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, use and process a large amount of personal and non-personal </a:t>
              </a:r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to provide 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optimized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experience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13922" y="4869160"/>
              <a:ext cx="27363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3.Capacity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to build </a:t>
              </a:r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NETWORKS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&amp; interdependency between platform's customer groups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558" y="4653716"/>
              <a:ext cx="203725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4.Create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and shape </a:t>
              </a:r>
              <a:r>
                <a:rPr lang="en-US" sz="14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 MARKETS</a:t>
              </a:r>
              <a:r>
                <a:rPr lang="en-US" sz="14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and ability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to </a:t>
              </a:r>
              <a:r>
                <a:rPr lang="en-US" sz="1400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organize </a:t>
              </a:r>
              <a:r>
                <a:rPr lang="en-US" sz="14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new forms of civil participation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96" y="1124744"/>
            <a:ext cx="9144000" cy="5616624"/>
            <a:chOff x="15214" y="1124744"/>
            <a:chExt cx="9144000" cy="5616624"/>
          </a:xfrm>
        </p:grpSpPr>
        <p:sp>
          <p:nvSpPr>
            <p:cNvPr id="16" name="Rectangle 15"/>
            <p:cNvSpPr/>
            <p:nvPr/>
          </p:nvSpPr>
          <p:spPr>
            <a:xfrm>
              <a:off x="105166" y="4654652"/>
              <a:ext cx="2419335" cy="1384995"/>
            </a:xfrm>
            <a:prstGeom prst="rect">
              <a:avLst/>
            </a:prstGeom>
            <a:solidFill>
              <a:srgbClr val="001F48"/>
            </a:solidFill>
          </p:spPr>
          <p:txBody>
            <a:bodyPr wrap="square">
              <a:spAutoFit/>
            </a:bodyPr>
            <a:lstStyle/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75502" y="4604862"/>
              <a:ext cx="2419335" cy="1384995"/>
            </a:xfrm>
            <a:prstGeom prst="rect">
              <a:avLst/>
            </a:prstGeom>
            <a:solidFill>
              <a:srgbClr val="001F48"/>
            </a:solidFill>
          </p:spPr>
          <p:txBody>
            <a:bodyPr wrap="square">
              <a:spAutoFit/>
            </a:bodyPr>
            <a:lstStyle/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28014" y="1409302"/>
              <a:ext cx="2577819" cy="1384995"/>
            </a:xfrm>
            <a:prstGeom prst="rect">
              <a:avLst/>
            </a:prstGeom>
            <a:solidFill>
              <a:srgbClr val="001F48"/>
            </a:solidFill>
          </p:spPr>
          <p:txBody>
            <a:bodyPr wrap="square">
              <a:spAutoFit/>
            </a:bodyPr>
            <a:lstStyle/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394" y="1385150"/>
              <a:ext cx="2419335" cy="1384995"/>
            </a:xfrm>
            <a:prstGeom prst="rect">
              <a:avLst/>
            </a:prstGeom>
            <a:solidFill>
              <a:srgbClr val="001F48"/>
            </a:solidFill>
          </p:spPr>
          <p:txBody>
            <a:bodyPr wrap="square">
              <a:spAutoFit/>
            </a:bodyPr>
            <a:lstStyle/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 smtClean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  <a:p>
              <a:endPara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20" name="Picture 2" descr="C:\Users\peterei\AppData\Local\Microsoft\Windows\Temporary Internet Files\Content.Outlook\EGHGGK79\platforms image only (3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9642" b="99785" l="4554" r="100000">
                          <a14:foregroundMark x1="90392" y1="48746" x2="90392" y2="48746"/>
                          <a14:foregroundMark x1="96858" y1="58208" x2="96858" y2="58208"/>
                          <a14:foregroundMark x1="95993" y1="58566" x2="95993" y2="58566"/>
                          <a14:foregroundMark x1="97632" y1="59068" x2="97632" y2="59068"/>
                          <a14:foregroundMark x1="99226" y1="65663" x2="99226" y2="65663"/>
                          <a14:foregroundMark x1="99317" y1="67312" x2="99317" y2="67312"/>
                          <a14:foregroundMark x1="98543" y1="67168" x2="98543" y2="67168"/>
                          <a14:foregroundMark x1="64800" y1="23943" x2="64800" y2="23943"/>
                          <a14:backgroundMark x1="49727" y1="84444" x2="49727" y2="84444"/>
                          <a14:backgroundMark x1="46676" y1="86452" x2="46676" y2="86452"/>
                          <a14:backgroundMark x1="51184" y1="82366" x2="51184" y2="82366"/>
                          <a14:backgroundMark x1="52049" y1="80358" x2="52049" y2="80358"/>
                          <a14:backgroundMark x1="61794" y1="96774" x2="61794" y2="96774"/>
                          <a14:backgroundMark x1="69399" y1="97778" x2="69399" y2="97778"/>
                          <a14:backgroundMark x1="73270" y1="98423" x2="73270" y2="98423"/>
                          <a14:backgroundMark x1="80328" y1="98638" x2="80328" y2="98638"/>
                          <a14:backgroundMark x1="78871" y1="98781" x2="78871" y2="98781"/>
                          <a14:backgroundMark x1="88251" y1="94695" x2="88251" y2="94695"/>
                          <a14:backgroundMark x1="87386" y1="94194" x2="87386" y2="94194"/>
                          <a14:backgroundMark x1="93534" y1="90323" x2="93534" y2="90323"/>
                          <a14:backgroundMark x1="91302" y1="91685" x2="91302" y2="91685"/>
                          <a14:backgroundMark x1="80464" y1="51111" x2="80464" y2="51111"/>
                          <a14:backgroundMark x1="75638" y1="50609" x2="75638" y2="50609"/>
                          <a14:backgroundMark x1="78324" y1="49247" x2="78324" y2="49247"/>
                          <a14:backgroundMark x1="79554" y1="48100" x2="79554" y2="48100"/>
                          <a14:backgroundMark x1="23907" y1="74982" x2="23907" y2="74982"/>
                          <a14:backgroundMark x1="26002" y1="71254" x2="26002" y2="71254"/>
                          <a14:backgroundMark x1="27049" y1="72258" x2="27049" y2="72258"/>
                          <a14:backgroundMark x1="86384" y1="94194" x2="86384" y2="94194"/>
                          <a14:backgroundMark x1="88707" y1="92832" x2="88707" y2="92832"/>
                          <a14:backgroundMark x1="90164" y1="91685" x2="90164" y2="91685"/>
                          <a14:backgroundMark x1="92304" y1="90681" x2="92304" y2="90681"/>
                          <a14:backgroundMark x1="95310" y1="88459" x2="95310" y2="88459"/>
                          <a14:backgroundMark x1="77641" y1="99140" x2="77641" y2="99140"/>
                          <a14:backgroundMark x1="94763" y1="66165" x2="94763" y2="66165"/>
                          <a14:backgroundMark x1="92942" y1="65305" x2="92942" y2="65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6" t="10736"/>
            <a:stretch/>
          </p:blipFill>
          <p:spPr bwMode="auto">
            <a:xfrm>
              <a:off x="15214" y="1124744"/>
              <a:ext cx="9144000" cy="561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11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0" y="5229200"/>
            <a:ext cx="2856000" cy="8616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400" b="1" dirty="0"/>
              <a:t>EUR </a:t>
            </a:r>
            <a:r>
              <a:rPr lang="en-GB" sz="1400" b="1" dirty="0" smtClean="0"/>
              <a:t>195 </a:t>
            </a:r>
            <a:r>
              <a:rPr lang="en-GB" sz="1400" b="1" dirty="0"/>
              <a:t>billion</a:t>
            </a:r>
            <a:r>
              <a:rPr lang="en-GB" sz="1400" dirty="0"/>
              <a:t> </a:t>
            </a:r>
          </a:p>
          <a:p>
            <a:pPr marL="3175" algn="ctr"/>
            <a:r>
              <a:rPr lang="en-GB" sz="1400" dirty="0" smtClean="0"/>
              <a:t>global economic impact of Facebook as a catalyst for economic activity</a:t>
            </a:r>
            <a:endParaRPr lang="en-GB" sz="1400" dirty="0">
              <a:latin typeface="Cambria" panose="02040503050406030204" pitchFamily="18" charset="0"/>
            </a:endParaRPr>
          </a:p>
        </p:txBody>
      </p:sp>
      <p:sp>
        <p:nvSpPr>
          <p:cNvPr id="28" name="Rectangle 26"/>
          <p:cNvSpPr/>
          <p:nvPr/>
        </p:nvSpPr>
        <p:spPr bwMode="auto">
          <a:xfrm>
            <a:off x="0" y="1844825"/>
            <a:ext cx="2856000" cy="8046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GB" sz="1400" b="1" dirty="0" smtClean="0"/>
              <a:t>EUR </a:t>
            </a:r>
            <a:r>
              <a:rPr lang="en-GB" sz="1400" b="1" dirty="0"/>
              <a:t>140 billion</a:t>
            </a:r>
            <a:r>
              <a:rPr lang="en-GB" sz="1400" dirty="0"/>
              <a:t> </a:t>
            </a:r>
            <a:endParaRPr lang="en-GB" sz="1400" dirty="0" smtClean="0"/>
          </a:p>
          <a:p>
            <a:pPr marL="3175" algn="ctr"/>
            <a:r>
              <a:rPr lang="en-GB" sz="1400" dirty="0" smtClean="0"/>
              <a:t>in </a:t>
            </a:r>
            <a:r>
              <a:rPr lang="en-GB" sz="1400" dirty="0"/>
              <a:t>time </a:t>
            </a:r>
            <a:r>
              <a:rPr lang="en-GB" sz="1400" dirty="0" smtClean="0"/>
              <a:t>saved from using search engines in Europe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5" name="Rectangle 23"/>
          <p:cNvSpPr/>
          <p:nvPr/>
        </p:nvSpPr>
        <p:spPr bwMode="auto">
          <a:xfrm>
            <a:off x="5940152" y="5229200"/>
            <a:ext cx="3203849" cy="861664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1400" b="1" dirty="0" smtClean="0">
                <a:latin typeface="+mn-lt"/>
              </a:rPr>
              <a:t>Up to 75%</a:t>
            </a:r>
            <a:r>
              <a:rPr lang="en-US" sz="1400" dirty="0" smtClean="0">
                <a:latin typeface="+mn-lt"/>
              </a:rPr>
              <a:t> </a:t>
            </a:r>
          </a:p>
          <a:p>
            <a:pPr marL="3175" algn="ctr"/>
            <a:r>
              <a:rPr lang="en-US" sz="1400" dirty="0" smtClean="0">
                <a:latin typeface="+mn-lt"/>
              </a:rPr>
              <a:t>reduced recruitment </a:t>
            </a:r>
          </a:p>
          <a:p>
            <a:pPr marL="3175" algn="ctr"/>
            <a:r>
              <a:rPr lang="en-US" sz="1400" dirty="0" smtClean="0">
                <a:latin typeface="+mn-lt"/>
              </a:rPr>
              <a:t>costs for employers</a:t>
            </a:r>
            <a:endParaRPr lang="en-GB" sz="1400" dirty="0">
              <a:latin typeface="+mn-lt"/>
            </a:endParaRPr>
          </a:p>
        </p:txBody>
      </p:sp>
      <p:sp>
        <p:nvSpPr>
          <p:cNvPr id="23" name="Rectangle 1"/>
          <p:cNvSpPr/>
          <p:nvPr/>
        </p:nvSpPr>
        <p:spPr bwMode="auto">
          <a:xfrm>
            <a:off x="5844308" y="1844826"/>
            <a:ext cx="3299691" cy="80463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1400" b="1" dirty="0" smtClean="0"/>
              <a:t>Forefront of developments</a:t>
            </a:r>
            <a:endParaRPr lang="en-US" sz="1400" dirty="0"/>
          </a:p>
          <a:p>
            <a:pPr marL="3175" algn="ctr"/>
            <a:r>
              <a:rPr lang="en-US" sz="1400" dirty="0"/>
              <a:t>virtual reality, self-driving cars</a:t>
            </a:r>
            <a:endParaRPr lang="en-GB" sz="1400" dirty="0"/>
          </a:p>
          <a:p>
            <a:pPr marL="3175" algn="ctr"/>
            <a:r>
              <a:rPr lang="en-US" sz="1400" dirty="0" err="1" smtClean="0"/>
              <a:t>IoT</a:t>
            </a:r>
            <a:r>
              <a:rPr lang="en-US" sz="1400" dirty="0" smtClean="0"/>
              <a:t>, Big Data, AI</a:t>
            </a:r>
          </a:p>
        </p:txBody>
      </p:sp>
      <p:sp>
        <p:nvSpPr>
          <p:cNvPr id="4" name="Block Arc 3"/>
          <p:cNvSpPr/>
          <p:nvPr/>
        </p:nvSpPr>
        <p:spPr>
          <a:xfrm>
            <a:off x="2220754" y="2205811"/>
            <a:ext cx="3852515" cy="3463637"/>
          </a:xfrm>
          <a:prstGeom prst="blockArc">
            <a:avLst>
              <a:gd name="adj1" fmla="val 10800000"/>
              <a:gd name="adj2" fmla="val 16200000"/>
              <a:gd name="adj3" fmla="val 464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285525" y="2338894"/>
            <a:ext cx="3794646" cy="3443633"/>
          </a:xfrm>
          <a:prstGeom prst="blockArc">
            <a:avLst>
              <a:gd name="adj1" fmla="val 5400000"/>
              <a:gd name="adj2" fmla="val 10800000"/>
              <a:gd name="adj3" fmla="val 464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262933" y="2088684"/>
            <a:ext cx="4269315" cy="3797590"/>
          </a:xfrm>
          <a:prstGeom prst="blockArc">
            <a:avLst>
              <a:gd name="adj1" fmla="val 0"/>
              <a:gd name="adj2" fmla="val 5400000"/>
              <a:gd name="adj3" fmla="val 464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325441" y="2205811"/>
            <a:ext cx="4189086" cy="3463637"/>
          </a:xfrm>
          <a:prstGeom prst="blockArc">
            <a:avLst>
              <a:gd name="adj1" fmla="val 16200000"/>
              <a:gd name="adj2" fmla="val 0"/>
              <a:gd name="adj3" fmla="val 4643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809402" y="3271322"/>
            <a:ext cx="1494658" cy="1295781"/>
            <a:chOff x="5613635" y="2040972"/>
            <a:chExt cx="1578761" cy="1462670"/>
          </a:xfrm>
        </p:grpSpPr>
        <p:sp>
          <p:nvSpPr>
            <p:cNvPr id="17" name="Oval 16"/>
            <p:cNvSpPr/>
            <p:nvPr/>
          </p:nvSpPr>
          <p:spPr>
            <a:xfrm>
              <a:off x="5613635" y="2040972"/>
              <a:ext cx="1578761" cy="1462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5844839" y="2255175"/>
              <a:ext cx="1116353" cy="1034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Benefits to Business</a:t>
              </a:r>
              <a:endParaRPr lang="en-GB" sz="1400" b="1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112" y="3339588"/>
            <a:ext cx="1494658" cy="1295781"/>
            <a:chOff x="1448563" y="2040972"/>
            <a:chExt cx="1578761" cy="1462670"/>
          </a:xfrm>
        </p:grpSpPr>
        <p:sp>
          <p:nvSpPr>
            <p:cNvPr id="13" name="Oval 12"/>
            <p:cNvSpPr/>
            <p:nvPr/>
          </p:nvSpPr>
          <p:spPr>
            <a:xfrm>
              <a:off x="1448563" y="2040972"/>
              <a:ext cx="1578761" cy="1462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6"/>
            <p:cNvSpPr/>
            <p:nvPr/>
          </p:nvSpPr>
          <p:spPr>
            <a:xfrm>
              <a:off x="1577990" y="2172234"/>
              <a:ext cx="1369076" cy="1034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Benefits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to Consumers</a:t>
              </a:r>
              <a:endParaRPr lang="en-GB" sz="1400" b="1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10470" y="3004624"/>
            <a:ext cx="2478051" cy="2112170"/>
            <a:chOff x="2808311" y="1440164"/>
            <a:chExt cx="3024336" cy="2664287"/>
          </a:xfrm>
        </p:grpSpPr>
        <p:sp>
          <p:nvSpPr>
            <p:cNvPr id="21" name="Oval 20"/>
            <p:cNvSpPr/>
            <p:nvPr/>
          </p:nvSpPr>
          <p:spPr>
            <a:xfrm>
              <a:off x="2808311" y="1440164"/>
              <a:ext cx="3024336" cy="26642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8"/>
            <p:cNvSpPr/>
            <p:nvPr/>
          </p:nvSpPr>
          <p:spPr>
            <a:xfrm>
              <a:off x="3251215" y="1830340"/>
              <a:ext cx="2138528" cy="18839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>
                  <a:latin typeface="Aharoni" panose="02010803020104030203" pitchFamily="2" charset="-79"/>
                  <a:cs typeface="Aharoni" panose="02010803020104030203" pitchFamily="2" charset="-79"/>
                </a:rPr>
                <a:t>Benefits of Online Platforms</a:t>
              </a:r>
              <a:endParaRPr lang="en-GB" sz="2800" kern="1200" dirty="0"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92831" y="1409206"/>
            <a:ext cx="1655409" cy="1389691"/>
            <a:chOff x="3531099" y="-41563"/>
            <a:chExt cx="1578761" cy="1462670"/>
          </a:xfrm>
        </p:grpSpPr>
        <p:sp>
          <p:nvSpPr>
            <p:cNvPr id="19" name="Oval 18"/>
            <p:cNvSpPr/>
            <p:nvPr/>
          </p:nvSpPr>
          <p:spPr>
            <a:xfrm>
              <a:off x="3531099" y="-41563"/>
              <a:ext cx="1578761" cy="1462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0"/>
            <p:cNvSpPr/>
            <p:nvPr/>
          </p:nvSpPr>
          <p:spPr>
            <a:xfrm>
              <a:off x="3764577" y="49364"/>
              <a:ext cx="1183732" cy="1248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Magnet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kern="1200" dirty="0" smtClean="0"/>
                <a:t>for Innovation</a:t>
              </a:r>
              <a:endParaRPr lang="en-GB" sz="1400" b="1" kern="1200" dirty="0"/>
            </a:p>
          </p:txBody>
        </p:sp>
      </p:grpSp>
      <p:grpSp>
        <p:nvGrpSpPr>
          <p:cNvPr id="11" name="Group 1"/>
          <p:cNvGrpSpPr/>
          <p:nvPr/>
        </p:nvGrpSpPr>
        <p:grpSpPr>
          <a:xfrm>
            <a:off x="3869430" y="5323728"/>
            <a:ext cx="1494658" cy="1295781"/>
            <a:chOff x="3531099" y="4123508"/>
            <a:chExt cx="1578761" cy="1462670"/>
          </a:xfrm>
        </p:grpSpPr>
        <p:sp>
          <p:nvSpPr>
            <p:cNvPr id="15" name="Oval 2"/>
            <p:cNvSpPr/>
            <p:nvPr/>
          </p:nvSpPr>
          <p:spPr>
            <a:xfrm>
              <a:off x="3531099" y="4123508"/>
              <a:ext cx="1578761" cy="146267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4"/>
            <p:cNvSpPr/>
            <p:nvPr/>
          </p:nvSpPr>
          <p:spPr>
            <a:xfrm>
              <a:off x="3603151" y="4337711"/>
              <a:ext cx="1414934" cy="10342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1" dirty="0"/>
                <a:t>Benefits </a:t>
              </a:r>
            </a:p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1" dirty="0"/>
                <a:t>to </a:t>
              </a:r>
              <a:endParaRPr lang="en-GB" sz="1400" b="1" dirty="0" smtClean="0"/>
            </a:p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1" dirty="0" smtClean="0"/>
                <a:t>Society</a:t>
              </a:r>
              <a:endParaRPr lang="en-GB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7544" y="1124744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kern="0" dirty="0" smtClean="0">
                <a:solidFill>
                  <a:schemeClr val="bg1"/>
                </a:solidFill>
              </a:rPr>
              <a:t>Why is an EU policy approach to platforms necessary?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17" name="Rounded Rectangle 4"/>
          <p:cNvSpPr/>
          <p:nvPr/>
        </p:nvSpPr>
        <p:spPr>
          <a:xfrm>
            <a:off x="339018" y="2276872"/>
            <a:ext cx="8431879" cy="1315015"/>
          </a:xfrm>
          <a:prstGeom prst="rect">
            <a:avLst/>
          </a:prstGeom>
          <a:solidFill>
            <a:schemeClr val="bg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/>
            <a:r>
              <a:rPr lang="en-GB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 currently represents only 4% of the total market capitalisation of the largest online platforms and lags behind in terms of start-up platforms 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9790" l="5065" r="89870">
                        <a14:foregroundMark x1="48625" y1="53453" x2="48625" y2="53453"/>
                        <a14:foregroundMark x1="50651" y1="48649" x2="50651" y2="48649"/>
                        <a14:foregroundMark x1="53256" y1="53453" x2="53256" y2="53453"/>
                        <a14:foregroundMark x1="53690" y1="49249" x2="53690" y2="49249"/>
                        <a14:foregroundMark x1="55427" y1="52252" x2="55427" y2="52252"/>
                        <a14:foregroundMark x1="54269" y1="57057" x2="54269" y2="57057"/>
                        <a14:foregroundMark x1="44718" y1="51652" x2="44718" y2="51652"/>
                        <a14:foregroundMark x1="75687" y1="52252" x2="75687" y2="52252"/>
                        <a14:foregroundMark x1="79740" y1="45345" x2="79740" y2="45345"/>
                        <a14:foregroundMark x1="73806" y1="43544" x2="73806" y2="43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6480720" cy="312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8"/>
          <p:cNvSpPr txBox="1"/>
          <p:nvPr/>
        </p:nvSpPr>
        <p:spPr>
          <a:xfrm>
            <a:off x="1907704" y="38136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America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3862264" y="380903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5796136" y="381360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907704" y="623731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/ $191b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3862264" y="623274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/ $28.6b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5796136" y="623731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/ $79.5b</a:t>
            </a: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9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6404" y="972628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The</a:t>
            </a:r>
            <a:r>
              <a:rPr lang="en-GB" kern="0">
                <a:solidFill>
                  <a:schemeClr val="bg1"/>
                </a:solidFill>
              </a:rPr>
              <a:t> Commission's </a:t>
            </a:r>
            <a:r>
              <a:rPr lang="en-GB" kern="0" smtClean="0">
                <a:solidFill>
                  <a:schemeClr val="bg1"/>
                </a:solidFill>
              </a:rPr>
              <a:t>Approach</a:t>
            </a:r>
            <a:endParaRPr lang="en-US" altLang="en-US" i="1" kern="0" dirty="0">
              <a:solidFill>
                <a:schemeClr val="bg1"/>
              </a:solidFill>
            </a:endParaRPr>
          </a:p>
        </p:txBody>
      </p:sp>
      <p:sp>
        <p:nvSpPr>
          <p:cNvPr id="28" name="Rectangle 25"/>
          <p:cNvSpPr/>
          <p:nvPr/>
        </p:nvSpPr>
        <p:spPr>
          <a:xfrm>
            <a:off x="90094" y="1898248"/>
            <a:ext cx="46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rgbClr val="FFC000"/>
                </a:solidFill>
              </a:rPr>
              <a:t>Embrace the platform revolution…</a:t>
            </a:r>
          </a:p>
        </p:txBody>
      </p:sp>
      <p:sp>
        <p:nvSpPr>
          <p:cNvPr id="29" name="Rectangle 26"/>
          <p:cNvSpPr/>
          <p:nvPr/>
        </p:nvSpPr>
        <p:spPr>
          <a:xfrm>
            <a:off x="3491880" y="2195572"/>
            <a:ext cx="556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>
                <a:solidFill>
                  <a:schemeClr val="accent3">
                    <a:lumMod val="75000"/>
                  </a:schemeClr>
                </a:solidFill>
              </a:rPr>
              <a:t>… by effectively tackling emerging issues</a:t>
            </a:r>
          </a:p>
        </p:txBody>
      </p:sp>
      <p:pic>
        <p:nvPicPr>
          <p:cNvPr id="13" name="Picture 8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12248" r="14651" b="24443"/>
          <a:stretch/>
        </p:blipFill>
        <p:spPr>
          <a:xfrm flipH="1" flipV="1">
            <a:off x="232732" y="2767142"/>
            <a:ext cx="4869711" cy="4090858"/>
          </a:xfrm>
          <a:prstGeom prst="rect">
            <a:avLst/>
          </a:prstGeom>
        </p:spPr>
      </p:pic>
      <p:pic>
        <p:nvPicPr>
          <p:cNvPr id="14" name="Picture 8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t="12248" r="14651" b="24443"/>
          <a:stretch/>
        </p:blipFill>
        <p:spPr>
          <a:xfrm>
            <a:off x="3859965" y="2516263"/>
            <a:ext cx="4869711" cy="4090858"/>
          </a:xfrm>
          <a:prstGeom prst="rect">
            <a:avLst/>
          </a:prstGeom>
        </p:spPr>
      </p:pic>
      <p:sp>
        <p:nvSpPr>
          <p:cNvPr id="15" name="TextBox 13"/>
          <p:cNvSpPr txBox="1"/>
          <p:nvPr/>
        </p:nvSpPr>
        <p:spPr>
          <a:xfrm>
            <a:off x="1630016" y="3374586"/>
            <a:ext cx="1330638" cy="86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</a:p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Markets</a:t>
            </a:r>
          </a:p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306235" y="3922053"/>
            <a:ext cx="1330638" cy="6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</a:t>
            </a:r>
          </a:p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3"/>
          <p:cNvSpPr txBox="1"/>
          <p:nvPr/>
        </p:nvSpPr>
        <p:spPr>
          <a:xfrm rot="20268999">
            <a:off x="543609" y="5444285"/>
            <a:ext cx="1330638" cy="6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DSM</a:t>
            </a:r>
          </a:p>
          <a:p>
            <a:pPr algn="ctr"/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20881" y="5201274"/>
            <a:ext cx="133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FSI</a:t>
            </a:r>
            <a:endParaRPr lang="en-US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421209" y="3483946"/>
            <a:ext cx="206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Proportionate</a:t>
            </a:r>
          </a:p>
          <a:p>
            <a:endParaRPr lang="en-US" sz="4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compliance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022504" y="5129809"/>
            <a:ext cx="167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frameworks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3"/>
          <p:cNvSpPr txBox="1"/>
          <p:nvPr/>
        </p:nvSpPr>
        <p:spPr>
          <a:xfrm rot="20475128">
            <a:off x="4045127" y="4936031"/>
            <a:ext cx="202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Problem-driven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3"/>
          <p:cNvSpPr txBox="1"/>
          <p:nvPr/>
        </p:nvSpPr>
        <p:spPr>
          <a:xfrm rot="20415779">
            <a:off x="6726569" y="3587128"/>
            <a:ext cx="162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13"/>
          <p:cNvSpPr txBox="1"/>
          <p:nvPr/>
        </p:nvSpPr>
        <p:spPr>
          <a:xfrm rot="20475128">
            <a:off x="4369377" y="5082917"/>
            <a:ext cx="202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13"/>
          <p:cNvSpPr txBox="1"/>
          <p:nvPr/>
        </p:nvSpPr>
        <p:spPr>
          <a:xfrm rot="20349508">
            <a:off x="6945438" y="2924231"/>
            <a:ext cx="162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Co-regulation &amp;</a:t>
            </a:r>
            <a:endParaRPr lang="en-US" sz="1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2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/>
          <p:nvPr/>
        </p:nvSpPr>
        <p:spPr bwMode="auto">
          <a:xfrm>
            <a:off x="-36512" y="1416533"/>
            <a:ext cx="9170331" cy="1080000"/>
          </a:xfrm>
          <a:prstGeom prst="rect">
            <a:avLst/>
          </a:prstGeom>
          <a:solidFill>
            <a:srgbClr val="06BBD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Level Playing Field</a:t>
            </a:r>
          </a:p>
        </p:txBody>
      </p:sp>
      <p:sp>
        <p:nvSpPr>
          <p:cNvPr id="12" name="Rectangle 5"/>
          <p:cNvSpPr/>
          <p:nvPr/>
        </p:nvSpPr>
        <p:spPr bwMode="auto">
          <a:xfrm>
            <a:off x="0" y="980728"/>
            <a:ext cx="91440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6"/>
          <p:cNvSpPr/>
          <p:nvPr/>
        </p:nvSpPr>
        <p:spPr bwMode="auto">
          <a:xfrm>
            <a:off x="0" y="2708920"/>
            <a:ext cx="9144000" cy="1080000"/>
          </a:xfrm>
          <a:prstGeom prst="rect">
            <a:avLst/>
          </a:prstGeom>
          <a:solidFill>
            <a:srgbClr val="009E7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Acting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Responsibly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9"/>
          <p:cNvSpPr/>
          <p:nvPr/>
        </p:nvSpPr>
        <p:spPr bwMode="auto">
          <a:xfrm>
            <a:off x="-26332" y="4112656"/>
            <a:ext cx="9170331" cy="1080000"/>
          </a:xfrm>
          <a:prstGeom prst="rect">
            <a:avLst/>
          </a:prstGeom>
          <a:solidFill>
            <a:srgbClr val="D97F2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Trust,</a:t>
            </a:r>
            <a:r>
              <a:rPr kumimoji="0" lang="en-GB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 Transparency &amp; Fairness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0"/>
          <p:cNvSpPr/>
          <p:nvPr/>
        </p:nvSpPr>
        <p:spPr bwMode="auto">
          <a:xfrm>
            <a:off x="11312" y="5445224"/>
            <a:ext cx="9169200" cy="1080000"/>
          </a:xfrm>
          <a:prstGeom prst="rect">
            <a:avLst/>
          </a:prstGeom>
          <a:solidFill>
            <a:srgbClr val="3986C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Open Markets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579199" y="1710311"/>
            <a:ext cx="45784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omparable digital services should be subject to similar or the same rules.</a:t>
            </a:r>
            <a:endParaRPr lang="en-GB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4536178" y="2902670"/>
            <a:ext cx="4564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the limited liability regime as an engine for innovation while fostering greater responsibilities for platforms on specific issues.</a:t>
            </a:r>
            <a:endParaRPr lang="en-GB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4536178" y="5739002"/>
            <a:ext cx="45850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 markets open and non-discriminatory to </a:t>
            </a:r>
          </a:p>
          <a:p>
            <a:r>
              <a:rPr lang="en-GB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 a data-driven economy.</a:t>
            </a:r>
            <a:endParaRPr lang="en-GB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572604" y="4437112"/>
            <a:ext cx="456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 and fairness for maintaining user trust and safeguarding innovation.</a:t>
            </a:r>
            <a:endParaRPr lang="en-GB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8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1464</TotalTime>
  <Words>334</Words>
  <Application>Microsoft Office PowerPoint</Application>
  <PresentationFormat>On-screen Show (4:3)</PresentationFormat>
  <Paragraphs>102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Blank</vt:lpstr>
      <vt:lpstr>2_Blank</vt:lpstr>
      <vt:lpstr>PowerPoint Presentation</vt:lpstr>
      <vt:lpstr>Creating a Digital Single Market</vt:lpstr>
      <vt:lpstr>Comprehensive Assessment of the Role of Online Platforms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 Marianna (CNECT)</dc:creator>
  <cp:lastModifiedBy>Sarikaya Nevin</cp:lastModifiedBy>
  <cp:revision>7</cp:revision>
  <dcterms:created xsi:type="dcterms:W3CDTF">2016-07-07T12:47:21Z</dcterms:created>
  <dcterms:modified xsi:type="dcterms:W3CDTF">2016-07-11T13:53:44Z</dcterms:modified>
</cp:coreProperties>
</file>